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75" r:id="rId2"/>
    <p:sldMasterId id="2147483687" r:id="rId3"/>
  </p:sldMasterIdLst>
  <p:notesMasterIdLst>
    <p:notesMasterId r:id="rId33"/>
  </p:notesMasterIdLst>
  <p:sldIdLst>
    <p:sldId id="260" r:id="rId4"/>
    <p:sldId id="256" r:id="rId5"/>
    <p:sldId id="683" r:id="rId6"/>
    <p:sldId id="684" r:id="rId7"/>
    <p:sldId id="685" r:id="rId8"/>
    <p:sldId id="686" r:id="rId9"/>
    <p:sldId id="687" r:id="rId10"/>
    <p:sldId id="688" r:id="rId11"/>
    <p:sldId id="689" r:id="rId12"/>
    <p:sldId id="690" r:id="rId13"/>
    <p:sldId id="691" r:id="rId14"/>
    <p:sldId id="692" r:id="rId15"/>
    <p:sldId id="693" r:id="rId16"/>
    <p:sldId id="694" r:id="rId17"/>
    <p:sldId id="695" r:id="rId18"/>
    <p:sldId id="696" r:id="rId19"/>
    <p:sldId id="697" r:id="rId20"/>
    <p:sldId id="698" r:id="rId21"/>
    <p:sldId id="699" r:id="rId22"/>
    <p:sldId id="700" r:id="rId23"/>
    <p:sldId id="701" r:id="rId24"/>
    <p:sldId id="702" r:id="rId25"/>
    <p:sldId id="703" r:id="rId26"/>
    <p:sldId id="704" r:id="rId27"/>
    <p:sldId id="705" r:id="rId28"/>
    <p:sldId id="706" r:id="rId29"/>
    <p:sldId id="707" r:id="rId30"/>
    <p:sldId id="708" r:id="rId31"/>
    <p:sldId id="25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907" y="3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158"/>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7/31/2023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a:t>
            </a:fld>
            <a:endParaRPr lang="en-US"/>
          </a:p>
        </p:txBody>
      </p:sp>
    </p:spTree>
    <p:extLst>
      <p:ext uri="{BB962C8B-B14F-4D97-AF65-F5344CB8AC3E}">
        <p14:creationId xmlns:p14="http://schemas.microsoft.com/office/powerpoint/2010/main" val="755132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10</a:t>
            </a:fld>
            <a:endParaRPr lang="en-US"/>
          </a:p>
        </p:txBody>
      </p:sp>
    </p:spTree>
    <p:extLst>
      <p:ext uri="{BB962C8B-B14F-4D97-AF65-F5344CB8AC3E}">
        <p14:creationId xmlns:p14="http://schemas.microsoft.com/office/powerpoint/2010/main" val="395882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11</a:t>
            </a:fld>
            <a:endParaRPr lang="en-US"/>
          </a:p>
        </p:txBody>
      </p:sp>
    </p:spTree>
    <p:extLst>
      <p:ext uri="{BB962C8B-B14F-4D97-AF65-F5344CB8AC3E}">
        <p14:creationId xmlns:p14="http://schemas.microsoft.com/office/powerpoint/2010/main" val="1616070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12</a:t>
            </a:fld>
            <a:endParaRPr lang="en-US"/>
          </a:p>
        </p:txBody>
      </p:sp>
    </p:spTree>
    <p:extLst>
      <p:ext uri="{BB962C8B-B14F-4D97-AF65-F5344CB8AC3E}">
        <p14:creationId xmlns:p14="http://schemas.microsoft.com/office/powerpoint/2010/main" val="28027744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13</a:t>
            </a:fld>
            <a:endParaRPr lang="en-US"/>
          </a:p>
        </p:txBody>
      </p:sp>
    </p:spTree>
    <p:extLst>
      <p:ext uri="{BB962C8B-B14F-4D97-AF65-F5344CB8AC3E}">
        <p14:creationId xmlns:p14="http://schemas.microsoft.com/office/powerpoint/2010/main" val="1385558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14</a:t>
            </a:fld>
            <a:endParaRPr lang="en-US"/>
          </a:p>
        </p:txBody>
      </p:sp>
    </p:spTree>
    <p:extLst>
      <p:ext uri="{BB962C8B-B14F-4D97-AF65-F5344CB8AC3E}">
        <p14:creationId xmlns:p14="http://schemas.microsoft.com/office/powerpoint/2010/main" val="3209046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15</a:t>
            </a:fld>
            <a:endParaRPr lang="en-US"/>
          </a:p>
        </p:txBody>
      </p:sp>
    </p:spTree>
    <p:extLst>
      <p:ext uri="{BB962C8B-B14F-4D97-AF65-F5344CB8AC3E}">
        <p14:creationId xmlns:p14="http://schemas.microsoft.com/office/powerpoint/2010/main" val="1657274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16</a:t>
            </a:fld>
            <a:endParaRPr lang="en-US"/>
          </a:p>
        </p:txBody>
      </p:sp>
    </p:spTree>
    <p:extLst>
      <p:ext uri="{BB962C8B-B14F-4D97-AF65-F5344CB8AC3E}">
        <p14:creationId xmlns:p14="http://schemas.microsoft.com/office/powerpoint/2010/main" val="2905468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17</a:t>
            </a:fld>
            <a:endParaRPr lang="en-US"/>
          </a:p>
        </p:txBody>
      </p:sp>
    </p:spTree>
    <p:extLst>
      <p:ext uri="{BB962C8B-B14F-4D97-AF65-F5344CB8AC3E}">
        <p14:creationId xmlns:p14="http://schemas.microsoft.com/office/powerpoint/2010/main" val="4067999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18</a:t>
            </a:fld>
            <a:endParaRPr lang="en-US"/>
          </a:p>
        </p:txBody>
      </p:sp>
    </p:spTree>
    <p:extLst>
      <p:ext uri="{BB962C8B-B14F-4D97-AF65-F5344CB8AC3E}">
        <p14:creationId xmlns:p14="http://schemas.microsoft.com/office/powerpoint/2010/main" val="31561482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19</a:t>
            </a:fld>
            <a:endParaRPr lang="en-US"/>
          </a:p>
        </p:txBody>
      </p:sp>
    </p:spTree>
    <p:extLst>
      <p:ext uri="{BB962C8B-B14F-4D97-AF65-F5344CB8AC3E}">
        <p14:creationId xmlns:p14="http://schemas.microsoft.com/office/powerpoint/2010/main" val="279711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a:t>
            </a:fld>
            <a:endParaRPr lang="en-US"/>
          </a:p>
        </p:txBody>
      </p:sp>
    </p:spTree>
    <p:extLst>
      <p:ext uri="{BB962C8B-B14F-4D97-AF65-F5344CB8AC3E}">
        <p14:creationId xmlns:p14="http://schemas.microsoft.com/office/powerpoint/2010/main" val="15581218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20</a:t>
            </a:fld>
            <a:endParaRPr lang="en-US"/>
          </a:p>
        </p:txBody>
      </p:sp>
    </p:spTree>
    <p:extLst>
      <p:ext uri="{BB962C8B-B14F-4D97-AF65-F5344CB8AC3E}">
        <p14:creationId xmlns:p14="http://schemas.microsoft.com/office/powerpoint/2010/main" val="2319171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21</a:t>
            </a:fld>
            <a:endParaRPr lang="en-US"/>
          </a:p>
        </p:txBody>
      </p:sp>
    </p:spTree>
    <p:extLst>
      <p:ext uri="{BB962C8B-B14F-4D97-AF65-F5344CB8AC3E}">
        <p14:creationId xmlns:p14="http://schemas.microsoft.com/office/powerpoint/2010/main" val="9987121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22</a:t>
            </a:fld>
            <a:endParaRPr lang="en-US"/>
          </a:p>
        </p:txBody>
      </p:sp>
    </p:spTree>
    <p:extLst>
      <p:ext uri="{BB962C8B-B14F-4D97-AF65-F5344CB8AC3E}">
        <p14:creationId xmlns:p14="http://schemas.microsoft.com/office/powerpoint/2010/main" val="1288397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23</a:t>
            </a:fld>
            <a:endParaRPr lang="en-US"/>
          </a:p>
        </p:txBody>
      </p:sp>
    </p:spTree>
    <p:extLst>
      <p:ext uri="{BB962C8B-B14F-4D97-AF65-F5344CB8AC3E}">
        <p14:creationId xmlns:p14="http://schemas.microsoft.com/office/powerpoint/2010/main" val="6738092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24</a:t>
            </a:fld>
            <a:endParaRPr lang="en-US"/>
          </a:p>
        </p:txBody>
      </p:sp>
    </p:spTree>
    <p:extLst>
      <p:ext uri="{BB962C8B-B14F-4D97-AF65-F5344CB8AC3E}">
        <p14:creationId xmlns:p14="http://schemas.microsoft.com/office/powerpoint/2010/main" val="30374513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25</a:t>
            </a:fld>
            <a:endParaRPr lang="en-US"/>
          </a:p>
        </p:txBody>
      </p:sp>
    </p:spTree>
    <p:extLst>
      <p:ext uri="{BB962C8B-B14F-4D97-AF65-F5344CB8AC3E}">
        <p14:creationId xmlns:p14="http://schemas.microsoft.com/office/powerpoint/2010/main" val="36253026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26</a:t>
            </a:fld>
            <a:endParaRPr lang="en-US"/>
          </a:p>
        </p:txBody>
      </p:sp>
    </p:spTree>
    <p:extLst>
      <p:ext uri="{BB962C8B-B14F-4D97-AF65-F5344CB8AC3E}">
        <p14:creationId xmlns:p14="http://schemas.microsoft.com/office/powerpoint/2010/main" val="15944025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27</a:t>
            </a:fld>
            <a:endParaRPr lang="en-US"/>
          </a:p>
        </p:txBody>
      </p:sp>
    </p:spTree>
    <p:extLst>
      <p:ext uri="{BB962C8B-B14F-4D97-AF65-F5344CB8AC3E}">
        <p14:creationId xmlns:p14="http://schemas.microsoft.com/office/powerpoint/2010/main" val="17083657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28</a:t>
            </a:fld>
            <a:endParaRPr lang="en-US"/>
          </a:p>
        </p:txBody>
      </p:sp>
    </p:spTree>
    <p:extLst>
      <p:ext uri="{BB962C8B-B14F-4D97-AF65-F5344CB8AC3E}">
        <p14:creationId xmlns:p14="http://schemas.microsoft.com/office/powerpoint/2010/main" val="23892343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29</a:t>
            </a:fld>
            <a:endParaRPr lang="en-US"/>
          </a:p>
        </p:txBody>
      </p:sp>
    </p:spTree>
    <p:extLst>
      <p:ext uri="{BB962C8B-B14F-4D97-AF65-F5344CB8AC3E}">
        <p14:creationId xmlns:p14="http://schemas.microsoft.com/office/powerpoint/2010/main" val="2034959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3</a:t>
            </a:fld>
            <a:endParaRPr lang="en-US"/>
          </a:p>
        </p:txBody>
      </p:sp>
    </p:spTree>
    <p:extLst>
      <p:ext uri="{BB962C8B-B14F-4D97-AF65-F5344CB8AC3E}">
        <p14:creationId xmlns:p14="http://schemas.microsoft.com/office/powerpoint/2010/main" val="1796606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4</a:t>
            </a:fld>
            <a:endParaRPr lang="en-US"/>
          </a:p>
        </p:txBody>
      </p:sp>
    </p:spTree>
    <p:extLst>
      <p:ext uri="{BB962C8B-B14F-4D97-AF65-F5344CB8AC3E}">
        <p14:creationId xmlns:p14="http://schemas.microsoft.com/office/powerpoint/2010/main" val="3249141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5</a:t>
            </a:fld>
            <a:endParaRPr lang="en-US"/>
          </a:p>
        </p:txBody>
      </p:sp>
    </p:spTree>
    <p:extLst>
      <p:ext uri="{BB962C8B-B14F-4D97-AF65-F5344CB8AC3E}">
        <p14:creationId xmlns:p14="http://schemas.microsoft.com/office/powerpoint/2010/main" val="1003545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6</a:t>
            </a:fld>
            <a:endParaRPr lang="en-US"/>
          </a:p>
        </p:txBody>
      </p:sp>
    </p:spTree>
    <p:extLst>
      <p:ext uri="{BB962C8B-B14F-4D97-AF65-F5344CB8AC3E}">
        <p14:creationId xmlns:p14="http://schemas.microsoft.com/office/powerpoint/2010/main" val="471428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7</a:t>
            </a:fld>
            <a:endParaRPr lang="en-US"/>
          </a:p>
        </p:txBody>
      </p:sp>
    </p:spTree>
    <p:extLst>
      <p:ext uri="{BB962C8B-B14F-4D97-AF65-F5344CB8AC3E}">
        <p14:creationId xmlns:p14="http://schemas.microsoft.com/office/powerpoint/2010/main" val="3108760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8</a:t>
            </a:fld>
            <a:endParaRPr lang="en-US"/>
          </a:p>
        </p:txBody>
      </p:sp>
    </p:spTree>
    <p:extLst>
      <p:ext uri="{BB962C8B-B14F-4D97-AF65-F5344CB8AC3E}">
        <p14:creationId xmlns:p14="http://schemas.microsoft.com/office/powerpoint/2010/main" val="443547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09F674F-5FF1-4C50-AE02-5B1470F93F7E}" type="slidenum">
              <a:rPr lang="en-US" smtClean="0"/>
              <a:pPr/>
              <a:t>9</a:t>
            </a:fld>
            <a:endParaRPr lang="en-US"/>
          </a:p>
        </p:txBody>
      </p:sp>
    </p:spTree>
    <p:extLst>
      <p:ext uri="{BB962C8B-B14F-4D97-AF65-F5344CB8AC3E}">
        <p14:creationId xmlns:p14="http://schemas.microsoft.com/office/powerpoint/2010/main" val="1211400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619530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191938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991279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770635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663251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2560427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22E411-CF87-4C3C-95FF-02A173A59355}" type="datetimeFigureOut">
              <a:rPr lang="en-US" smtClean="0"/>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650606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22E411-CF87-4C3C-95FF-02A173A59355}" type="datetimeFigureOut">
              <a:rPr lang="en-US" smtClean="0"/>
              <a:t>7/31/2023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976010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22E411-CF87-4C3C-95FF-02A173A59355}" type="datetimeFigureOut">
              <a:rPr lang="en-US" smtClean="0"/>
              <a:t>7/31/2023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7001057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2E411-CF87-4C3C-95FF-02A173A59355}" type="datetimeFigureOut">
              <a:rPr lang="en-US" smtClean="0"/>
              <a:t>7/31/2023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3044662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22E411-CF87-4C3C-95FF-02A173A59355}" type="datetimeFigureOut">
              <a:rPr lang="en-US" smtClean="0"/>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3637717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5046374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22E411-CF87-4C3C-95FF-02A173A59355}" type="datetimeFigureOut">
              <a:rPr lang="en-US" smtClean="0"/>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33036454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832623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2803858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27308409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32895318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42620065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22E411-CF87-4C3C-95FF-02A173A59355}" type="datetimeFigureOut">
              <a:rPr lang="en-US" smtClean="0"/>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35901853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22E411-CF87-4C3C-95FF-02A173A59355}" type="datetimeFigureOut">
              <a:rPr lang="en-US" smtClean="0"/>
              <a:t>7/31/2023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8431588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22E411-CF87-4C3C-95FF-02A173A59355}" type="datetimeFigureOut">
              <a:rPr lang="en-US" smtClean="0"/>
              <a:t>7/31/2023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0680716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2E411-CF87-4C3C-95FF-02A173A59355}" type="datetimeFigureOut">
              <a:rPr lang="en-US" smtClean="0"/>
              <a:t>7/31/2023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3963719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1341839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22E411-CF87-4C3C-95FF-02A173A59355}" type="datetimeFigureOut">
              <a:rPr lang="en-US" smtClean="0"/>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5334329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22E411-CF87-4C3C-95FF-02A173A59355}" type="datetimeFigureOut">
              <a:rPr lang="en-US" smtClean="0"/>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30592552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826372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2E411-CF87-4C3C-95FF-02A173A59355}" type="datetimeFigureOut">
              <a:rPr lang="en-US" smtClean="0"/>
              <a:t>7/31/2023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12B6BD-F94A-46B4-818A-21D8A3809303}" type="slidenum">
              <a:rPr lang="en-US" smtClean="0"/>
              <a:t>‹#›</a:t>
            </a:fld>
            <a:endParaRPr lang="en-US"/>
          </a:p>
        </p:txBody>
      </p:sp>
    </p:spTree>
    <p:extLst>
      <p:ext uri="{BB962C8B-B14F-4D97-AF65-F5344CB8AC3E}">
        <p14:creationId xmlns:p14="http://schemas.microsoft.com/office/powerpoint/2010/main" val="1249092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014980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7/31/2023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27519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7/31/2023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501868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7/31/2023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817375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61404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7/31/2023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57215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7/31/2023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294994341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2E411-CF87-4C3C-95FF-02A173A59355}" type="datetimeFigureOut">
              <a:rPr lang="en-US" smtClean="0"/>
              <a:t>7/31/2023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2B6BD-F94A-46B4-818A-21D8A3809303}" type="slidenum">
              <a:rPr lang="en-US" smtClean="0"/>
              <a:t>‹#›</a:t>
            </a:fld>
            <a:endParaRPr lang="en-US"/>
          </a:p>
        </p:txBody>
      </p:sp>
    </p:spTree>
    <p:extLst>
      <p:ext uri="{BB962C8B-B14F-4D97-AF65-F5344CB8AC3E}">
        <p14:creationId xmlns:p14="http://schemas.microsoft.com/office/powerpoint/2010/main" val="3778277621"/>
      </p:ext>
    </p:extLst>
  </p:cSld>
  <p:clrMap bg1="dk1" tx1="lt1" bg2="dk2"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2E411-CF87-4C3C-95FF-02A173A59355}" type="datetimeFigureOut">
              <a:rPr lang="en-US" smtClean="0"/>
              <a:t>7/31/2023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2B6BD-F94A-46B4-818A-21D8A3809303}" type="slidenum">
              <a:rPr lang="en-US" smtClean="0"/>
              <a:t>‹#›</a:t>
            </a:fld>
            <a:endParaRPr lang="en-US"/>
          </a:p>
        </p:txBody>
      </p:sp>
    </p:spTree>
    <p:extLst>
      <p:ext uri="{BB962C8B-B14F-4D97-AF65-F5344CB8AC3E}">
        <p14:creationId xmlns:p14="http://schemas.microsoft.com/office/powerpoint/2010/main" val="2251279887"/>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5.xml"/><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6.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7.xml"/><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8.xml"/><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296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30151-9BA9-8BB9-E036-E5639F5CD3BB}"/>
              </a:ext>
            </a:extLst>
          </p:cNvPr>
          <p:cNvSpPr>
            <a:spLocks noGrp="1"/>
          </p:cNvSpPr>
          <p:nvPr>
            <p:ph type="title"/>
          </p:nvPr>
        </p:nvSpPr>
        <p:spPr/>
        <p:txBody>
          <a:bodyPr/>
          <a:lstStyle/>
          <a:p>
            <a:pPr algn="ctr"/>
            <a:r>
              <a:rPr lang="en-US" b="1" dirty="0">
                <a:latin typeface="+mn-lt"/>
              </a:rPr>
              <a:t>The New Testament</a:t>
            </a:r>
          </a:p>
        </p:txBody>
      </p:sp>
      <p:sp>
        <p:nvSpPr>
          <p:cNvPr id="3" name="Content Placeholder 2">
            <a:extLst>
              <a:ext uri="{FF2B5EF4-FFF2-40B4-BE49-F238E27FC236}">
                <a16:creationId xmlns:a16="http://schemas.microsoft.com/office/drawing/2014/main" id="{A640C38C-D0A3-58F7-A35B-39B05D3061E3}"/>
              </a:ext>
            </a:extLst>
          </p:cNvPr>
          <p:cNvSpPr>
            <a:spLocks noGrp="1"/>
          </p:cNvSpPr>
          <p:nvPr>
            <p:ph idx="1"/>
          </p:nvPr>
        </p:nvSpPr>
        <p:spPr/>
        <p:txBody>
          <a:bodyPr>
            <a:normAutofit/>
          </a:bodyPr>
          <a:lstStyle/>
          <a:p>
            <a:r>
              <a:rPr lang="en-US" sz="3200" dirty="0"/>
              <a:t>4 Gospels (Matt. - John)</a:t>
            </a:r>
          </a:p>
          <a:p>
            <a:r>
              <a:rPr lang="en-US" sz="3200" dirty="0"/>
              <a:t>1 History (Acts)</a:t>
            </a:r>
          </a:p>
          <a:p>
            <a:r>
              <a:rPr lang="en-US" sz="3200" dirty="0"/>
              <a:t>22 Epistles (Rom. – Rev.)</a:t>
            </a:r>
          </a:p>
        </p:txBody>
      </p:sp>
    </p:spTree>
    <p:extLst>
      <p:ext uri="{BB962C8B-B14F-4D97-AF65-F5344CB8AC3E}">
        <p14:creationId xmlns:p14="http://schemas.microsoft.com/office/powerpoint/2010/main" val="986832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14BD9-7D1A-70F8-8F9E-C4666A72EBAF}"/>
              </a:ext>
            </a:extLst>
          </p:cNvPr>
          <p:cNvSpPr>
            <a:spLocks noGrp="1"/>
          </p:cNvSpPr>
          <p:nvPr>
            <p:ph type="title"/>
          </p:nvPr>
        </p:nvSpPr>
        <p:spPr>
          <a:xfrm>
            <a:off x="628650" y="365127"/>
            <a:ext cx="7886700" cy="1103456"/>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1. Authored by an Apostle</a:t>
            </a:r>
          </a:p>
        </p:txBody>
      </p:sp>
      <p:sp>
        <p:nvSpPr>
          <p:cNvPr id="3" name="Content Placeholder 2">
            <a:extLst>
              <a:ext uri="{FF2B5EF4-FFF2-40B4-BE49-F238E27FC236}">
                <a16:creationId xmlns:a16="http://schemas.microsoft.com/office/drawing/2014/main" id="{4E8C0B5F-B5C1-2A69-AEB6-2392DDAC8FAC}"/>
              </a:ext>
            </a:extLst>
          </p:cNvPr>
          <p:cNvSpPr>
            <a:spLocks noGrp="1"/>
          </p:cNvSpPr>
          <p:nvPr>
            <p:ph idx="1"/>
          </p:nvPr>
        </p:nvSpPr>
        <p:spPr/>
        <p:txBody>
          <a:bodyPr>
            <a:normAutofit/>
          </a:bodyPr>
          <a:lstStyle/>
          <a:p>
            <a:pPr marL="0" indent="0">
              <a:buNone/>
            </a:pPr>
            <a:endParaRPr lang="en-US" b="1" dirty="0"/>
          </a:p>
        </p:txBody>
      </p:sp>
    </p:spTree>
    <p:extLst>
      <p:ext uri="{BB962C8B-B14F-4D97-AF65-F5344CB8AC3E}">
        <p14:creationId xmlns:p14="http://schemas.microsoft.com/office/powerpoint/2010/main" val="1956268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14BD9-7D1A-70F8-8F9E-C4666A72EBAF}"/>
              </a:ext>
            </a:extLst>
          </p:cNvPr>
          <p:cNvSpPr>
            <a:spLocks noGrp="1"/>
          </p:cNvSpPr>
          <p:nvPr>
            <p:ph type="title"/>
          </p:nvPr>
        </p:nvSpPr>
        <p:spPr>
          <a:xfrm>
            <a:off x="628650" y="365127"/>
            <a:ext cx="7886700" cy="1103456"/>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1. Authored by an Apostle</a:t>
            </a:r>
          </a:p>
        </p:txBody>
      </p:sp>
      <p:sp>
        <p:nvSpPr>
          <p:cNvPr id="3" name="Content Placeholder 2">
            <a:extLst>
              <a:ext uri="{FF2B5EF4-FFF2-40B4-BE49-F238E27FC236}">
                <a16:creationId xmlns:a16="http://schemas.microsoft.com/office/drawing/2014/main" id="{4E8C0B5F-B5C1-2A69-AEB6-2392DDAC8FAC}"/>
              </a:ext>
            </a:extLst>
          </p:cNvPr>
          <p:cNvSpPr>
            <a:spLocks noGrp="1"/>
          </p:cNvSpPr>
          <p:nvPr>
            <p:ph idx="1"/>
          </p:nvPr>
        </p:nvSpPr>
        <p:spPr/>
        <p:txBody>
          <a:bodyPr>
            <a:normAutofit/>
          </a:bodyPr>
          <a:lstStyle/>
          <a:p>
            <a:pPr marL="0" indent="0">
              <a:buNone/>
            </a:pPr>
            <a:r>
              <a:rPr lang="en-US" b="1" dirty="0"/>
              <a:t>  “I still have many things to say to you, but you cannot bear them now.  However, when He, the Spirit of truth, has come, </a:t>
            </a:r>
            <a:r>
              <a:rPr lang="en-US" b="1" dirty="0">
                <a:highlight>
                  <a:srgbClr val="FFFF00"/>
                </a:highlight>
              </a:rPr>
              <a:t>He will guide you into all truth</a:t>
            </a:r>
            <a:r>
              <a:rPr lang="en-US" b="1" dirty="0"/>
              <a:t>; for He will not speak on His own authority, but whatever He hears He will speak; and </a:t>
            </a:r>
            <a:r>
              <a:rPr lang="en-US" b="1" dirty="0">
                <a:highlight>
                  <a:srgbClr val="FFFF00"/>
                </a:highlight>
              </a:rPr>
              <a:t>He will tell you things to come</a:t>
            </a:r>
            <a:r>
              <a:rPr lang="en-US" b="1" dirty="0"/>
              <a:t>” (John 16:12-13). </a:t>
            </a:r>
          </a:p>
          <a:p>
            <a:pPr marL="0" indent="0">
              <a:buNone/>
            </a:pPr>
            <a:endParaRPr lang="en-US" sz="800" b="1" dirty="0"/>
          </a:p>
          <a:p>
            <a:pPr marL="0" indent="0">
              <a:buNone/>
            </a:pPr>
            <a:r>
              <a:rPr lang="en-US" b="1" dirty="0"/>
              <a:t>  “But the Helper, the Holy Spirit, whom the Father will send in My name, </a:t>
            </a:r>
            <a:r>
              <a:rPr lang="en-US" b="1" dirty="0">
                <a:highlight>
                  <a:srgbClr val="FFFF00"/>
                </a:highlight>
              </a:rPr>
              <a:t>He will teach you all things</a:t>
            </a:r>
            <a:r>
              <a:rPr lang="en-US" b="1" dirty="0"/>
              <a:t>, </a:t>
            </a:r>
            <a:r>
              <a:rPr lang="en-US" b="1" dirty="0">
                <a:highlight>
                  <a:srgbClr val="FFFF00"/>
                </a:highlight>
              </a:rPr>
              <a:t>and bring to your remembrance all things </a:t>
            </a:r>
            <a:r>
              <a:rPr lang="en-US" b="1" dirty="0"/>
              <a:t>that I said to you” (John 14:26). </a:t>
            </a:r>
          </a:p>
        </p:txBody>
      </p:sp>
    </p:spTree>
    <p:extLst>
      <p:ext uri="{BB962C8B-B14F-4D97-AF65-F5344CB8AC3E}">
        <p14:creationId xmlns:p14="http://schemas.microsoft.com/office/powerpoint/2010/main" val="2964280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14BD9-7D1A-70F8-8F9E-C4666A72EBAF}"/>
              </a:ext>
            </a:extLst>
          </p:cNvPr>
          <p:cNvSpPr>
            <a:spLocks noGrp="1"/>
          </p:cNvSpPr>
          <p:nvPr>
            <p:ph type="title"/>
          </p:nvPr>
        </p:nvSpPr>
        <p:spPr>
          <a:xfrm>
            <a:off x="628650" y="365127"/>
            <a:ext cx="7886700" cy="1103456"/>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1. Authored by an Apostle</a:t>
            </a:r>
          </a:p>
        </p:txBody>
      </p:sp>
      <p:sp>
        <p:nvSpPr>
          <p:cNvPr id="3" name="Content Placeholder 2">
            <a:extLst>
              <a:ext uri="{FF2B5EF4-FFF2-40B4-BE49-F238E27FC236}">
                <a16:creationId xmlns:a16="http://schemas.microsoft.com/office/drawing/2014/main" id="{4E8C0B5F-B5C1-2A69-AEB6-2392DDAC8FAC}"/>
              </a:ext>
            </a:extLst>
          </p:cNvPr>
          <p:cNvSpPr>
            <a:spLocks noGrp="1"/>
          </p:cNvSpPr>
          <p:nvPr>
            <p:ph idx="1"/>
          </p:nvPr>
        </p:nvSpPr>
        <p:spPr/>
        <p:txBody>
          <a:bodyPr>
            <a:normAutofit/>
          </a:bodyPr>
          <a:lstStyle/>
          <a:p>
            <a:pPr marL="0" indent="0">
              <a:buNone/>
            </a:pPr>
            <a:endParaRPr lang="en-US" b="1" dirty="0"/>
          </a:p>
          <a:p>
            <a:pPr marL="0" indent="0">
              <a:buNone/>
            </a:pPr>
            <a:r>
              <a:rPr lang="en-US" b="1" dirty="0"/>
              <a:t>   “Having been built on the foundation of the </a:t>
            </a:r>
            <a:r>
              <a:rPr lang="en-US" b="1" dirty="0">
                <a:highlight>
                  <a:srgbClr val="FFFF00"/>
                </a:highlight>
              </a:rPr>
              <a:t>apostles and prophets</a:t>
            </a:r>
            <a:r>
              <a:rPr lang="en-US" b="1" dirty="0"/>
              <a:t>, Jesus Christ Himself being the chief cornerstone” (Eph. 2:20). </a:t>
            </a:r>
          </a:p>
        </p:txBody>
      </p:sp>
    </p:spTree>
    <p:extLst>
      <p:ext uri="{BB962C8B-B14F-4D97-AF65-F5344CB8AC3E}">
        <p14:creationId xmlns:p14="http://schemas.microsoft.com/office/powerpoint/2010/main" val="646931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14BD9-7D1A-70F8-8F9E-C4666A72EBAF}"/>
              </a:ext>
            </a:extLst>
          </p:cNvPr>
          <p:cNvSpPr>
            <a:spLocks noGrp="1"/>
          </p:cNvSpPr>
          <p:nvPr>
            <p:ph type="title"/>
          </p:nvPr>
        </p:nvSpPr>
        <p:spPr>
          <a:xfrm>
            <a:off x="628650" y="365127"/>
            <a:ext cx="7886700" cy="1103456"/>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1. Authored by an Apostle</a:t>
            </a:r>
          </a:p>
        </p:txBody>
      </p:sp>
      <p:sp>
        <p:nvSpPr>
          <p:cNvPr id="3" name="Content Placeholder 2">
            <a:extLst>
              <a:ext uri="{FF2B5EF4-FFF2-40B4-BE49-F238E27FC236}">
                <a16:creationId xmlns:a16="http://schemas.microsoft.com/office/drawing/2014/main" id="{4E8C0B5F-B5C1-2A69-AEB6-2392DDAC8FAC}"/>
              </a:ext>
            </a:extLst>
          </p:cNvPr>
          <p:cNvSpPr>
            <a:spLocks noGrp="1"/>
          </p:cNvSpPr>
          <p:nvPr>
            <p:ph idx="1"/>
          </p:nvPr>
        </p:nvSpPr>
        <p:spPr/>
        <p:txBody>
          <a:bodyPr>
            <a:normAutofit/>
          </a:bodyPr>
          <a:lstStyle/>
          <a:p>
            <a:pPr marL="0" indent="0">
              <a:buNone/>
            </a:pPr>
            <a:endParaRPr lang="en-US" b="1" dirty="0"/>
          </a:p>
          <a:p>
            <a:pPr marL="0" indent="0">
              <a:buNone/>
            </a:pPr>
            <a:r>
              <a:rPr lang="en-US" b="1" dirty="0"/>
              <a:t>   “Therefore, brethren, stand fast and hold the traditions which you were taught, whether by word or our epistle” (2 Thess. 2:15). </a:t>
            </a:r>
          </a:p>
          <a:p>
            <a:pPr marL="0" indent="0">
              <a:buNone/>
            </a:pPr>
            <a:endParaRPr lang="en-US" sz="800" b="1" dirty="0"/>
          </a:p>
          <a:p>
            <a:pPr marL="0" indent="0">
              <a:buNone/>
            </a:pPr>
            <a:r>
              <a:rPr lang="en-US" b="1" dirty="0"/>
              <a:t>   “If anyone thinks himself to be a prophet or spiritual, let him acknowledge that the things which I write to you are the commandments of the Lord” (1 Cor. 14:37). </a:t>
            </a:r>
          </a:p>
        </p:txBody>
      </p:sp>
    </p:spTree>
    <p:extLst>
      <p:ext uri="{BB962C8B-B14F-4D97-AF65-F5344CB8AC3E}">
        <p14:creationId xmlns:p14="http://schemas.microsoft.com/office/powerpoint/2010/main" val="792715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14BD9-7D1A-70F8-8F9E-C4666A72EBAF}"/>
              </a:ext>
            </a:extLst>
          </p:cNvPr>
          <p:cNvSpPr>
            <a:spLocks noGrp="1"/>
          </p:cNvSpPr>
          <p:nvPr>
            <p:ph type="title"/>
          </p:nvPr>
        </p:nvSpPr>
        <p:spPr>
          <a:xfrm>
            <a:off x="628650" y="365127"/>
            <a:ext cx="7886700" cy="1103456"/>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1. Authored by an Apostle</a:t>
            </a:r>
          </a:p>
        </p:txBody>
      </p:sp>
      <p:sp>
        <p:nvSpPr>
          <p:cNvPr id="3" name="Content Placeholder 2">
            <a:extLst>
              <a:ext uri="{FF2B5EF4-FFF2-40B4-BE49-F238E27FC236}">
                <a16:creationId xmlns:a16="http://schemas.microsoft.com/office/drawing/2014/main" id="{4E8C0B5F-B5C1-2A69-AEB6-2392DDAC8FAC}"/>
              </a:ext>
            </a:extLst>
          </p:cNvPr>
          <p:cNvSpPr>
            <a:spLocks noGrp="1"/>
          </p:cNvSpPr>
          <p:nvPr>
            <p:ph idx="1"/>
          </p:nvPr>
        </p:nvSpPr>
        <p:spPr>
          <a:xfrm>
            <a:off x="628650" y="1825625"/>
            <a:ext cx="7886700" cy="4667248"/>
          </a:xfrm>
        </p:spPr>
        <p:txBody>
          <a:bodyPr>
            <a:normAutofit/>
          </a:bodyPr>
          <a:lstStyle/>
          <a:p>
            <a:r>
              <a:rPr lang="en-US" b="1" dirty="0"/>
              <a:t>The Gospels of Matthew and John, all 13 epistles of Paul, 1 Peter, and 1 John were considered authoritative Scripture. </a:t>
            </a:r>
          </a:p>
          <a:p>
            <a:endParaRPr lang="en-US" sz="800" b="1" dirty="0"/>
          </a:p>
          <a:p>
            <a:r>
              <a:rPr lang="en-US" b="1" dirty="0"/>
              <a:t>A close associate of an apostle also carried weight with early Christians. </a:t>
            </a:r>
          </a:p>
          <a:p>
            <a:pPr lvl="1"/>
            <a:r>
              <a:rPr lang="en-US" sz="2800" b="1" dirty="0"/>
              <a:t>Luke (Luke &amp; Acts) was closely associated </a:t>
            </a:r>
            <a:br>
              <a:rPr lang="en-US" sz="2800" b="1" dirty="0"/>
            </a:br>
            <a:r>
              <a:rPr lang="en-US" sz="2800" b="1" dirty="0"/>
              <a:t>with Paul.</a:t>
            </a:r>
          </a:p>
          <a:p>
            <a:pPr lvl="1"/>
            <a:r>
              <a:rPr lang="en-US" sz="2800" b="1" dirty="0"/>
              <a:t>Mark was closely associated with Peter. </a:t>
            </a:r>
          </a:p>
          <a:p>
            <a:pPr lvl="1"/>
            <a:endParaRPr lang="en-US" sz="800" b="1" dirty="0"/>
          </a:p>
          <a:p>
            <a:r>
              <a:rPr lang="en-US" b="1" dirty="0"/>
              <a:t>21 books were accepted as Scripture.</a:t>
            </a:r>
          </a:p>
        </p:txBody>
      </p:sp>
    </p:spTree>
    <p:extLst>
      <p:ext uri="{BB962C8B-B14F-4D97-AF65-F5344CB8AC3E}">
        <p14:creationId xmlns:p14="http://schemas.microsoft.com/office/powerpoint/2010/main" val="3362297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left)">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14BD9-7D1A-70F8-8F9E-C4666A72EBAF}"/>
              </a:ext>
            </a:extLst>
          </p:cNvPr>
          <p:cNvSpPr>
            <a:spLocks noGrp="1"/>
          </p:cNvSpPr>
          <p:nvPr>
            <p:ph type="title"/>
          </p:nvPr>
        </p:nvSpPr>
        <p:spPr>
          <a:xfrm>
            <a:off x="628650" y="365127"/>
            <a:ext cx="7886700" cy="1103456"/>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2. Orthodoxy</a:t>
            </a:r>
          </a:p>
        </p:txBody>
      </p:sp>
      <p:sp>
        <p:nvSpPr>
          <p:cNvPr id="3" name="Content Placeholder 2">
            <a:extLst>
              <a:ext uri="{FF2B5EF4-FFF2-40B4-BE49-F238E27FC236}">
                <a16:creationId xmlns:a16="http://schemas.microsoft.com/office/drawing/2014/main" id="{4E8C0B5F-B5C1-2A69-AEB6-2392DDAC8FAC}"/>
              </a:ext>
            </a:extLst>
          </p:cNvPr>
          <p:cNvSpPr>
            <a:spLocks noGrp="1"/>
          </p:cNvSpPr>
          <p:nvPr>
            <p:ph idx="1"/>
          </p:nvPr>
        </p:nvSpPr>
        <p:spPr/>
        <p:txBody>
          <a:bodyPr>
            <a:normAutofit/>
          </a:bodyPr>
          <a:lstStyle/>
          <a:p>
            <a:r>
              <a:rPr lang="en-US" b="1" dirty="0"/>
              <a:t>Were the teachings of a book or letter consistent with the doctrine of books already accepted? </a:t>
            </a:r>
          </a:p>
          <a:p>
            <a:endParaRPr lang="en-US" sz="800" b="1" dirty="0"/>
          </a:p>
          <a:p>
            <a:r>
              <a:rPr lang="en-US" b="1" dirty="0"/>
              <a:t>The 21 accepted books make up 94% of the New Testament. </a:t>
            </a:r>
          </a:p>
          <a:p>
            <a:endParaRPr lang="en-US" sz="800" b="1" dirty="0"/>
          </a:p>
          <a:p>
            <a:r>
              <a:rPr lang="en-US" b="1" dirty="0"/>
              <a:t>The writings of false teachers of the 2</a:t>
            </a:r>
            <a:r>
              <a:rPr lang="en-US" b="1" baseline="30000" dirty="0"/>
              <a:t>nd</a:t>
            </a:r>
            <a:r>
              <a:rPr lang="en-US" b="1" dirty="0"/>
              <a:t> Century are NOT “missing books” because they were never accepted as Scripture.  </a:t>
            </a:r>
          </a:p>
        </p:txBody>
      </p:sp>
    </p:spTree>
    <p:extLst>
      <p:ext uri="{BB962C8B-B14F-4D97-AF65-F5344CB8AC3E}">
        <p14:creationId xmlns:p14="http://schemas.microsoft.com/office/powerpoint/2010/main" val="3693958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14BD9-7D1A-70F8-8F9E-C4666A72EBAF}"/>
              </a:ext>
            </a:extLst>
          </p:cNvPr>
          <p:cNvSpPr>
            <a:spLocks noGrp="1"/>
          </p:cNvSpPr>
          <p:nvPr>
            <p:ph type="title"/>
          </p:nvPr>
        </p:nvSpPr>
        <p:spPr>
          <a:xfrm>
            <a:off x="628650" y="365127"/>
            <a:ext cx="7886700" cy="1103456"/>
          </a:xfrm>
          <a:solidFill>
            <a:srgbClr val="7030A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3. Universal Acceptance</a:t>
            </a:r>
          </a:p>
        </p:txBody>
      </p:sp>
      <p:sp>
        <p:nvSpPr>
          <p:cNvPr id="3" name="Content Placeholder 2">
            <a:extLst>
              <a:ext uri="{FF2B5EF4-FFF2-40B4-BE49-F238E27FC236}">
                <a16:creationId xmlns:a16="http://schemas.microsoft.com/office/drawing/2014/main" id="{4E8C0B5F-B5C1-2A69-AEB6-2392DDAC8FAC}"/>
              </a:ext>
            </a:extLst>
          </p:cNvPr>
          <p:cNvSpPr>
            <a:spLocks noGrp="1"/>
          </p:cNvSpPr>
          <p:nvPr>
            <p:ph idx="1"/>
          </p:nvPr>
        </p:nvSpPr>
        <p:spPr/>
        <p:txBody>
          <a:bodyPr>
            <a:normAutofit/>
          </a:bodyPr>
          <a:lstStyle/>
          <a:p>
            <a:r>
              <a:rPr lang="en-US" b="1" dirty="0"/>
              <a:t>The decisions of canonicity were not made by a few individuals in isolation, nor by a council or political power. </a:t>
            </a:r>
          </a:p>
          <a:p>
            <a:endParaRPr lang="en-US" sz="800" b="1" dirty="0"/>
          </a:p>
          <a:p>
            <a:r>
              <a:rPr lang="en-US" b="1" dirty="0"/>
              <a:t>The apostles knew their writings would be of benefit to more than their original recipients. </a:t>
            </a:r>
          </a:p>
          <a:p>
            <a:endParaRPr lang="en-US" sz="800" b="1" dirty="0"/>
          </a:p>
          <a:p>
            <a:r>
              <a:rPr lang="en-US" b="1" dirty="0"/>
              <a:t>These books and letters were copied and circulated among churches after being received. </a:t>
            </a:r>
          </a:p>
        </p:txBody>
      </p:sp>
    </p:spTree>
    <p:extLst>
      <p:ext uri="{BB962C8B-B14F-4D97-AF65-F5344CB8AC3E}">
        <p14:creationId xmlns:p14="http://schemas.microsoft.com/office/powerpoint/2010/main" val="3899952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3721C-EFB8-C7BE-9CBC-E951A5A72DB2}"/>
              </a:ext>
            </a:extLst>
          </p:cNvPr>
          <p:cNvSpPr>
            <a:spLocks noGrp="1"/>
          </p:cNvSpPr>
          <p:nvPr>
            <p:ph type="title"/>
          </p:nvPr>
        </p:nvSpPr>
        <p:spPr>
          <a:xfrm>
            <a:off x="628650" y="365126"/>
            <a:ext cx="7886700" cy="1089601"/>
          </a:xfrm>
          <a:solidFill>
            <a:srgbClr val="7030A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Criteria for Canonicity</a:t>
            </a:r>
          </a:p>
        </p:txBody>
      </p:sp>
      <p:sp>
        <p:nvSpPr>
          <p:cNvPr id="5" name="Content Placeholder 4">
            <a:extLst>
              <a:ext uri="{FF2B5EF4-FFF2-40B4-BE49-F238E27FC236}">
                <a16:creationId xmlns:a16="http://schemas.microsoft.com/office/drawing/2014/main" id="{0896360A-0AE5-2AF0-C28A-BF4E37D53320}"/>
              </a:ext>
            </a:extLst>
          </p:cNvPr>
          <p:cNvSpPr>
            <a:spLocks noGrp="1"/>
          </p:cNvSpPr>
          <p:nvPr>
            <p:ph sz="half" idx="1"/>
          </p:nvPr>
        </p:nvSpPr>
        <p:spPr/>
        <p:txBody>
          <a:bodyPr>
            <a:normAutofit/>
          </a:bodyPr>
          <a:lstStyle/>
          <a:p>
            <a:pPr marL="514350" indent="-514350">
              <a:buFont typeface="+mj-lt"/>
              <a:buAutoNum type="arabicPeriod"/>
            </a:pPr>
            <a:r>
              <a:rPr lang="en-US" sz="3200" b="1" dirty="0"/>
              <a:t>Authored by an Apostle</a:t>
            </a:r>
          </a:p>
          <a:p>
            <a:pPr marL="514350" indent="-514350">
              <a:buFont typeface="+mj-lt"/>
              <a:buAutoNum type="arabicPeriod"/>
            </a:pPr>
            <a:r>
              <a:rPr lang="en-US" sz="3200" b="1" dirty="0"/>
              <a:t>Orthodoxy</a:t>
            </a:r>
          </a:p>
          <a:p>
            <a:pPr marL="514350" indent="-514350">
              <a:buFont typeface="+mj-lt"/>
              <a:buAutoNum type="arabicPeriod"/>
            </a:pPr>
            <a:r>
              <a:rPr lang="en-US" sz="3200" b="1" dirty="0"/>
              <a:t>Universal Acceptance</a:t>
            </a:r>
          </a:p>
        </p:txBody>
      </p:sp>
      <p:sp>
        <p:nvSpPr>
          <p:cNvPr id="6" name="Content Placeholder 5">
            <a:extLst>
              <a:ext uri="{FF2B5EF4-FFF2-40B4-BE49-F238E27FC236}">
                <a16:creationId xmlns:a16="http://schemas.microsoft.com/office/drawing/2014/main" id="{71FCA49E-C591-5363-7462-B53549CDE572}"/>
              </a:ext>
            </a:extLst>
          </p:cNvPr>
          <p:cNvSpPr>
            <a:spLocks noGrp="1"/>
          </p:cNvSpPr>
          <p:nvPr>
            <p:ph sz="half" idx="2"/>
          </p:nvPr>
        </p:nvSpPr>
        <p:spPr/>
        <p:txBody>
          <a:bodyPr>
            <a:normAutofit/>
          </a:bodyPr>
          <a:lstStyle/>
          <a:p>
            <a:endParaRPr lang="en-US" sz="3200" b="1" dirty="0"/>
          </a:p>
        </p:txBody>
      </p:sp>
    </p:spTree>
    <p:extLst>
      <p:ext uri="{BB962C8B-B14F-4D97-AF65-F5344CB8AC3E}">
        <p14:creationId xmlns:p14="http://schemas.microsoft.com/office/powerpoint/2010/main" val="3926376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3721C-EFB8-C7BE-9CBC-E951A5A72DB2}"/>
              </a:ext>
            </a:extLst>
          </p:cNvPr>
          <p:cNvSpPr>
            <a:spLocks noGrp="1"/>
          </p:cNvSpPr>
          <p:nvPr>
            <p:ph type="title"/>
          </p:nvPr>
        </p:nvSpPr>
        <p:spPr>
          <a:xfrm>
            <a:off x="628650" y="365126"/>
            <a:ext cx="7886700" cy="1089601"/>
          </a:xfrm>
          <a:solidFill>
            <a:srgbClr val="7030A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Criteria for Canonicity</a:t>
            </a:r>
          </a:p>
        </p:txBody>
      </p:sp>
      <p:sp>
        <p:nvSpPr>
          <p:cNvPr id="5" name="Content Placeholder 4">
            <a:extLst>
              <a:ext uri="{FF2B5EF4-FFF2-40B4-BE49-F238E27FC236}">
                <a16:creationId xmlns:a16="http://schemas.microsoft.com/office/drawing/2014/main" id="{0896360A-0AE5-2AF0-C28A-BF4E37D53320}"/>
              </a:ext>
            </a:extLst>
          </p:cNvPr>
          <p:cNvSpPr>
            <a:spLocks noGrp="1"/>
          </p:cNvSpPr>
          <p:nvPr>
            <p:ph sz="half" idx="1"/>
          </p:nvPr>
        </p:nvSpPr>
        <p:spPr/>
        <p:txBody>
          <a:bodyPr>
            <a:normAutofit/>
          </a:bodyPr>
          <a:lstStyle/>
          <a:p>
            <a:pPr marL="514350" indent="-514350">
              <a:buFont typeface="+mj-lt"/>
              <a:buAutoNum type="arabicPeriod"/>
            </a:pPr>
            <a:r>
              <a:rPr lang="en-US" sz="3200" b="1" dirty="0"/>
              <a:t>Authored by an Apostle</a:t>
            </a:r>
          </a:p>
          <a:p>
            <a:pPr marL="514350" indent="-514350">
              <a:buFont typeface="+mj-lt"/>
              <a:buAutoNum type="arabicPeriod"/>
            </a:pPr>
            <a:r>
              <a:rPr lang="en-US" sz="3200" b="1" dirty="0"/>
              <a:t>Orthodoxy</a:t>
            </a:r>
          </a:p>
          <a:p>
            <a:pPr marL="514350" indent="-514350">
              <a:buFont typeface="+mj-lt"/>
              <a:buAutoNum type="arabicPeriod"/>
            </a:pPr>
            <a:r>
              <a:rPr lang="en-US" sz="3200" b="1" dirty="0"/>
              <a:t>Universal Acceptance</a:t>
            </a:r>
          </a:p>
        </p:txBody>
      </p:sp>
      <p:sp>
        <p:nvSpPr>
          <p:cNvPr id="6" name="Content Placeholder 5">
            <a:extLst>
              <a:ext uri="{FF2B5EF4-FFF2-40B4-BE49-F238E27FC236}">
                <a16:creationId xmlns:a16="http://schemas.microsoft.com/office/drawing/2014/main" id="{71FCA49E-C591-5363-7462-B53549CDE572}"/>
              </a:ext>
            </a:extLst>
          </p:cNvPr>
          <p:cNvSpPr>
            <a:spLocks noGrp="1"/>
          </p:cNvSpPr>
          <p:nvPr>
            <p:ph sz="half" idx="2"/>
          </p:nvPr>
        </p:nvSpPr>
        <p:spPr/>
        <p:txBody>
          <a:bodyPr>
            <a:normAutofit/>
          </a:bodyPr>
          <a:lstStyle/>
          <a:p>
            <a:r>
              <a:rPr lang="en-US" sz="3200" b="1" dirty="0"/>
              <a:t>Old Testament Apocrypha</a:t>
            </a:r>
          </a:p>
        </p:txBody>
      </p:sp>
    </p:spTree>
    <p:extLst>
      <p:ext uri="{BB962C8B-B14F-4D97-AF65-F5344CB8AC3E}">
        <p14:creationId xmlns:p14="http://schemas.microsoft.com/office/powerpoint/2010/main" val="3273159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Bible Quiz Question - BBN Announcers">
            <a:extLst>
              <a:ext uri="{FF2B5EF4-FFF2-40B4-BE49-F238E27FC236}">
                <a16:creationId xmlns:a16="http://schemas.microsoft.com/office/drawing/2014/main" id="{51B714F2-7D5B-4D11-9A2F-1BEA90FA38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8982" y="2562423"/>
            <a:ext cx="7426036" cy="388062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7C237776-A001-4DA1-90BE-B6F1DCE50E58}"/>
              </a:ext>
            </a:extLst>
          </p:cNvPr>
          <p:cNvSpPr>
            <a:spLocks noGrp="1"/>
          </p:cNvSpPr>
          <p:nvPr>
            <p:ph type="ctrTitle"/>
          </p:nvPr>
        </p:nvSpPr>
        <p:spPr>
          <a:xfrm>
            <a:off x="685800" y="360355"/>
            <a:ext cx="7772400" cy="1828655"/>
          </a:xfrm>
        </p:spPr>
        <p:txBody>
          <a:bodyPr>
            <a:noAutofit/>
          </a:bodyPr>
          <a:lstStyle/>
          <a:p>
            <a:r>
              <a:rPr lang="en-US" sz="4800" b="1" dirty="0">
                <a:latin typeface="+mn-lt"/>
              </a:rPr>
              <a:t>Questions About</a:t>
            </a:r>
            <a:br>
              <a:rPr lang="en-US" sz="800" b="1" dirty="0">
                <a:latin typeface="+mn-lt"/>
              </a:rPr>
            </a:br>
            <a:br>
              <a:rPr lang="en-US" sz="800" b="1" dirty="0">
                <a:latin typeface="+mn-lt"/>
              </a:rPr>
            </a:br>
            <a:r>
              <a:rPr lang="en-US" sz="5200" b="1" dirty="0">
                <a:latin typeface="+mn-lt"/>
              </a:rPr>
              <a:t>The Books of the </a:t>
            </a:r>
            <a:r>
              <a:rPr lang="en-US" sz="5200" b="1" dirty="0" err="1">
                <a:latin typeface="+mn-lt"/>
              </a:rPr>
              <a:t>BIble</a:t>
            </a:r>
            <a:endParaRPr lang="en-US" sz="5200" b="1" dirty="0">
              <a:latin typeface="+mn-lt"/>
            </a:endParaRPr>
          </a:p>
        </p:txBody>
      </p:sp>
    </p:spTree>
    <p:extLst>
      <p:ext uri="{BB962C8B-B14F-4D97-AF65-F5344CB8AC3E}">
        <p14:creationId xmlns:p14="http://schemas.microsoft.com/office/powerpoint/2010/main" val="813130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3721C-EFB8-C7BE-9CBC-E951A5A72DB2}"/>
              </a:ext>
            </a:extLst>
          </p:cNvPr>
          <p:cNvSpPr>
            <a:spLocks noGrp="1"/>
          </p:cNvSpPr>
          <p:nvPr>
            <p:ph type="title"/>
          </p:nvPr>
        </p:nvSpPr>
        <p:spPr>
          <a:xfrm>
            <a:off x="628650" y="365126"/>
            <a:ext cx="7886700" cy="1089601"/>
          </a:xfrm>
          <a:solidFill>
            <a:srgbClr val="7030A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Criteria for Canonicity</a:t>
            </a:r>
          </a:p>
        </p:txBody>
      </p:sp>
      <p:sp>
        <p:nvSpPr>
          <p:cNvPr id="5" name="Content Placeholder 4">
            <a:extLst>
              <a:ext uri="{FF2B5EF4-FFF2-40B4-BE49-F238E27FC236}">
                <a16:creationId xmlns:a16="http://schemas.microsoft.com/office/drawing/2014/main" id="{0896360A-0AE5-2AF0-C28A-BF4E37D53320}"/>
              </a:ext>
            </a:extLst>
          </p:cNvPr>
          <p:cNvSpPr>
            <a:spLocks noGrp="1"/>
          </p:cNvSpPr>
          <p:nvPr>
            <p:ph sz="half" idx="1"/>
          </p:nvPr>
        </p:nvSpPr>
        <p:spPr/>
        <p:txBody>
          <a:bodyPr>
            <a:normAutofit/>
          </a:bodyPr>
          <a:lstStyle/>
          <a:p>
            <a:pPr marL="514350" indent="-514350">
              <a:buFont typeface="+mj-lt"/>
              <a:buAutoNum type="arabicPeriod"/>
            </a:pPr>
            <a:r>
              <a:rPr lang="en-US" sz="3200" b="1" dirty="0"/>
              <a:t>Authored by an Apostle</a:t>
            </a:r>
          </a:p>
          <a:p>
            <a:pPr marL="514350" indent="-514350">
              <a:buFont typeface="+mj-lt"/>
              <a:buAutoNum type="arabicPeriod"/>
            </a:pPr>
            <a:r>
              <a:rPr lang="en-US" sz="3200" b="1" dirty="0"/>
              <a:t>Orthodoxy</a:t>
            </a:r>
          </a:p>
          <a:p>
            <a:pPr marL="514350" indent="-514350">
              <a:buFont typeface="+mj-lt"/>
              <a:buAutoNum type="arabicPeriod"/>
            </a:pPr>
            <a:r>
              <a:rPr lang="en-US" sz="3200" b="1" dirty="0"/>
              <a:t>Universal Acceptance</a:t>
            </a:r>
          </a:p>
        </p:txBody>
      </p:sp>
      <p:sp>
        <p:nvSpPr>
          <p:cNvPr id="6" name="Content Placeholder 5">
            <a:extLst>
              <a:ext uri="{FF2B5EF4-FFF2-40B4-BE49-F238E27FC236}">
                <a16:creationId xmlns:a16="http://schemas.microsoft.com/office/drawing/2014/main" id="{71FCA49E-C591-5363-7462-B53549CDE572}"/>
              </a:ext>
            </a:extLst>
          </p:cNvPr>
          <p:cNvSpPr>
            <a:spLocks noGrp="1"/>
          </p:cNvSpPr>
          <p:nvPr>
            <p:ph sz="half" idx="2"/>
          </p:nvPr>
        </p:nvSpPr>
        <p:spPr/>
        <p:txBody>
          <a:bodyPr>
            <a:normAutofit/>
          </a:bodyPr>
          <a:lstStyle/>
          <a:p>
            <a:r>
              <a:rPr lang="en-US" sz="3200" b="1" dirty="0"/>
              <a:t>Old Testament Apocrypha</a:t>
            </a:r>
          </a:p>
          <a:p>
            <a:r>
              <a:rPr lang="en-US" sz="3200" b="1" dirty="0"/>
              <a:t>New Testament Apocrypha</a:t>
            </a:r>
          </a:p>
          <a:p>
            <a:endParaRPr lang="en-US" sz="3200" b="1" dirty="0"/>
          </a:p>
        </p:txBody>
      </p:sp>
      <p:sp>
        <p:nvSpPr>
          <p:cNvPr id="2" name="Multiplication Sign 1">
            <a:extLst>
              <a:ext uri="{FF2B5EF4-FFF2-40B4-BE49-F238E27FC236}">
                <a16:creationId xmlns:a16="http://schemas.microsoft.com/office/drawing/2014/main" id="{25B7ACC3-CEC7-BFCA-22D3-58F6483D09E8}"/>
              </a:ext>
            </a:extLst>
          </p:cNvPr>
          <p:cNvSpPr/>
          <p:nvPr/>
        </p:nvSpPr>
        <p:spPr>
          <a:xfrm>
            <a:off x="4629150" y="1825625"/>
            <a:ext cx="3046268" cy="862157"/>
          </a:xfrm>
          <a:prstGeom prst="mathMultiply">
            <a:avLst>
              <a:gd name="adj1" fmla="val 15485"/>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28041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3721C-EFB8-C7BE-9CBC-E951A5A72DB2}"/>
              </a:ext>
            </a:extLst>
          </p:cNvPr>
          <p:cNvSpPr>
            <a:spLocks noGrp="1"/>
          </p:cNvSpPr>
          <p:nvPr>
            <p:ph type="title"/>
          </p:nvPr>
        </p:nvSpPr>
        <p:spPr>
          <a:xfrm>
            <a:off x="628650" y="365126"/>
            <a:ext cx="7886700" cy="1089601"/>
          </a:xfrm>
          <a:solidFill>
            <a:srgbClr val="7030A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Criteria for Canonicity</a:t>
            </a:r>
          </a:p>
        </p:txBody>
      </p:sp>
      <p:sp>
        <p:nvSpPr>
          <p:cNvPr id="5" name="Content Placeholder 4">
            <a:extLst>
              <a:ext uri="{FF2B5EF4-FFF2-40B4-BE49-F238E27FC236}">
                <a16:creationId xmlns:a16="http://schemas.microsoft.com/office/drawing/2014/main" id="{0896360A-0AE5-2AF0-C28A-BF4E37D53320}"/>
              </a:ext>
            </a:extLst>
          </p:cNvPr>
          <p:cNvSpPr>
            <a:spLocks noGrp="1"/>
          </p:cNvSpPr>
          <p:nvPr>
            <p:ph sz="half" idx="1"/>
          </p:nvPr>
        </p:nvSpPr>
        <p:spPr/>
        <p:txBody>
          <a:bodyPr>
            <a:normAutofit/>
          </a:bodyPr>
          <a:lstStyle/>
          <a:p>
            <a:pPr marL="514350" indent="-514350">
              <a:buFont typeface="+mj-lt"/>
              <a:buAutoNum type="arabicPeriod"/>
            </a:pPr>
            <a:r>
              <a:rPr lang="en-US" sz="3200" b="1" dirty="0"/>
              <a:t>Authored by an Apostle</a:t>
            </a:r>
          </a:p>
          <a:p>
            <a:pPr marL="514350" indent="-514350">
              <a:buFont typeface="+mj-lt"/>
              <a:buAutoNum type="arabicPeriod"/>
            </a:pPr>
            <a:r>
              <a:rPr lang="en-US" sz="3200" b="1" dirty="0"/>
              <a:t>Orthodoxy</a:t>
            </a:r>
          </a:p>
          <a:p>
            <a:pPr marL="514350" indent="-514350">
              <a:buFont typeface="+mj-lt"/>
              <a:buAutoNum type="arabicPeriod"/>
            </a:pPr>
            <a:r>
              <a:rPr lang="en-US" sz="3200" b="1" dirty="0"/>
              <a:t>Universal Acceptance</a:t>
            </a:r>
          </a:p>
        </p:txBody>
      </p:sp>
      <p:sp>
        <p:nvSpPr>
          <p:cNvPr id="6" name="Content Placeholder 5">
            <a:extLst>
              <a:ext uri="{FF2B5EF4-FFF2-40B4-BE49-F238E27FC236}">
                <a16:creationId xmlns:a16="http://schemas.microsoft.com/office/drawing/2014/main" id="{71FCA49E-C591-5363-7462-B53549CDE572}"/>
              </a:ext>
            </a:extLst>
          </p:cNvPr>
          <p:cNvSpPr>
            <a:spLocks noGrp="1"/>
          </p:cNvSpPr>
          <p:nvPr>
            <p:ph sz="half" idx="2"/>
          </p:nvPr>
        </p:nvSpPr>
        <p:spPr/>
        <p:txBody>
          <a:bodyPr>
            <a:normAutofit/>
          </a:bodyPr>
          <a:lstStyle/>
          <a:p>
            <a:r>
              <a:rPr lang="en-US" sz="3200" b="1" dirty="0"/>
              <a:t>Old Testament Apocrypha</a:t>
            </a:r>
          </a:p>
          <a:p>
            <a:r>
              <a:rPr lang="en-US" sz="3200" b="1" dirty="0"/>
              <a:t>New Testament Apocrypha</a:t>
            </a:r>
          </a:p>
          <a:p>
            <a:r>
              <a:rPr lang="en-US" sz="3200" b="1" dirty="0"/>
              <a:t>Pseudepigrapha</a:t>
            </a:r>
          </a:p>
        </p:txBody>
      </p:sp>
      <p:sp>
        <p:nvSpPr>
          <p:cNvPr id="2" name="Multiplication Sign 1">
            <a:extLst>
              <a:ext uri="{FF2B5EF4-FFF2-40B4-BE49-F238E27FC236}">
                <a16:creationId xmlns:a16="http://schemas.microsoft.com/office/drawing/2014/main" id="{25B7ACC3-CEC7-BFCA-22D3-58F6483D09E8}"/>
              </a:ext>
            </a:extLst>
          </p:cNvPr>
          <p:cNvSpPr/>
          <p:nvPr/>
        </p:nvSpPr>
        <p:spPr>
          <a:xfrm>
            <a:off x="4629150" y="1825625"/>
            <a:ext cx="3046268" cy="862157"/>
          </a:xfrm>
          <a:prstGeom prst="mathMultiply">
            <a:avLst>
              <a:gd name="adj1" fmla="val 15485"/>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ultiplication Sign 2">
            <a:extLst>
              <a:ext uri="{FF2B5EF4-FFF2-40B4-BE49-F238E27FC236}">
                <a16:creationId xmlns:a16="http://schemas.microsoft.com/office/drawing/2014/main" id="{20143D2D-97BD-FDF3-DB49-B9EFFE41CD56}"/>
              </a:ext>
            </a:extLst>
          </p:cNvPr>
          <p:cNvSpPr/>
          <p:nvPr/>
        </p:nvSpPr>
        <p:spPr>
          <a:xfrm>
            <a:off x="4629145" y="2892437"/>
            <a:ext cx="3046268" cy="862157"/>
          </a:xfrm>
          <a:prstGeom prst="mathMultiply">
            <a:avLst>
              <a:gd name="adj1" fmla="val 15485"/>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8278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3721C-EFB8-C7BE-9CBC-E951A5A72DB2}"/>
              </a:ext>
            </a:extLst>
          </p:cNvPr>
          <p:cNvSpPr>
            <a:spLocks noGrp="1"/>
          </p:cNvSpPr>
          <p:nvPr>
            <p:ph type="title"/>
          </p:nvPr>
        </p:nvSpPr>
        <p:spPr>
          <a:xfrm>
            <a:off x="628650" y="365126"/>
            <a:ext cx="7886700" cy="1089601"/>
          </a:xfrm>
          <a:solidFill>
            <a:srgbClr val="7030A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Criteria for Canonicity</a:t>
            </a:r>
          </a:p>
        </p:txBody>
      </p:sp>
      <p:sp>
        <p:nvSpPr>
          <p:cNvPr id="5" name="Content Placeholder 4">
            <a:extLst>
              <a:ext uri="{FF2B5EF4-FFF2-40B4-BE49-F238E27FC236}">
                <a16:creationId xmlns:a16="http://schemas.microsoft.com/office/drawing/2014/main" id="{0896360A-0AE5-2AF0-C28A-BF4E37D53320}"/>
              </a:ext>
            </a:extLst>
          </p:cNvPr>
          <p:cNvSpPr>
            <a:spLocks noGrp="1"/>
          </p:cNvSpPr>
          <p:nvPr>
            <p:ph sz="half" idx="1"/>
          </p:nvPr>
        </p:nvSpPr>
        <p:spPr/>
        <p:txBody>
          <a:bodyPr>
            <a:normAutofit/>
          </a:bodyPr>
          <a:lstStyle/>
          <a:p>
            <a:pPr marL="514350" indent="-514350">
              <a:buFont typeface="+mj-lt"/>
              <a:buAutoNum type="arabicPeriod"/>
            </a:pPr>
            <a:r>
              <a:rPr lang="en-US" sz="3200" b="1" dirty="0"/>
              <a:t>Authored by an Apostle</a:t>
            </a:r>
          </a:p>
          <a:p>
            <a:pPr marL="514350" indent="-514350">
              <a:buFont typeface="+mj-lt"/>
              <a:buAutoNum type="arabicPeriod"/>
            </a:pPr>
            <a:r>
              <a:rPr lang="en-US" sz="3200" b="1" dirty="0"/>
              <a:t>Orthodoxy</a:t>
            </a:r>
          </a:p>
          <a:p>
            <a:pPr marL="514350" indent="-514350">
              <a:buFont typeface="+mj-lt"/>
              <a:buAutoNum type="arabicPeriod"/>
            </a:pPr>
            <a:r>
              <a:rPr lang="en-US" sz="3200" b="1" dirty="0"/>
              <a:t>Universal Acceptance</a:t>
            </a:r>
          </a:p>
        </p:txBody>
      </p:sp>
      <p:sp>
        <p:nvSpPr>
          <p:cNvPr id="6" name="Content Placeholder 5">
            <a:extLst>
              <a:ext uri="{FF2B5EF4-FFF2-40B4-BE49-F238E27FC236}">
                <a16:creationId xmlns:a16="http://schemas.microsoft.com/office/drawing/2014/main" id="{71FCA49E-C591-5363-7462-B53549CDE572}"/>
              </a:ext>
            </a:extLst>
          </p:cNvPr>
          <p:cNvSpPr>
            <a:spLocks noGrp="1"/>
          </p:cNvSpPr>
          <p:nvPr>
            <p:ph sz="half" idx="2"/>
          </p:nvPr>
        </p:nvSpPr>
        <p:spPr/>
        <p:txBody>
          <a:bodyPr>
            <a:normAutofit/>
          </a:bodyPr>
          <a:lstStyle/>
          <a:p>
            <a:r>
              <a:rPr lang="en-US" sz="3200" b="1" dirty="0"/>
              <a:t>Old Testament Apocrypha</a:t>
            </a:r>
          </a:p>
          <a:p>
            <a:r>
              <a:rPr lang="en-US" sz="3200" b="1" dirty="0"/>
              <a:t>New Testament Apocrypha</a:t>
            </a:r>
          </a:p>
          <a:p>
            <a:r>
              <a:rPr lang="en-US" sz="3200" b="1" dirty="0"/>
              <a:t>Pseudepigrapha</a:t>
            </a:r>
          </a:p>
        </p:txBody>
      </p:sp>
      <p:sp>
        <p:nvSpPr>
          <p:cNvPr id="2" name="Multiplication Sign 1">
            <a:extLst>
              <a:ext uri="{FF2B5EF4-FFF2-40B4-BE49-F238E27FC236}">
                <a16:creationId xmlns:a16="http://schemas.microsoft.com/office/drawing/2014/main" id="{25B7ACC3-CEC7-BFCA-22D3-58F6483D09E8}"/>
              </a:ext>
            </a:extLst>
          </p:cNvPr>
          <p:cNvSpPr/>
          <p:nvPr/>
        </p:nvSpPr>
        <p:spPr>
          <a:xfrm>
            <a:off x="4629150" y="1825625"/>
            <a:ext cx="3046268" cy="862157"/>
          </a:xfrm>
          <a:prstGeom prst="mathMultiply">
            <a:avLst>
              <a:gd name="adj1" fmla="val 15485"/>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Multiplication Sign 2">
            <a:extLst>
              <a:ext uri="{FF2B5EF4-FFF2-40B4-BE49-F238E27FC236}">
                <a16:creationId xmlns:a16="http://schemas.microsoft.com/office/drawing/2014/main" id="{20143D2D-97BD-FDF3-DB49-B9EFFE41CD56}"/>
              </a:ext>
            </a:extLst>
          </p:cNvPr>
          <p:cNvSpPr/>
          <p:nvPr/>
        </p:nvSpPr>
        <p:spPr>
          <a:xfrm>
            <a:off x="4629145" y="2892437"/>
            <a:ext cx="3046268" cy="862157"/>
          </a:xfrm>
          <a:prstGeom prst="mathMultiply">
            <a:avLst>
              <a:gd name="adj1" fmla="val 15485"/>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Multiplication Sign 6">
            <a:extLst>
              <a:ext uri="{FF2B5EF4-FFF2-40B4-BE49-F238E27FC236}">
                <a16:creationId xmlns:a16="http://schemas.microsoft.com/office/drawing/2014/main" id="{5A9F423F-90D7-5D37-9CDA-1894A4486CB9}"/>
              </a:ext>
            </a:extLst>
          </p:cNvPr>
          <p:cNvSpPr/>
          <p:nvPr/>
        </p:nvSpPr>
        <p:spPr>
          <a:xfrm>
            <a:off x="4629145" y="3709844"/>
            <a:ext cx="3046268" cy="862157"/>
          </a:xfrm>
          <a:prstGeom prst="mathMultiply">
            <a:avLst>
              <a:gd name="adj1" fmla="val 15485"/>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4600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42E483D-9675-38FD-E3E3-589FF8A8411C}"/>
              </a:ext>
            </a:extLst>
          </p:cNvPr>
          <p:cNvSpPr>
            <a:spLocks noGrp="1"/>
          </p:cNvSpPr>
          <p:nvPr>
            <p:ph type="title"/>
          </p:nvPr>
        </p:nvSpPr>
        <p:spPr>
          <a:xfrm>
            <a:off x="628650" y="365127"/>
            <a:ext cx="7886700" cy="1006474"/>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Canonical Lists</a:t>
            </a:r>
          </a:p>
        </p:txBody>
      </p:sp>
      <p:sp>
        <p:nvSpPr>
          <p:cNvPr id="6" name="Content Placeholder 5">
            <a:extLst>
              <a:ext uri="{FF2B5EF4-FFF2-40B4-BE49-F238E27FC236}">
                <a16:creationId xmlns:a16="http://schemas.microsoft.com/office/drawing/2014/main" id="{1C9CAC8D-9C2C-A7C6-BE94-C4E9338E60E7}"/>
              </a:ext>
            </a:extLst>
          </p:cNvPr>
          <p:cNvSpPr>
            <a:spLocks noGrp="1"/>
          </p:cNvSpPr>
          <p:nvPr>
            <p:ph idx="1"/>
          </p:nvPr>
        </p:nvSpPr>
        <p:spPr/>
        <p:txBody>
          <a:bodyPr/>
          <a:lstStyle/>
          <a:p>
            <a:r>
              <a:rPr lang="en-US" b="1" dirty="0"/>
              <a:t>Muratorian Canon </a:t>
            </a:r>
            <a:r>
              <a:rPr lang="en-US" dirty="0"/>
              <a:t>(ca. 180 AD). </a:t>
            </a:r>
          </a:p>
          <a:p>
            <a:pPr lvl="1"/>
            <a:r>
              <a:rPr lang="en-US" dirty="0"/>
              <a:t>Contains Luke-Philemon, 1 &amp; 2 John, Jude, and Revelation. </a:t>
            </a:r>
          </a:p>
          <a:p>
            <a:r>
              <a:rPr lang="en-US" b="1" dirty="0"/>
              <a:t>Origen</a:t>
            </a:r>
            <a:r>
              <a:rPr lang="en-US" dirty="0"/>
              <a:t> (d. 254 AD)</a:t>
            </a:r>
          </a:p>
          <a:p>
            <a:pPr lvl="1"/>
            <a:r>
              <a:rPr lang="en-US" dirty="0"/>
              <a:t>Lists all 27 books. </a:t>
            </a:r>
          </a:p>
          <a:p>
            <a:r>
              <a:rPr lang="en-US" b="1" dirty="0"/>
              <a:t>Eusebius</a:t>
            </a:r>
            <a:r>
              <a:rPr lang="en-US" dirty="0"/>
              <a:t> (d. 339 AD)</a:t>
            </a:r>
          </a:p>
          <a:p>
            <a:pPr lvl="1"/>
            <a:r>
              <a:rPr lang="en-US" dirty="0"/>
              <a:t>Lists all 27 books. </a:t>
            </a:r>
          </a:p>
        </p:txBody>
      </p:sp>
      <p:pic>
        <p:nvPicPr>
          <p:cNvPr id="4098" name="Picture 2">
            <a:extLst>
              <a:ext uri="{FF2B5EF4-FFF2-40B4-BE49-F238E27FC236}">
                <a16:creationId xmlns:a16="http://schemas.microsoft.com/office/drawing/2014/main" id="{C0B7B5A7-A738-E6DB-A42C-17A0ABB75C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7266" y="3751984"/>
            <a:ext cx="2847975" cy="215265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267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left)">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wipe(left)">
                                      <p:cBhvr>
                                        <p:cTn id="15" dur="500"/>
                                        <p:tgtEl>
                                          <p:spTgt spid="6">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wipe(left)">
                                      <p:cBhvr>
                                        <p:cTn id="18" dur="500"/>
                                        <p:tgtEl>
                                          <p:spTgt spid="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wipe(left)">
                                      <p:cBhvr>
                                        <p:cTn id="23" dur="500"/>
                                        <p:tgtEl>
                                          <p:spTgt spid="6">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
                                            <p:txEl>
                                              <p:pRg st="5" end="5"/>
                                            </p:txEl>
                                          </p:spTgt>
                                        </p:tgtEl>
                                        <p:attrNameLst>
                                          <p:attrName>style.visibility</p:attrName>
                                        </p:attrNameLst>
                                      </p:cBhvr>
                                      <p:to>
                                        <p:strVal val="visible"/>
                                      </p:to>
                                    </p:set>
                                    <p:animEffect transition="in" filter="wipe(left)">
                                      <p:cBhvr>
                                        <p:cTn id="26"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42E483D-9675-38FD-E3E3-589FF8A8411C}"/>
              </a:ext>
            </a:extLst>
          </p:cNvPr>
          <p:cNvSpPr>
            <a:spLocks noGrp="1"/>
          </p:cNvSpPr>
          <p:nvPr>
            <p:ph type="title"/>
          </p:nvPr>
        </p:nvSpPr>
        <p:spPr>
          <a:xfrm>
            <a:off x="628650" y="365127"/>
            <a:ext cx="7886700" cy="1006474"/>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Quotes by Church Fathers</a:t>
            </a:r>
          </a:p>
        </p:txBody>
      </p:sp>
      <p:pic>
        <p:nvPicPr>
          <p:cNvPr id="5126" name="Picture 6" descr="Ignatius of Antioch's New Testament – etimasthe">
            <a:extLst>
              <a:ext uri="{FF2B5EF4-FFF2-40B4-BE49-F238E27FC236}">
                <a16:creationId xmlns:a16="http://schemas.microsoft.com/office/drawing/2014/main" id="{8BD58339-05D5-EB64-FE64-C3290FE4E1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6850" y="2632797"/>
            <a:ext cx="6210300" cy="3476625"/>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131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New Testament World - Bible History">
            <a:extLst>
              <a:ext uri="{FF2B5EF4-FFF2-40B4-BE49-F238E27FC236}">
                <a16:creationId xmlns:a16="http://schemas.microsoft.com/office/drawing/2014/main" id="{3456F576-EC44-3513-4C33-DBEB285E77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758"/>
          <a:stretch/>
        </p:blipFill>
        <p:spPr bwMode="auto">
          <a:xfrm>
            <a:off x="0" y="24115"/>
            <a:ext cx="9144000" cy="63589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740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New Testament World - Bible History">
            <a:extLst>
              <a:ext uri="{FF2B5EF4-FFF2-40B4-BE49-F238E27FC236}">
                <a16:creationId xmlns:a16="http://schemas.microsoft.com/office/drawing/2014/main" id="{3456F576-EC44-3513-4C33-DBEB285E77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758"/>
          <a:stretch/>
        </p:blipFill>
        <p:spPr bwMode="auto">
          <a:xfrm>
            <a:off x="0" y="24116"/>
            <a:ext cx="9144000" cy="635893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67052607-D1FD-B6AF-B223-57F4289329C3}"/>
              </a:ext>
            </a:extLst>
          </p:cNvPr>
          <p:cNvSpPr/>
          <p:nvPr/>
        </p:nvSpPr>
        <p:spPr>
          <a:xfrm>
            <a:off x="207818" y="447242"/>
            <a:ext cx="2438400" cy="633413"/>
          </a:xfrm>
          <a:prstGeom prst="rect">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701E95E8-3048-2E6B-FB74-B217BE59BBD5}"/>
              </a:ext>
            </a:extLst>
          </p:cNvPr>
          <p:cNvSpPr txBox="1"/>
          <p:nvPr/>
        </p:nvSpPr>
        <p:spPr>
          <a:xfrm>
            <a:off x="346364" y="516516"/>
            <a:ext cx="2202872"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Clement, 95 AD</a:t>
            </a:r>
          </a:p>
        </p:txBody>
      </p:sp>
    </p:spTree>
    <p:extLst>
      <p:ext uri="{BB962C8B-B14F-4D97-AF65-F5344CB8AC3E}">
        <p14:creationId xmlns:p14="http://schemas.microsoft.com/office/powerpoint/2010/main" val="37488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New Testament World - Bible History">
            <a:extLst>
              <a:ext uri="{FF2B5EF4-FFF2-40B4-BE49-F238E27FC236}">
                <a16:creationId xmlns:a16="http://schemas.microsoft.com/office/drawing/2014/main" id="{3456F576-EC44-3513-4C33-DBEB285E77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758"/>
          <a:stretch/>
        </p:blipFill>
        <p:spPr bwMode="auto">
          <a:xfrm>
            <a:off x="0" y="37970"/>
            <a:ext cx="9144000" cy="635893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67052607-D1FD-B6AF-B223-57F4289329C3}"/>
              </a:ext>
            </a:extLst>
          </p:cNvPr>
          <p:cNvSpPr/>
          <p:nvPr/>
        </p:nvSpPr>
        <p:spPr>
          <a:xfrm>
            <a:off x="207818" y="447242"/>
            <a:ext cx="2438400" cy="633413"/>
          </a:xfrm>
          <a:prstGeom prst="rect">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701E95E8-3048-2E6B-FB74-B217BE59BBD5}"/>
              </a:ext>
            </a:extLst>
          </p:cNvPr>
          <p:cNvSpPr txBox="1"/>
          <p:nvPr/>
        </p:nvSpPr>
        <p:spPr>
          <a:xfrm>
            <a:off x="346364" y="516516"/>
            <a:ext cx="2202872"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Clement, 95 AD</a:t>
            </a:r>
          </a:p>
        </p:txBody>
      </p:sp>
      <p:sp>
        <p:nvSpPr>
          <p:cNvPr id="4" name="Rectangle 3">
            <a:extLst>
              <a:ext uri="{FF2B5EF4-FFF2-40B4-BE49-F238E27FC236}">
                <a16:creationId xmlns:a16="http://schemas.microsoft.com/office/drawing/2014/main" id="{614F8A5B-A177-9F5B-D2A5-C792A8FC61F9}"/>
              </a:ext>
            </a:extLst>
          </p:cNvPr>
          <p:cNvSpPr/>
          <p:nvPr/>
        </p:nvSpPr>
        <p:spPr>
          <a:xfrm>
            <a:off x="6636324" y="4090997"/>
            <a:ext cx="2438400" cy="633413"/>
          </a:xfrm>
          <a:prstGeom prst="rect">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D3E2D223-B65A-F1CF-FE3E-E5DA376A9E65}"/>
              </a:ext>
            </a:extLst>
          </p:cNvPr>
          <p:cNvSpPr txBox="1"/>
          <p:nvPr/>
        </p:nvSpPr>
        <p:spPr>
          <a:xfrm>
            <a:off x="6691744" y="4160271"/>
            <a:ext cx="2341418"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Ignatius, 110 AD</a:t>
            </a:r>
          </a:p>
        </p:txBody>
      </p:sp>
    </p:spTree>
    <p:extLst>
      <p:ext uri="{BB962C8B-B14F-4D97-AF65-F5344CB8AC3E}">
        <p14:creationId xmlns:p14="http://schemas.microsoft.com/office/powerpoint/2010/main" val="2152373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e New Testament World - Bible History">
            <a:extLst>
              <a:ext uri="{FF2B5EF4-FFF2-40B4-BE49-F238E27FC236}">
                <a16:creationId xmlns:a16="http://schemas.microsoft.com/office/drawing/2014/main" id="{3456F576-EC44-3513-4C33-DBEB285E77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758"/>
          <a:stretch/>
        </p:blipFill>
        <p:spPr bwMode="auto">
          <a:xfrm>
            <a:off x="0" y="37970"/>
            <a:ext cx="9144000" cy="635893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67052607-D1FD-B6AF-B223-57F4289329C3}"/>
              </a:ext>
            </a:extLst>
          </p:cNvPr>
          <p:cNvSpPr/>
          <p:nvPr/>
        </p:nvSpPr>
        <p:spPr>
          <a:xfrm>
            <a:off x="207818" y="447242"/>
            <a:ext cx="2438400" cy="633413"/>
          </a:xfrm>
          <a:prstGeom prst="rect">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701E95E8-3048-2E6B-FB74-B217BE59BBD5}"/>
              </a:ext>
            </a:extLst>
          </p:cNvPr>
          <p:cNvSpPr txBox="1"/>
          <p:nvPr/>
        </p:nvSpPr>
        <p:spPr>
          <a:xfrm>
            <a:off x="346364" y="516516"/>
            <a:ext cx="2202872"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Clement, 95 AD</a:t>
            </a:r>
          </a:p>
        </p:txBody>
      </p:sp>
      <p:sp>
        <p:nvSpPr>
          <p:cNvPr id="4" name="Rectangle 3">
            <a:extLst>
              <a:ext uri="{FF2B5EF4-FFF2-40B4-BE49-F238E27FC236}">
                <a16:creationId xmlns:a16="http://schemas.microsoft.com/office/drawing/2014/main" id="{614F8A5B-A177-9F5B-D2A5-C792A8FC61F9}"/>
              </a:ext>
            </a:extLst>
          </p:cNvPr>
          <p:cNvSpPr/>
          <p:nvPr/>
        </p:nvSpPr>
        <p:spPr>
          <a:xfrm>
            <a:off x="6636324" y="4090997"/>
            <a:ext cx="2438400" cy="633413"/>
          </a:xfrm>
          <a:prstGeom prst="rect">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D3E2D223-B65A-F1CF-FE3E-E5DA376A9E65}"/>
              </a:ext>
            </a:extLst>
          </p:cNvPr>
          <p:cNvSpPr txBox="1"/>
          <p:nvPr/>
        </p:nvSpPr>
        <p:spPr>
          <a:xfrm>
            <a:off x="6691744" y="4160271"/>
            <a:ext cx="2341418"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Ignatius, 110 AD</a:t>
            </a:r>
          </a:p>
        </p:txBody>
      </p:sp>
      <p:sp>
        <p:nvSpPr>
          <p:cNvPr id="6" name="Rectangle 5">
            <a:extLst>
              <a:ext uri="{FF2B5EF4-FFF2-40B4-BE49-F238E27FC236}">
                <a16:creationId xmlns:a16="http://schemas.microsoft.com/office/drawing/2014/main" id="{D5D6792A-E07C-71F3-8284-5AEE57786544}"/>
              </a:ext>
            </a:extLst>
          </p:cNvPr>
          <p:cNvSpPr/>
          <p:nvPr/>
        </p:nvSpPr>
        <p:spPr>
          <a:xfrm>
            <a:off x="3920841" y="3081553"/>
            <a:ext cx="2438400" cy="870615"/>
          </a:xfrm>
          <a:prstGeom prst="rect">
            <a:avLst/>
          </a:prstGeom>
          <a:solidFill>
            <a:srgbClr val="FF000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1C9D802F-6D38-8E69-6B26-83040F6DD83F}"/>
              </a:ext>
            </a:extLst>
          </p:cNvPr>
          <p:cNvSpPr txBox="1"/>
          <p:nvPr/>
        </p:nvSpPr>
        <p:spPr>
          <a:xfrm>
            <a:off x="4059387" y="3121171"/>
            <a:ext cx="2202872" cy="83099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Polycarp </a:t>
            </a:r>
            <a:b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br>
            <a:r>
              <a:rPr kumimoji="0" lang="en-US" sz="2400" b="1" i="0" u="none" strike="noStrike" kern="1200" cap="none" spc="0" normalizeH="0" baseline="0" noProof="0" dirty="0">
                <a:ln>
                  <a:noFill/>
                </a:ln>
                <a:solidFill>
                  <a:prstClr val="white"/>
                </a:solidFill>
                <a:effectLst/>
                <a:uLnTx/>
                <a:uFillTx/>
                <a:latin typeface="Calibri" panose="020F0502020204030204"/>
                <a:ea typeface="+mn-ea"/>
                <a:cs typeface="+mn-cs"/>
              </a:rPr>
              <a:t>135-137 AD</a:t>
            </a:r>
          </a:p>
        </p:txBody>
      </p:sp>
    </p:spTree>
    <p:extLst>
      <p:ext uri="{BB962C8B-B14F-4D97-AF65-F5344CB8AC3E}">
        <p14:creationId xmlns:p14="http://schemas.microsoft.com/office/powerpoint/2010/main" val="821315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025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3558F-769E-45BE-E098-82C181BA303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A38B49D-7BB2-F94B-6133-B0E3C0E96177}"/>
              </a:ext>
            </a:extLst>
          </p:cNvPr>
          <p:cNvSpPr>
            <a:spLocks noGrp="1"/>
          </p:cNvSpPr>
          <p:nvPr>
            <p:ph idx="1"/>
          </p:nvPr>
        </p:nvSpPr>
        <p:spPr/>
        <p:txBody>
          <a:bodyPr/>
          <a:lstStyle/>
          <a:p>
            <a:endParaRPr lang="en-US"/>
          </a:p>
        </p:txBody>
      </p:sp>
      <p:pic>
        <p:nvPicPr>
          <p:cNvPr id="1026" name="Picture 2" descr="Books of the Bible - Not So Boring Bible">
            <a:extLst>
              <a:ext uri="{FF2B5EF4-FFF2-40B4-BE49-F238E27FC236}">
                <a16:creationId xmlns:a16="http://schemas.microsoft.com/office/drawing/2014/main" id="{E19938C0-B78A-2CFF-5674-3582248167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763" y="0"/>
            <a:ext cx="887888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C34D044-D1DE-8CC9-BC31-E82ABCF7E158}"/>
              </a:ext>
            </a:extLst>
          </p:cNvPr>
          <p:cNvSpPr/>
          <p:nvPr/>
        </p:nvSpPr>
        <p:spPr>
          <a:xfrm>
            <a:off x="3352800" y="235527"/>
            <a:ext cx="2493818" cy="26323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id="{C4D75ADD-E439-235B-3298-9AAAB7B555C9}"/>
              </a:ext>
            </a:extLst>
          </p:cNvPr>
          <p:cNvSpPr/>
          <p:nvPr/>
        </p:nvSpPr>
        <p:spPr>
          <a:xfrm>
            <a:off x="2077387" y="5209309"/>
            <a:ext cx="3173485" cy="141316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910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B86BE-F99E-5B01-B823-FF96C602EBA2}"/>
              </a:ext>
            </a:extLst>
          </p:cNvPr>
          <p:cNvSpPr>
            <a:spLocks noGrp="1"/>
          </p:cNvSpPr>
          <p:nvPr>
            <p:ph type="title"/>
          </p:nvPr>
        </p:nvSpPr>
        <p:spPr/>
        <p:txBody>
          <a:bodyPr/>
          <a:lstStyle/>
          <a:p>
            <a:pPr algn="ctr"/>
            <a:r>
              <a:rPr lang="en-US" b="1" dirty="0">
                <a:latin typeface="+mn-lt"/>
              </a:rPr>
              <a:t>Question</a:t>
            </a:r>
          </a:p>
        </p:txBody>
      </p:sp>
      <p:sp>
        <p:nvSpPr>
          <p:cNvPr id="3" name="Content Placeholder 2">
            <a:extLst>
              <a:ext uri="{FF2B5EF4-FFF2-40B4-BE49-F238E27FC236}">
                <a16:creationId xmlns:a16="http://schemas.microsoft.com/office/drawing/2014/main" id="{CDB41645-A0F9-2FBB-68F9-361C3ECC5E9F}"/>
              </a:ext>
            </a:extLst>
          </p:cNvPr>
          <p:cNvSpPr>
            <a:spLocks noGrp="1"/>
          </p:cNvSpPr>
          <p:nvPr>
            <p:ph idx="1"/>
          </p:nvPr>
        </p:nvSpPr>
        <p:spPr/>
        <p:txBody>
          <a:bodyPr>
            <a:normAutofit/>
          </a:bodyPr>
          <a:lstStyle/>
          <a:p>
            <a:pPr marL="0" indent="0">
              <a:buNone/>
            </a:pPr>
            <a:r>
              <a:rPr lang="en-US" sz="3200" dirty="0"/>
              <a:t>How did we come to get the current composition of books we know as the Christian Bible? </a:t>
            </a:r>
          </a:p>
          <a:p>
            <a:pPr marL="0" indent="0">
              <a:buNone/>
            </a:pPr>
            <a:r>
              <a:rPr lang="en-US" sz="3200" dirty="0"/>
              <a:t>What secular evidence can we highlight to convince unbelievers that the Bible contains God’s whole truth and that there are no books missing? </a:t>
            </a:r>
          </a:p>
        </p:txBody>
      </p:sp>
    </p:spTree>
    <p:extLst>
      <p:ext uri="{BB962C8B-B14F-4D97-AF65-F5344CB8AC3E}">
        <p14:creationId xmlns:p14="http://schemas.microsoft.com/office/powerpoint/2010/main" val="3866527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The Old Testament Bookcase' Printable • MinistryArk">
            <a:extLst>
              <a:ext uri="{FF2B5EF4-FFF2-40B4-BE49-F238E27FC236}">
                <a16:creationId xmlns:a16="http://schemas.microsoft.com/office/drawing/2014/main" id="{64CFD244-BCCD-0F4B-7302-2D667C406C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57646"/>
            <a:ext cx="9144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87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hy We Should Use the Hebrew Order of the Old Testament — Knowing Scripture">
            <a:extLst>
              <a:ext uri="{FF2B5EF4-FFF2-40B4-BE49-F238E27FC236}">
                <a16:creationId xmlns:a16="http://schemas.microsoft.com/office/drawing/2014/main" id="{65DDE58D-354A-C865-8DDB-B29CA44D649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4747" b="14546"/>
          <a:stretch/>
        </p:blipFill>
        <p:spPr bwMode="auto">
          <a:xfrm>
            <a:off x="134938" y="1634845"/>
            <a:ext cx="8874125" cy="484909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a:extLst>
              <a:ext uri="{FF2B5EF4-FFF2-40B4-BE49-F238E27FC236}">
                <a16:creationId xmlns:a16="http://schemas.microsoft.com/office/drawing/2014/main" id="{92478F32-6206-9A50-A5C4-6FACEAAE4111}"/>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The Jewish Old Testament</a:t>
            </a:r>
          </a:p>
        </p:txBody>
      </p:sp>
      <p:sp>
        <p:nvSpPr>
          <p:cNvPr id="6" name="Rectangle: Rounded Corners 5">
            <a:extLst>
              <a:ext uri="{FF2B5EF4-FFF2-40B4-BE49-F238E27FC236}">
                <a16:creationId xmlns:a16="http://schemas.microsoft.com/office/drawing/2014/main" id="{3274E3EC-F306-F6BD-9D1A-AAD00ED5AC05}"/>
              </a:ext>
            </a:extLst>
          </p:cNvPr>
          <p:cNvSpPr/>
          <p:nvPr/>
        </p:nvSpPr>
        <p:spPr>
          <a:xfrm>
            <a:off x="318655" y="5458691"/>
            <a:ext cx="4059381" cy="1219200"/>
          </a:xfrm>
          <a:prstGeom prst="roundRect">
            <a:avLst/>
          </a:prstGeom>
          <a:solidFill>
            <a:srgbClr val="C00000"/>
          </a:solidFill>
          <a:ln>
            <a:solidFill>
              <a:schemeClr val="tx1"/>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523D1BF5-4DDF-8533-7F3D-2DADE5546393}"/>
              </a:ext>
            </a:extLst>
          </p:cNvPr>
          <p:cNvSpPr txBox="1"/>
          <p:nvPr/>
        </p:nvSpPr>
        <p:spPr>
          <a:xfrm>
            <a:off x="549852" y="5596404"/>
            <a:ext cx="3509530" cy="95410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Endorsed by Jesus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Luke 24:44; 11:52</a:t>
            </a:r>
          </a:p>
        </p:txBody>
      </p:sp>
    </p:spTree>
    <p:extLst>
      <p:ext uri="{BB962C8B-B14F-4D97-AF65-F5344CB8AC3E}">
        <p14:creationId xmlns:p14="http://schemas.microsoft.com/office/powerpoint/2010/main" val="713573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60F57-6FBD-A2FF-420B-5863312475C4}"/>
              </a:ext>
            </a:extLst>
          </p:cNvPr>
          <p:cNvSpPr>
            <a:spLocks noGrp="1"/>
          </p:cNvSpPr>
          <p:nvPr>
            <p:ph type="title"/>
          </p:nvPr>
        </p:nvSpPr>
        <p:spPr>
          <a:xfrm>
            <a:off x="628650" y="365126"/>
            <a:ext cx="7886700" cy="978765"/>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The Jewish Historian Josephus</a:t>
            </a:r>
          </a:p>
        </p:txBody>
      </p:sp>
      <p:sp>
        <p:nvSpPr>
          <p:cNvPr id="3" name="Content Placeholder 2">
            <a:extLst>
              <a:ext uri="{FF2B5EF4-FFF2-40B4-BE49-F238E27FC236}">
                <a16:creationId xmlns:a16="http://schemas.microsoft.com/office/drawing/2014/main" id="{D5FBC41C-874D-C6A1-37BE-8F422462F0D5}"/>
              </a:ext>
            </a:extLst>
          </p:cNvPr>
          <p:cNvSpPr>
            <a:spLocks noGrp="1"/>
          </p:cNvSpPr>
          <p:nvPr>
            <p:ph idx="1"/>
          </p:nvPr>
        </p:nvSpPr>
        <p:spPr>
          <a:xfrm>
            <a:off x="628650" y="1773382"/>
            <a:ext cx="7886700" cy="4403581"/>
          </a:xfrm>
        </p:spPr>
        <p:txBody>
          <a:bodyPr>
            <a:normAutofit/>
          </a:bodyPr>
          <a:lstStyle/>
          <a:p>
            <a:pPr marL="0" indent="0">
              <a:buNone/>
            </a:pPr>
            <a:r>
              <a:rPr lang="en-US" sz="3200" dirty="0">
                <a:latin typeface="Times New Roman" panose="02020603050405020304" pitchFamily="18" charset="0"/>
                <a:ea typeface="Calibri" panose="020F0502020204030204" pitchFamily="34" charset="0"/>
              </a:rPr>
              <a:t>   </a:t>
            </a:r>
            <a:r>
              <a:rPr lang="en-US" sz="3200" dirty="0">
                <a:effectLst/>
                <a:latin typeface="Times New Roman" panose="02020603050405020304" pitchFamily="18" charset="0"/>
                <a:ea typeface="Calibri" panose="020F0502020204030204" pitchFamily="34" charset="0"/>
              </a:rPr>
              <a:t>Nothing can be better attested than the writings authorized among us. In fact, they could not be subject to any discord, for only that which the prophets wrote ages ago is approved among us, as they were taught by the very inspiration of God… </a:t>
            </a:r>
            <a:endParaRPr lang="en-US" sz="3200" dirty="0"/>
          </a:p>
        </p:txBody>
      </p:sp>
    </p:spTree>
    <p:extLst>
      <p:ext uri="{BB962C8B-B14F-4D97-AF65-F5344CB8AC3E}">
        <p14:creationId xmlns:p14="http://schemas.microsoft.com/office/powerpoint/2010/main" val="585804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60F57-6FBD-A2FF-420B-5863312475C4}"/>
              </a:ext>
            </a:extLst>
          </p:cNvPr>
          <p:cNvSpPr>
            <a:spLocks noGrp="1"/>
          </p:cNvSpPr>
          <p:nvPr>
            <p:ph type="title"/>
          </p:nvPr>
        </p:nvSpPr>
        <p:spPr>
          <a:xfrm>
            <a:off x="628650" y="365126"/>
            <a:ext cx="7886700" cy="978765"/>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The Jewish Historian Josephus</a:t>
            </a:r>
          </a:p>
        </p:txBody>
      </p:sp>
      <p:sp>
        <p:nvSpPr>
          <p:cNvPr id="3" name="Content Placeholder 2">
            <a:extLst>
              <a:ext uri="{FF2B5EF4-FFF2-40B4-BE49-F238E27FC236}">
                <a16:creationId xmlns:a16="http://schemas.microsoft.com/office/drawing/2014/main" id="{D5FBC41C-874D-C6A1-37BE-8F422462F0D5}"/>
              </a:ext>
            </a:extLst>
          </p:cNvPr>
          <p:cNvSpPr>
            <a:spLocks noGrp="1"/>
          </p:cNvSpPr>
          <p:nvPr>
            <p:ph idx="1"/>
          </p:nvPr>
        </p:nvSpPr>
        <p:spPr>
          <a:xfrm>
            <a:off x="628650" y="1773382"/>
            <a:ext cx="7886700" cy="4403581"/>
          </a:xfrm>
        </p:spPr>
        <p:txBody>
          <a:bodyPr>
            <a:normAutofit/>
          </a:bodyPr>
          <a:lstStyle/>
          <a:p>
            <a:pPr marL="0" indent="0">
              <a:buNone/>
            </a:pPr>
            <a:r>
              <a:rPr lang="en-US" sz="3200" dirty="0">
                <a:effectLst/>
                <a:latin typeface="Times New Roman" panose="02020603050405020304" pitchFamily="18" charset="0"/>
                <a:ea typeface="Calibri" panose="020F0502020204030204" pitchFamily="34" charset="0"/>
              </a:rPr>
              <a:t>   For we do not have an innumerable multitude of books among us, disagreeing from and contradicting one another, but </a:t>
            </a:r>
            <a:r>
              <a:rPr lang="en-US" sz="3200" dirty="0">
                <a:effectLst/>
                <a:highlight>
                  <a:srgbClr val="FFFF00"/>
                </a:highlight>
                <a:latin typeface="Times New Roman" panose="02020603050405020304" pitchFamily="18" charset="0"/>
                <a:ea typeface="Calibri" panose="020F0502020204030204" pitchFamily="34" charset="0"/>
              </a:rPr>
              <a:t>only twenty-two books</a:t>
            </a:r>
            <a:r>
              <a:rPr lang="en-US" sz="3200" dirty="0">
                <a:effectLst/>
                <a:latin typeface="Times New Roman" panose="02020603050405020304" pitchFamily="18" charset="0"/>
                <a:ea typeface="Calibri" panose="020F0502020204030204" pitchFamily="34" charset="0"/>
              </a:rPr>
              <a:t>, which contain the records of all the past times; which are justly believed to be divine… </a:t>
            </a:r>
            <a:endParaRPr lang="en-US" sz="3200" dirty="0"/>
          </a:p>
        </p:txBody>
      </p:sp>
    </p:spTree>
    <p:extLst>
      <p:ext uri="{BB962C8B-B14F-4D97-AF65-F5344CB8AC3E}">
        <p14:creationId xmlns:p14="http://schemas.microsoft.com/office/powerpoint/2010/main" val="236853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60F57-6FBD-A2FF-420B-5863312475C4}"/>
              </a:ext>
            </a:extLst>
          </p:cNvPr>
          <p:cNvSpPr>
            <a:spLocks noGrp="1"/>
          </p:cNvSpPr>
          <p:nvPr>
            <p:ph type="title"/>
          </p:nvPr>
        </p:nvSpPr>
        <p:spPr>
          <a:xfrm>
            <a:off x="628650" y="365126"/>
            <a:ext cx="7886700" cy="978765"/>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The Jewish Historian Josephus</a:t>
            </a:r>
          </a:p>
        </p:txBody>
      </p:sp>
      <p:sp>
        <p:nvSpPr>
          <p:cNvPr id="3" name="Content Placeholder 2">
            <a:extLst>
              <a:ext uri="{FF2B5EF4-FFF2-40B4-BE49-F238E27FC236}">
                <a16:creationId xmlns:a16="http://schemas.microsoft.com/office/drawing/2014/main" id="{D5FBC41C-874D-C6A1-37BE-8F422462F0D5}"/>
              </a:ext>
            </a:extLst>
          </p:cNvPr>
          <p:cNvSpPr>
            <a:spLocks noGrp="1"/>
          </p:cNvSpPr>
          <p:nvPr>
            <p:ph idx="1"/>
          </p:nvPr>
        </p:nvSpPr>
        <p:spPr>
          <a:xfrm>
            <a:off x="628650" y="1773382"/>
            <a:ext cx="7886700" cy="4403581"/>
          </a:xfrm>
        </p:spPr>
        <p:txBody>
          <a:bodyPr>
            <a:normAutofit/>
          </a:bodyPr>
          <a:lstStyle/>
          <a:p>
            <a:pPr marL="0" indent="0">
              <a:buNone/>
            </a:pPr>
            <a:r>
              <a:rPr lang="en-US" sz="3200" dirty="0">
                <a:effectLst/>
                <a:latin typeface="Times New Roman" panose="02020603050405020304" pitchFamily="18" charset="0"/>
                <a:ea typeface="Calibri" panose="020F0502020204030204" pitchFamily="34" charset="0"/>
              </a:rPr>
              <a:t>   During so many ages as have already past, no one has been so bold as either to add anything to them, to take anything from them, or to make any change to them. </a:t>
            </a:r>
          </a:p>
          <a:p>
            <a:pPr marL="0" indent="0">
              <a:buNone/>
            </a:pPr>
            <a:endParaRPr lang="en-US" sz="800" dirty="0">
              <a:latin typeface="Times New Roman" panose="02020603050405020304" pitchFamily="18" charset="0"/>
              <a:ea typeface="Calibri" panose="020F0502020204030204" pitchFamily="34" charset="0"/>
            </a:endParaRPr>
          </a:p>
          <a:p>
            <a:pPr marL="0" indent="0" algn="r">
              <a:buNone/>
            </a:pPr>
            <a:r>
              <a:rPr lang="en-US" sz="3200" dirty="0">
                <a:effectLst/>
                <a:latin typeface="Times New Roman" panose="02020603050405020304" pitchFamily="18" charset="0"/>
                <a:ea typeface="Calibri" panose="020F0502020204030204" pitchFamily="34" charset="0"/>
              </a:rPr>
              <a:t>Against </a:t>
            </a:r>
            <a:r>
              <a:rPr lang="en-US" sz="3200" dirty="0" err="1">
                <a:effectLst/>
                <a:latin typeface="Times New Roman" panose="02020603050405020304" pitchFamily="18" charset="0"/>
                <a:ea typeface="Calibri" panose="020F0502020204030204" pitchFamily="34" charset="0"/>
              </a:rPr>
              <a:t>Apion</a:t>
            </a:r>
            <a:r>
              <a:rPr lang="en-US" sz="3200" dirty="0">
                <a:effectLst/>
                <a:latin typeface="Times New Roman" panose="02020603050405020304" pitchFamily="18" charset="0"/>
                <a:ea typeface="Calibri" panose="020F0502020204030204" pitchFamily="34" charset="0"/>
              </a:rPr>
              <a:t> I. 8. 861-862 </a:t>
            </a:r>
            <a:endParaRPr lang="en-US" sz="3200" dirty="0"/>
          </a:p>
        </p:txBody>
      </p:sp>
    </p:spTree>
    <p:extLst>
      <p:ext uri="{BB962C8B-B14F-4D97-AF65-F5344CB8AC3E}">
        <p14:creationId xmlns:p14="http://schemas.microsoft.com/office/powerpoint/2010/main" val="325377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F46216B-77A9-411A-B9D3-5023FCB7020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829</Words>
  <Application>Microsoft Office PowerPoint</Application>
  <PresentationFormat>On-screen Show (4:3)</PresentationFormat>
  <Paragraphs>124</Paragraphs>
  <Slides>29</Slides>
  <Notes>29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29</vt:i4>
      </vt:variant>
    </vt:vector>
  </HeadingPairs>
  <TitlesOfParts>
    <vt:vector size="36" baseType="lpstr">
      <vt:lpstr>Arial</vt:lpstr>
      <vt:lpstr>Calibri</vt:lpstr>
      <vt:lpstr>Calibri Light</vt:lpstr>
      <vt:lpstr>Times New Roman</vt:lpstr>
      <vt:lpstr>3_Office Theme</vt:lpstr>
      <vt:lpstr>2_Office Theme</vt:lpstr>
      <vt:lpstr>4_Office Theme</vt:lpstr>
      <vt:lpstr>PowerPoint Presentation</vt:lpstr>
      <vt:lpstr>Questions About  The Books of the BIble</vt:lpstr>
      <vt:lpstr>PowerPoint Presentation</vt:lpstr>
      <vt:lpstr>Question</vt:lpstr>
      <vt:lpstr>PowerPoint Presentation</vt:lpstr>
      <vt:lpstr>The Jewish Old Testament</vt:lpstr>
      <vt:lpstr>The Jewish Historian Josephus</vt:lpstr>
      <vt:lpstr>The Jewish Historian Josephus</vt:lpstr>
      <vt:lpstr>The Jewish Historian Josephus</vt:lpstr>
      <vt:lpstr>The New Testament</vt:lpstr>
      <vt:lpstr>1. Authored by an Apostle</vt:lpstr>
      <vt:lpstr>1. Authored by an Apostle</vt:lpstr>
      <vt:lpstr>1. Authored by an Apostle</vt:lpstr>
      <vt:lpstr>1. Authored by an Apostle</vt:lpstr>
      <vt:lpstr>1. Authored by an Apostle</vt:lpstr>
      <vt:lpstr>2. Orthodoxy</vt:lpstr>
      <vt:lpstr>3. Universal Acceptance</vt:lpstr>
      <vt:lpstr>Criteria for Canonicity</vt:lpstr>
      <vt:lpstr>Criteria for Canonicity</vt:lpstr>
      <vt:lpstr>Criteria for Canonicity</vt:lpstr>
      <vt:lpstr>Criteria for Canonicity</vt:lpstr>
      <vt:lpstr>Criteria for Canonicity</vt:lpstr>
      <vt:lpstr>Canonical Lists</vt:lpstr>
      <vt:lpstr>Quotes by Church Fathers</vt:lpstr>
      <vt:lpstr>PowerPoint Presentation</vt:lpstr>
      <vt:lpstr>PowerPoint Presentation</vt:lpstr>
      <vt:lpstr>PowerPoint Presentation</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32</cp:revision>
  <dcterms:created xsi:type="dcterms:W3CDTF">2008-03-16T18:22:36Z</dcterms:created>
  <dcterms:modified xsi:type="dcterms:W3CDTF">2023-07-31T15:19:45Z</dcterms:modified>
</cp:coreProperties>
</file>