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56" r:id="rId3"/>
    <p:sldId id="257" r:id="rId4"/>
    <p:sldId id="261" r:id="rId5"/>
    <p:sldId id="262" r:id="rId6"/>
    <p:sldId id="263" r:id="rId7"/>
    <p:sldId id="264" r:id="rId8"/>
    <p:sldId id="265" r:id="rId9"/>
    <p:sldId id="266" r:id="rId10"/>
    <p:sldId id="267" r:id="rId11"/>
    <p:sldId id="268" r:id="rId12"/>
    <p:sldId id="269" r:id="rId13"/>
    <p:sldId id="258" r:id="rId14"/>
    <p:sldId id="25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14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493816-B402-4FCF-B45D-5B86BE3B5F78}" type="datetimeFigureOut">
              <a:rPr lang="en-US" smtClean="0"/>
              <a:t>6/24/2023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E20DD-4ACE-4C92-858D-2491753C13A9}" type="slidenum">
              <a:rPr lang="en-US" smtClean="0"/>
              <a:t>‹#›</a:t>
            </a:fld>
            <a:endParaRPr lang="en-US"/>
          </a:p>
        </p:txBody>
      </p:sp>
    </p:spTree>
    <p:extLst>
      <p:ext uri="{BB962C8B-B14F-4D97-AF65-F5344CB8AC3E}">
        <p14:creationId xmlns:p14="http://schemas.microsoft.com/office/powerpoint/2010/main" val="396243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493816-B402-4FCF-B45D-5B86BE3B5F78}" type="datetimeFigureOut">
              <a:rPr lang="en-US" smtClean="0"/>
              <a:t>6/24/2023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E20DD-4ACE-4C92-858D-2491753C13A9}" type="slidenum">
              <a:rPr lang="en-US" smtClean="0"/>
              <a:t>‹#›</a:t>
            </a:fld>
            <a:endParaRPr lang="en-US"/>
          </a:p>
        </p:txBody>
      </p:sp>
    </p:spTree>
    <p:extLst>
      <p:ext uri="{BB962C8B-B14F-4D97-AF65-F5344CB8AC3E}">
        <p14:creationId xmlns:p14="http://schemas.microsoft.com/office/powerpoint/2010/main" val="352866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493816-B402-4FCF-B45D-5B86BE3B5F78}" type="datetimeFigureOut">
              <a:rPr lang="en-US" smtClean="0"/>
              <a:t>6/24/2023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E20DD-4ACE-4C92-858D-2491753C13A9}" type="slidenum">
              <a:rPr lang="en-US" smtClean="0"/>
              <a:t>‹#›</a:t>
            </a:fld>
            <a:endParaRPr lang="en-US"/>
          </a:p>
        </p:txBody>
      </p:sp>
    </p:spTree>
    <p:extLst>
      <p:ext uri="{BB962C8B-B14F-4D97-AF65-F5344CB8AC3E}">
        <p14:creationId xmlns:p14="http://schemas.microsoft.com/office/powerpoint/2010/main" val="75413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493816-B402-4FCF-B45D-5B86BE3B5F78}" type="datetimeFigureOut">
              <a:rPr lang="en-US" smtClean="0"/>
              <a:t>6/24/2023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E20DD-4ACE-4C92-858D-2491753C13A9}" type="slidenum">
              <a:rPr lang="en-US" smtClean="0"/>
              <a:t>‹#›</a:t>
            </a:fld>
            <a:endParaRPr lang="en-US"/>
          </a:p>
        </p:txBody>
      </p:sp>
    </p:spTree>
    <p:extLst>
      <p:ext uri="{BB962C8B-B14F-4D97-AF65-F5344CB8AC3E}">
        <p14:creationId xmlns:p14="http://schemas.microsoft.com/office/powerpoint/2010/main" val="1967736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493816-B402-4FCF-B45D-5B86BE3B5F78}" type="datetimeFigureOut">
              <a:rPr lang="en-US" smtClean="0"/>
              <a:t>6/24/2023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E20DD-4ACE-4C92-858D-2491753C13A9}" type="slidenum">
              <a:rPr lang="en-US" smtClean="0"/>
              <a:t>‹#›</a:t>
            </a:fld>
            <a:endParaRPr lang="en-US"/>
          </a:p>
        </p:txBody>
      </p:sp>
    </p:spTree>
    <p:extLst>
      <p:ext uri="{BB962C8B-B14F-4D97-AF65-F5344CB8AC3E}">
        <p14:creationId xmlns:p14="http://schemas.microsoft.com/office/powerpoint/2010/main" val="1960161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493816-B402-4FCF-B45D-5B86BE3B5F78}" type="datetimeFigureOut">
              <a:rPr lang="en-US" smtClean="0"/>
              <a:t>6/24/2023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7E20DD-4ACE-4C92-858D-2491753C13A9}" type="slidenum">
              <a:rPr lang="en-US" smtClean="0"/>
              <a:t>‹#›</a:t>
            </a:fld>
            <a:endParaRPr lang="en-US"/>
          </a:p>
        </p:txBody>
      </p:sp>
    </p:spTree>
    <p:extLst>
      <p:ext uri="{BB962C8B-B14F-4D97-AF65-F5344CB8AC3E}">
        <p14:creationId xmlns:p14="http://schemas.microsoft.com/office/powerpoint/2010/main" val="4138157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493816-B402-4FCF-B45D-5B86BE3B5F78}" type="datetimeFigureOut">
              <a:rPr lang="en-US" smtClean="0"/>
              <a:t>6/24/2023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7E20DD-4ACE-4C92-858D-2491753C13A9}" type="slidenum">
              <a:rPr lang="en-US" smtClean="0"/>
              <a:t>‹#›</a:t>
            </a:fld>
            <a:endParaRPr lang="en-US"/>
          </a:p>
        </p:txBody>
      </p:sp>
    </p:spTree>
    <p:extLst>
      <p:ext uri="{BB962C8B-B14F-4D97-AF65-F5344CB8AC3E}">
        <p14:creationId xmlns:p14="http://schemas.microsoft.com/office/powerpoint/2010/main" val="856975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493816-B402-4FCF-B45D-5B86BE3B5F78}" type="datetimeFigureOut">
              <a:rPr lang="en-US" smtClean="0"/>
              <a:t>6/24/2023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7E20DD-4ACE-4C92-858D-2491753C13A9}" type="slidenum">
              <a:rPr lang="en-US" smtClean="0"/>
              <a:t>‹#›</a:t>
            </a:fld>
            <a:endParaRPr lang="en-US"/>
          </a:p>
        </p:txBody>
      </p:sp>
    </p:spTree>
    <p:extLst>
      <p:ext uri="{BB962C8B-B14F-4D97-AF65-F5344CB8AC3E}">
        <p14:creationId xmlns:p14="http://schemas.microsoft.com/office/powerpoint/2010/main" val="4122004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493816-B402-4FCF-B45D-5B86BE3B5F78}" type="datetimeFigureOut">
              <a:rPr lang="en-US" smtClean="0"/>
              <a:t>6/24/2023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7E20DD-4ACE-4C92-858D-2491753C13A9}" type="slidenum">
              <a:rPr lang="en-US" smtClean="0"/>
              <a:t>‹#›</a:t>
            </a:fld>
            <a:endParaRPr lang="en-US"/>
          </a:p>
        </p:txBody>
      </p:sp>
    </p:spTree>
    <p:extLst>
      <p:ext uri="{BB962C8B-B14F-4D97-AF65-F5344CB8AC3E}">
        <p14:creationId xmlns:p14="http://schemas.microsoft.com/office/powerpoint/2010/main" val="105991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493816-B402-4FCF-B45D-5B86BE3B5F78}" type="datetimeFigureOut">
              <a:rPr lang="en-US" smtClean="0"/>
              <a:t>6/24/2023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7E20DD-4ACE-4C92-858D-2491753C13A9}" type="slidenum">
              <a:rPr lang="en-US" smtClean="0"/>
              <a:t>‹#›</a:t>
            </a:fld>
            <a:endParaRPr lang="en-US"/>
          </a:p>
        </p:txBody>
      </p:sp>
    </p:spTree>
    <p:extLst>
      <p:ext uri="{BB962C8B-B14F-4D97-AF65-F5344CB8AC3E}">
        <p14:creationId xmlns:p14="http://schemas.microsoft.com/office/powerpoint/2010/main" val="3790243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493816-B402-4FCF-B45D-5B86BE3B5F78}" type="datetimeFigureOut">
              <a:rPr lang="en-US" smtClean="0"/>
              <a:t>6/24/2023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7E20DD-4ACE-4C92-858D-2491753C13A9}" type="slidenum">
              <a:rPr lang="en-US" smtClean="0"/>
              <a:t>‹#›</a:t>
            </a:fld>
            <a:endParaRPr lang="en-US"/>
          </a:p>
        </p:txBody>
      </p:sp>
    </p:spTree>
    <p:extLst>
      <p:ext uri="{BB962C8B-B14F-4D97-AF65-F5344CB8AC3E}">
        <p14:creationId xmlns:p14="http://schemas.microsoft.com/office/powerpoint/2010/main" val="2339782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493816-B402-4FCF-B45D-5B86BE3B5F78}" type="datetimeFigureOut">
              <a:rPr lang="en-US" smtClean="0"/>
              <a:t>6/24/2023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E20DD-4ACE-4C92-858D-2491753C13A9}" type="slidenum">
              <a:rPr lang="en-US" smtClean="0"/>
              <a:t>‹#›</a:t>
            </a:fld>
            <a:endParaRPr lang="en-US"/>
          </a:p>
        </p:txBody>
      </p:sp>
    </p:spTree>
    <p:extLst>
      <p:ext uri="{BB962C8B-B14F-4D97-AF65-F5344CB8AC3E}">
        <p14:creationId xmlns:p14="http://schemas.microsoft.com/office/powerpoint/2010/main" val="416664955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1326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C1333-9238-6F68-86CC-C7100F5BB230}"/>
              </a:ext>
            </a:extLst>
          </p:cNvPr>
          <p:cNvSpPr>
            <a:spLocks noGrp="1"/>
          </p:cNvSpPr>
          <p:nvPr>
            <p:ph type="title"/>
          </p:nvPr>
        </p:nvSpPr>
        <p:spPr/>
        <p:txBody>
          <a:bodyPr/>
          <a:lstStyle/>
          <a:p>
            <a:pPr algn="ctr"/>
            <a:r>
              <a:rPr lang="en-US" b="1" dirty="0">
                <a:solidFill>
                  <a:schemeClr val="accent1">
                    <a:lumMod val="40000"/>
                    <a:lumOff val="60000"/>
                  </a:schemeClr>
                </a:solidFill>
                <a:latin typeface="+mn-lt"/>
              </a:rPr>
              <a:t>Jonathan and David’s Friendship</a:t>
            </a:r>
          </a:p>
        </p:txBody>
      </p:sp>
      <p:sp>
        <p:nvSpPr>
          <p:cNvPr id="3" name="Content Placeholder 2">
            <a:extLst>
              <a:ext uri="{FF2B5EF4-FFF2-40B4-BE49-F238E27FC236}">
                <a16:creationId xmlns:a16="http://schemas.microsoft.com/office/drawing/2014/main" id="{D0797A50-7F35-4257-F31A-A5EBBE526A87}"/>
              </a:ext>
            </a:extLst>
          </p:cNvPr>
          <p:cNvSpPr>
            <a:spLocks noGrp="1"/>
          </p:cNvSpPr>
          <p:nvPr>
            <p:ph idx="1"/>
          </p:nvPr>
        </p:nvSpPr>
        <p:spPr/>
        <p:txBody>
          <a:bodyPr>
            <a:normAutofit/>
          </a:bodyPr>
          <a:lstStyle/>
          <a:p>
            <a:pPr marL="0" indent="0">
              <a:buNone/>
            </a:pPr>
            <a:r>
              <a:rPr lang="en-US" sz="3200" b="1" dirty="0"/>
              <a:t>“And Jonathan answered Saul his father, and said to him, ‘Why should he be killed? What has he done?’ </a:t>
            </a:r>
          </a:p>
          <a:p>
            <a:pPr marL="0" indent="0">
              <a:buNone/>
            </a:pPr>
            <a:r>
              <a:rPr lang="en-US" sz="3200" b="1" dirty="0"/>
              <a:t>   Then Saul cast a spear at him to kill him, by which Jonathan knew that it was determined by his father to kill David.” </a:t>
            </a:r>
          </a:p>
          <a:p>
            <a:pPr marL="0" indent="0">
              <a:buNone/>
            </a:pPr>
            <a:endParaRPr lang="en-US" sz="800" b="1" dirty="0"/>
          </a:p>
          <a:p>
            <a:pPr marL="0" indent="0">
              <a:buNone/>
            </a:pPr>
            <a:r>
              <a:rPr lang="en-US" sz="3200" b="1" dirty="0"/>
              <a:t>1 Samuel 20:32-33</a:t>
            </a:r>
          </a:p>
        </p:txBody>
      </p:sp>
    </p:spTree>
    <p:extLst>
      <p:ext uri="{BB962C8B-B14F-4D97-AF65-F5344CB8AC3E}">
        <p14:creationId xmlns:p14="http://schemas.microsoft.com/office/powerpoint/2010/main" val="4654966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C1333-9238-6F68-86CC-C7100F5BB230}"/>
              </a:ext>
            </a:extLst>
          </p:cNvPr>
          <p:cNvSpPr>
            <a:spLocks noGrp="1"/>
          </p:cNvSpPr>
          <p:nvPr>
            <p:ph type="title"/>
          </p:nvPr>
        </p:nvSpPr>
        <p:spPr/>
        <p:txBody>
          <a:bodyPr/>
          <a:lstStyle/>
          <a:p>
            <a:pPr algn="ctr"/>
            <a:r>
              <a:rPr lang="en-US" b="1" dirty="0">
                <a:solidFill>
                  <a:schemeClr val="accent1">
                    <a:lumMod val="40000"/>
                    <a:lumOff val="60000"/>
                  </a:schemeClr>
                </a:solidFill>
                <a:latin typeface="+mn-lt"/>
              </a:rPr>
              <a:t>Jonathan and David’s Friendship</a:t>
            </a:r>
          </a:p>
        </p:txBody>
      </p:sp>
      <p:sp>
        <p:nvSpPr>
          <p:cNvPr id="3" name="Content Placeholder 2">
            <a:extLst>
              <a:ext uri="{FF2B5EF4-FFF2-40B4-BE49-F238E27FC236}">
                <a16:creationId xmlns:a16="http://schemas.microsoft.com/office/drawing/2014/main" id="{D0797A50-7F35-4257-F31A-A5EBBE526A87}"/>
              </a:ext>
            </a:extLst>
          </p:cNvPr>
          <p:cNvSpPr>
            <a:spLocks noGrp="1"/>
          </p:cNvSpPr>
          <p:nvPr>
            <p:ph idx="1"/>
          </p:nvPr>
        </p:nvSpPr>
        <p:spPr/>
        <p:txBody>
          <a:bodyPr>
            <a:normAutofit/>
          </a:bodyPr>
          <a:lstStyle/>
          <a:p>
            <a:pPr marL="0" indent="0">
              <a:buNone/>
            </a:pPr>
            <a:r>
              <a:rPr lang="en-US" sz="3200" b="1" dirty="0"/>
              <a:t>“Then Jonathan said to David, ‘Go in peace, since we have both sworn in the name of the Lord, saying, “May the Lord be between you and me, and between your descendants and my descendants, forever.”’ So he arose and departed, and Jonathan went into the city.” </a:t>
            </a:r>
          </a:p>
          <a:p>
            <a:pPr marL="0" indent="0">
              <a:buNone/>
            </a:pPr>
            <a:endParaRPr lang="en-US" sz="800" b="1" dirty="0"/>
          </a:p>
          <a:p>
            <a:pPr marL="0" indent="0">
              <a:buNone/>
            </a:pPr>
            <a:r>
              <a:rPr lang="en-US" sz="3200" b="1" dirty="0"/>
              <a:t>1 Samuel 20:42</a:t>
            </a:r>
          </a:p>
        </p:txBody>
      </p:sp>
    </p:spTree>
    <p:extLst>
      <p:ext uri="{BB962C8B-B14F-4D97-AF65-F5344CB8AC3E}">
        <p14:creationId xmlns:p14="http://schemas.microsoft.com/office/powerpoint/2010/main" val="4892246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C1333-9238-6F68-86CC-C7100F5BB230}"/>
              </a:ext>
            </a:extLst>
          </p:cNvPr>
          <p:cNvSpPr>
            <a:spLocks noGrp="1"/>
          </p:cNvSpPr>
          <p:nvPr>
            <p:ph type="title"/>
          </p:nvPr>
        </p:nvSpPr>
        <p:spPr/>
        <p:txBody>
          <a:bodyPr/>
          <a:lstStyle/>
          <a:p>
            <a:pPr algn="ctr"/>
            <a:r>
              <a:rPr lang="en-US" b="1" dirty="0">
                <a:solidFill>
                  <a:schemeClr val="accent1">
                    <a:lumMod val="40000"/>
                    <a:lumOff val="60000"/>
                  </a:schemeClr>
                </a:solidFill>
                <a:latin typeface="+mn-lt"/>
              </a:rPr>
              <a:t>Jonathan Accepted God’s Will</a:t>
            </a:r>
          </a:p>
        </p:txBody>
      </p:sp>
      <p:sp>
        <p:nvSpPr>
          <p:cNvPr id="3" name="Content Placeholder 2">
            <a:extLst>
              <a:ext uri="{FF2B5EF4-FFF2-40B4-BE49-F238E27FC236}">
                <a16:creationId xmlns:a16="http://schemas.microsoft.com/office/drawing/2014/main" id="{D0797A50-7F35-4257-F31A-A5EBBE526A87}"/>
              </a:ext>
            </a:extLst>
          </p:cNvPr>
          <p:cNvSpPr>
            <a:spLocks noGrp="1"/>
          </p:cNvSpPr>
          <p:nvPr>
            <p:ph idx="1"/>
          </p:nvPr>
        </p:nvSpPr>
        <p:spPr/>
        <p:txBody>
          <a:bodyPr>
            <a:normAutofit/>
          </a:bodyPr>
          <a:lstStyle/>
          <a:p>
            <a:pPr marL="0" indent="0">
              <a:buNone/>
            </a:pPr>
            <a:r>
              <a:rPr lang="en-US" sz="3200" b="1" dirty="0"/>
              <a:t>“Then Jonathan, Saul’s son, arose and went to David in the woods and strengthened his hand in God. </a:t>
            </a:r>
          </a:p>
          <a:p>
            <a:pPr marL="0" indent="0">
              <a:buNone/>
            </a:pPr>
            <a:r>
              <a:rPr lang="en-US" sz="3200" b="1" dirty="0"/>
              <a:t>   And he said to him, ‘Do not fear, for the hand of Saul my father shall not find you. You shall be king over Israel, and I shall be next to you. Even my father Saul knows that.’” </a:t>
            </a:r>
          </a:p>
          <a:p>
            <a:pPr marL="0" indent="0">
              <a:buNone/>
            </a:pPr>
            <a:endParaRPr lang="en-US" sz="800" b="1" dirty="0"/>
          </a:p>
          <a:p>
            <a:pPr marL="0" indent="0">
              <a:buNone/>
            </a:pPr>
            <a:r>
              <a:rPr lang="en-US" sz="3200" b="1" dirty="0"/>
              <a:t>1 Samuel 23:16-17</a:t>
            </a:r>
          </a:p>
        </p:txBody>
      </p:sp>
    </p:spTree>
    <p:extLst>
      <p:ext uri="{BB962C8B-B14F-4D97-AF65-F5344CB8AC3E}">
        <p14:creationId xmlns:p14="http://schemas.microsoft.com/office/powerpoint/2010/main" val="29367014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3F3F0-FD82-EC11-714E-F0C29BA93846}"/>
              </a:ext>
            </a:extLst>
          </p:cNvPr>
          <p:cNvSpPr>
            <a:spLocks noGrp="1"/>
          </p:cNvSpPr>
          <p:nvPr>
            <p:ph type="title"/>
          </p:nvPr>
        </p:nvSpPr>
        <p:spPr/>
        <p:txBody>
          <a:bodyPr/>
          <a:lstStyle/>
          <a:p>
            <a:pPr algn="ctr"/>
            <a:r>
              <a:rPr lang="en-US" b="1" dirty="0">
                <a:latin typeface="+mn-lt"/>
              </a:rPr>
              <a:t>The Blessings of Having a Faith Like Jonathan’s</a:t>
            </a:r>
          </a:p>
        </p:txBody>
      </p:sp>
      <p:sp>
        <p:nvSpPr>
          <p:cNvPr id="3" name="Content Placeholder 2">
            <a:extLst>
              <a:ext uri="{FF2B5EF4-FFF2-40B4-BE49-F238E27FC236}">
                <a16:creationId xmlns:a16="http://schemas.microsoft.com/office/drawing/2014/main" id="{9B485DD1-ED8F-D8ED-A21E-C438F3810863}"/>
              </a:ext>
            </a:extLst>
          </p:cNvPr>
          <p:cNvSpPr>
            <a:spLocks noGrp="1"/>
          </p:cNvSpPr>
          <p:nvPr>
            <p:ph idx="1"/>
          </p:nvPr>
        </p:nvSpPr>
        <p:spPr>
          <a:xfrm>
            <a:off x="628650" y="2119745"/>
            <a:ext cx="7886700" cy="4057218"/>
          </a:xfrm>
        </p:spPr>
        <p:txBody>
          <a:bodyPr>
            <a:normAutofit/>
          </a:bodyPr>
          <a:lstStyle/>
          <a:p>
            <a:r>
              <a:rPr lang="en-US" sz="3200" b="1" dirty="0">
                <a:solidFill>
                  <a:schemeClr val="accent4">
                    <a:lumMod val="40000"/>
                    <a:lumOff val="60000"/>
                  </a:schemeClr>
                </a:solidFill>
              </a:rPr>
              <a:t>We Can Overcome Bad Role Models</a:t>
            </a:r>
          </a:p>
          <a:p>
            <a:r>
              <a:rPr lang="en-US" sz="3200" b="1" dirty="0">
                <a:solidFill>
                  <a:schemeClr val="accent4">
                    <a:lumMod val="40000"/>
                    <a:lumOff val="60000"/>
                  </a:schemeClr>
                </a:solidFill>
              </a:rPr>
              <a:t>We Can Inspires Courage in Others</a:t>
            </a:r>
          </a:p>
          <a:p>
            <a:r>
              <a:rPr lang="en-US" sz="3200" b="1" dirty="0">
                <a:solidFill>
                  <a:schemeClr val="accent4">
                    <a:lumMod val="40000"/>
                    <a:lumOff val="60000"/>
                  </a:schemeClr>
                </a:solidFill>
              </a:rPr>
              <a:t>We Can Be a True Friend</a:t>
            </a:r>
          </a:p>
          <a:p>
            <a:r>
              <a:rPr lang="en-US" sz="3200" b="1" dirty="0">
                <a:solidFill>
                  <a:schemeClr val="accent4">
                    <a:lumMod val="40000"/>
                    <a:lumOff val="60000"/>
                  </a:schemeClr>
                </a:solidFill>
              </a:rPr>
              <a:t>We Can Accept Disappointments with Grace</a:t>
            </a:r>
          </a:p>
        </p:txBody>
      </p:sp>
    </p:spTree>
    <p:extLst>
      <p:ext uri="{BB962C8B-B14F-4D97-AF65-F5344CB8AC3E}">
        <p14:creationId xmlns:p14="http://schemas.microsoft.com/office/powerpoint/2010/main" val="732143393"/>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6500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858BA-A81F-EA85-A143-C8C6073A03A5}"/>
              </a:ext>
            </a:extLst>
          </p:cNvPr>
          <p:cNvSpPr>
            <a:spLocks noGrp="1"/>
          </p:cNvSpPr>
          <p:nvPr>
            <p:ph type="ctrTitle"/>
          </p:nvPr>
        </p:nvSpPr>
        <p:spPr/>
        <p:txBody>
          <a:bodyPr/>
          <a:lstStyle/>
          <a:p>
            <a:r>
              <a:rPr lang="en-US" b="1" dirty="0">
                <a:latin typeface="+mn-lt"/>
              </a:rPr>
              <a:t>Jonathan</a:t>
            </a:r>
          </a:p>
        </p:txBody>
      </p:sp>
      <p:sp>
        <p:nvSpPr>
          <p:cNvPr id="3" name="Subtitle 2">
            <a:extLst>
              <a:ext uri="{FF2B5EF4-FFF2-40B4-BE49-F238E27FC236}">
                <a16:creationId xmlns:a16="http://schemas.microsoft.com/office/drawing/2014/main" id="{863CBBC5-D5A6-B0AB-6EDE-CD080278E043}"/>
              </a:ext>
            </a:extLst>
          </p:cNvPr>
          <p:cNvSpPr>
            <a:spLocks noGrp="1"/>
          </p:cNvSpPr>
          <p:nvPr>
            <p:ph type="subTitle" idx="1"/>
          </p:nvPr>
        </p:nvSpPr>
        <p:spPr/>
        <p:txBody>
          <a:bodyPr>
            <a:normAutofit/>
          </a:bodyPr>
          <a:lstStyle/>
          <a:p>
            <a:r>
              <a:rPr lang="en-US" sz="3600" b="1" dirty="0"/>
              <a:t>The Man Who Would NOT Be King</a:t>
            </a:r>
          </a:p>
        </p:txBody>
      </p:sp>
    </p:spTree>
    <p:extLst>
      <p:ext uri="{BB962C8B-B14F-4D97-AF65-F5344CB8AC3E}">
        <p14:creationId xmlns:p14="http://schemas.microsoft.com/office/powerpoint/2010/main" val="17661784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C1333-9238-6F68-86CC-C7100F5BB230}"/>
              </a:ext>
            </a:extLst>
          </p:cNvPr>
          <p:cNvSpPr>
            <a:spLocks noGrp="1"/>
          </p:cNvSpPr>
          <p:nvPr>
            <p:ph type="title"/>
          </p:nvPr>
        </p:nvSpPr>
        <p:spPr/>
        <p:txBody>
          <a:bodyPr/>
          <a:lstStyle/>
          <a:p>
            <a:pPr algn="ctr"/>
            <a:r>
              <a:rPr lang="en-US" b="1" dirty="0">
                <a:solidFill>
                  <a:schemeClr val="accent2">
                    <a:lumMod val="40000"/>
                    <a:lumOff val="60000"/>
                  </a:schemeClr>
                </a:solidFill>
                <a:latin typeface="+mn-lt"/>
              </a:rPr>
              <a:t>Saul - Israel’s First King</a:t>
            </a:r>
          </a:p>
        </p:txBody>
      </p:sp>
      <p:sp>
        <p:nvSpPr>
          <p:cNvPr id="3" name="Content Placeholder 2">
            <a:extLst>
              <a:ext uri="{FF2B5EF4-FFF2-40B4-BE49-F238E27FC236}">
                <a16:creationId xmlns:a16="http://schemas.microsoft.com/office/drawing/2014/main" id="{D0797A50-7F35-4257-F31A-A5EBBE526A87}"/>
              </a:ext>
            </a:extLst>
          </p:cNvPr>
          <p:cNvSpPr>
            <a:spLocks noGrp="1"/>
          </p:cNvSpPr>
          <p:nvPr>
            <p:ph idx="1"/>
          </p:nvPr>
        </p:nvSpPr>
        <p:spPr/>
        <p:txBody>
          <a:bodyPr>
            <a:normAutofit/>
          </a:bodyPr>
          <a:lstStyle/>
          <a:p>
            <a:pPr marL="0" indent="0">
              <a:buNone/>
            </a:pPr>
            <a:r>
              <a:rPr lang="en-US" sz="3200" b="1" dirty="0"/>
              <a:t>“And he had a choice and handsome son whose name was Saul. There was not a more handsome person than he among the children of Israel. From his shoulders upward he was taller than any of the people.” </a:t>
            </a:r>
          </a:p>
          <a:p>
            <a:pPr marL="0" indent="0">
              <a:buNone/>
            </a:pPr>
            <a:endParaRPr lang="en-US" sz="800" b="1" dirty="0"/>
          </a:p>
          <a:p>
            <a:pPr marL="0" indent="0">
              <a:buNone/>
            </a:pPr>
            <a:r>
              <a:rPr lang="en-US" sz="3200" b="1" dirty="0"/>
              <a:t>1 Samuel 9:2</a:t>
            </a:r>
          </a:p>
        </p:txBody>
      </p:sp>
    </p:spTree>
    <p:extLst>
      <p:ext uri="{BB962C8B-B14F-4D97-AF65-F5344CB8AC3E}">
        <p14:creationId xmlns:p14="http://schemas.microsoft.com/office/powerpoint/2010/main" val="28275509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C1333-9238-6F68-86CC-C7100F5BB230}"/>
              </a:ext>
            </a:extLst>
          </p:cNvPr>
          <p:cNvSpPr>
            <a:spLocks noGrp="1"/>
          </p:cNvSpPr>
          <p:nvPr>
            <p:ph type="title"/>
          </p:nvPr>
        </p:nvSpPr>
        <p:spPr/>
        <p:txBody>
          <a:bodyPr/>
          <a:lstStyle/>
          <a:p>
            <a:pPr algn="ctr"/>
            <a:r>
              <a:rPr lang="en-US" b="1" dirty="0">
                <a:solidFill>
                  <a:schemeClr val="accent2">
                    <a:lumMod val="40000"/>
                    <a:lumOff val="60000"/>
                  </a:schemeClr>
                </a:solidFill>
                <a:latin typeface="+mn-lt"/>
              </a:rPr>
              <a:t>Saul Loses the Monarchy</a:t>
            </a:r>
          </a:p>
        </p:txBody>
      </p:sp>
      <p:sp>
        <p:nvSpPr>
          <p:cNvPr id="3" name="Content Placeholder 2">
            <a:extLst>
              <a:ext uri="{FF2B5EF4-FFF2-40B4-BE49-F238E27FC236}">
                <a16:creationId xmlns:a16="http://schemas.microsoft.com/office/drawing/2014/main" id="{D0797A50-7F35-4257-F31A-A5EBBE526A87}"/>
              </a:ext>
            </a:extLst>
          </p:cNvPr>
          <p:cNvSpPr>
            <a:spLocks noGrp="1"/>
          </p:cNvSpPr>
          <p:nvPr>
            <p:ph idx="1"/>
          </p:nvPr>
        </p:nvSpPr>
        <p:spPr>
          <a:xfrm>
            <a:off x="628650" y="1825624"/>
            <a:ext cx="7886700" cy="4667249"/>
          </a:xfrm>
        </p:spPr>
        <p:txBody>
          <a:bodyPr>
            <a:normAutofit fontScale="92500" lnSpcReduction="10000"/>
          </a:bodyPr>
          <a:lstStyle/>
          <a:p>
            <a:pPr marL="0" indent="0">
              <a:buNone/>
            </a:pPr>
            <a:r>
              <a:rPr lang="en-US" sz="3200" b="1" dirty="0"/>
              <a:t>“And Samuel said to Saul, ‘You have done foolishly. You have not kept the commandment of the Lord your God, which He commanded you. For now the Lord would have established your kingdom over Israel forever. </a:t>
            </a:r>
          </a:p>
          <a:p>
            <a:pPr marL="0" indent="0">
              <a:buNone/>
            </a:pPr>
            <a:r>
              <a:rPr lang="en-US" sz="3200" b="1" dirty="0"/>
              <a:t>   But now your kingdom shall not continue. The Lord has sought for Himself a man after His own heart, and the Lord has commanded him to be commander over His people, because you have not kept what the Lord commanded you.’” </a:t>
            </a:r>
          </a:p>
          <a:p>
            <a:pPr marL="0" indent="0">
              <a:buNone/>
            </a:pPr>
            <a:endParaRPr lang="en-US" sz="800" b="1" dirty="0"/>
          </a:p>
          <a:p>
            <a:pPr marL="0" indent="0">
              <a:buNone/>
            </a:pPr>
            <a:r>
              <a:rPr lang="en-US" sz="3200" b="1" dirty="0"/>
              <a:t>1 Samuel 13:13-14</a:t>
            </a:r>
          </a:p>
        </p:txBody>
      </p:sp>
    </p:spTree>
    <p:extLst>
      <p:ext uri="{BB962C8B-B14F-4D97-AF65-F5344CB8AC3E}">
        <p14:creationId xmlns:p14="http://schemas.microsoft.com/office/powerpoint/2010/main" val="5718669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C1333-9238-6F68-86CC-C7100F5BB230}"/>
              </a:ext>
            </a:extLst>
          </p:cNvPr>
          <p:cNvSpPr>
            <a:spLocks noGrp="1"/>
          </p:cNvSpPr>
          <p:nvPr>
            <p:ph type="title"/>
          </p:nvPr>
        </p:nvSpPr>
        <p:spPr/>
        <p:txBody>
          <a:bodyPr/>
          <a:lstStyle/>
          <a:p>
            <a:pPr algn="ctr"/>
            <a:r>
              <a:rPr lang="en-US" b="1" dirty="0">
                <a:solidFill>
                  <a:schemeClr val="accent6">
                    <a:lumMod val="40000"/>
                    <a:lumOff val="60000"/>
                  </a:schemeClr>
                </a:solidFill>
                <a:latin typeface="+mn-lt"/>
              </a:rPr>
              <a:t>Jonathan Defeats the Philistines</a:t>
            </a:r>
          </a:p>
        </p:txBody>
      </p:sp>
      <p:sp>
        <p:nvSpPr>
          <p:cNvPr id="3" name="Content Placeholder 2">
            <a:extLst>
              <a:ext uri="{FF2B5EF4-FFF2-40B4-BE49-F238E27FC236}">
                <a16:creationId xmlns:a16="http://schemas.microsoft.com/office/drawing/2014/main" id="{D0797A50-7F35-4257-F31A-A5EBBE526A87}"/>
              </a:ext>
            </a:extLst>
          </p:cNvPr>
          <p:cNvSpPr>
            <a:spLocks noGrp="1"/>
          </p:cNvSpPr>
          <p:nvPr>
            <p:ph idx="1"/>
          </p:nvPr>
        </p:nvSpPr>
        <p:spPr>
          <a:xfrm>
            <a:off x="628650" y="1825625"/>
            <a:ext cx="7393132" cy="4351338"/>
          </a:xfrm>
        </p:spPr>
        <p:txBody>
          <a:bodyPr>
            <a:normAutofit/>
          </a:bodyPr>
          <a:lstStyle/>
          <a:p>
            <a:pPr marL="0" indent="0">
              <a:buNone/>
            </a:pPr>
            <a:r>
              <a:rPr lang="en-US" sz="3200" b="1" dirty="0"/>
              <a:t>“Then Jonathan said to the young man who bore his armor, ‘Come, let us go over to the garrison of these uncircumcised; </a:t>
            </a:r>
            <a:br>
              <a:rPr lang="en-US" sz="3200" b="1" dirty="0"/>
            </a:br>
            <a:r>
              <a:rPr lang="en-US" sz="3200" b="1" dirty="0"/>
              <a:t>it may be that the Lord will work for us. For nothing restrains the Lord from </a:t>
            </a:r>
            <a:br>
              <a:rPr lang="en-US" sz="3200" b="1" dirty="0"/>
            </a:br>
            <a:r>
              <a:rPr lang="en-US" sz="3200" b="1" dirty="0"/>
              <a:t>saving by many or by few.’” </a:t>
            </a:r>
          </a:p>
          <a:p>
            <a:pPr marL="0" indent="0">
              <a:buNone/>
            </a:pPr>
            <a:endParaRPr lang="en-US" sz="800" b="1" dirty="0"/>
          </a:p>
          <a:p>
            <a:pPr marL="0" indent="0">
              <a:buNone/>
            </a:pPr>
            <a:r>
              <a:rPr lang="en-US" sz="3200" b="1" dirty="0"/>
              <a:t>1 Samuel 14:6</a:t>
            </a:r>
          </a:p>
        </p:txBody>
      </p:sp>
    </p:spTree>
    <p:extLst>
      <p:ext uri="{BB962C8B-B14F-4D97-AF65-F5344CB8AC3E}">
        <p14:creationId xmlns:p14="http://schemas.microsoft.com/office/powerpoint/2010/main" val="19311547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C1333-9238-6F68-86CC-C7100F5BB230}"/>
              </a:ext>
            </a:extLst>
          </p:cNvPr>
          <p:cNvSpPr>
            <a:spLocks noGrp="1"/>
          </p:cNvSpPr>
          <p:nvPr>
            <p:ph type="title"/>
          </p:nvPr>
        </p:nvSpPr>
        <p:spPr/>
        <p:txBody>
          <a:bodyPr/>
          <a:lstStyle/>
          <a:p>
            <a:pPr algn="ctr"/>
            <a:r>
              <a:rPr lang="en-US" b="1" dirty="0">
                <a:solidFill>
                  <a:schemeClr val="accent6">
                    <a:lumMod val="40000"/>
                    <a:lumOff val="60000"/>
                  </a:schemeClr>
                </a:solidFill>
                <a:latin typeface="+mn-lt"/>
              </a:rPr>
              <a:t>Jonathan Defeats the Philistines</a:t>
            </a:r>
          </a:p>
        </p:txBody>
      </p:sp>
      <p:sp>
        <p:nvSpPr>
          <p:cNvPr id="3" name="Content Placeholder 2">
            <a:extLst>
              <a:ext uri="{FF2B5EF4-FFF2-40B4-BE49-F238E27FC236}">
                <a16:creationId xmlns:a16="http://schemas.microsoft.com/office/drawing/2014/main" id="{D0797A50-7F35-4257-F31A-A5EBBE526A87}"/>
              </a:ext>
            </a:extLst>
          </p:cNvPr>
          <p:cNvSpPr>
            <a:spLocks noGrp="1"/>
          </p:cNvSpPr>
          <p:nvPr>
            <p:ph idx="1"/>
          </p:nvPr>
        </p:nvSpPr>
        <p:spPr>
          <a:xfrm>
            <a:off x="628649" y="1825625"/>
            <a:ext cx="7886699" cy="4351338"/>
          </a:xfrm>
        </p:spPr>
        <p:txBody>
          <a:bodyPr>
            <a:normAutofit fontScale="77500" lnSpcReduction="20000"/>
          </a:bodyPr>
          <a:lstStyle/>
          <a:p>
            <a:pPr marL="0" indent="0">
              <a:buNone/>
            </a:pPr>
            <a:r>
              <a:rPr lang="en-US" sz="3200" b="1" dirty="0"/>
              <a:t>“Then Saul said to Jonathan, ‘Tell me what you have done.’ And Jonathan told him, and said, ‘I only tasted a little honey with the end of the rod that was in my hand. So now I must die!’</a:t>
            </a:r>
          </a:p>
          <a:p>
            <a:pPr marL="0" indent="0">
              <a:buNone/>
            </a:pPr>
            <a:r>
              <a:rPr lang="en-US" sz="3200" b="1" dirty="0"/>
              <a:t>   Saul answered, ‘God do so and more also; for you shall surely die, Jonathan.’ </a:t>
            </a:r>
          </a:p>
          <a:p>
            <a:pPr marL="0" indent="0">
              <a:buNone/>
            </a:pPr>
            <a:r>
              <a:rPr lang="en-US" sz="3200" b="1" dirty="0"/>
              <a:t>   But the people said to Saul, ‘Shall Jonathan die, who has accomplished this great deliverance in Israel? Certainly not! As the Lord lives, not one hair of his head shall fall to the ground, for he has worked with God this day.’ So the people rescued Jonathan, and he did not die.” </a:t>
            </a:r>
          </a:p>
          <a:p>
            <a:pPr marL="0" indent="0">
              <a:buNone/>
            </a:pPr>
            <a:endParaRPr lang="en-US" sz="800" b="1" dirty="0"/>
          </a:p>
          <a:p>
            <a:pPr marL="0" indent="0">
              <a:buNone/>
            </a:pPr>
            <a:r>
              <a:rPr lang="en-US" sz="3200" b="1" dirty="0"/>
              <a:t>1 Samuel 14:43-46</a:t>
            </a:r>
          </a:p>
        </p:txBody>
      </p:sp>
    </p:spTree>
    <p:extLst>
      <p:ext uri="{BB962C8B-B14F-4D97-AF65-F5344CB8AC3E}">
        <p14:creationId xmlns:p14="http://schemas.microsoft.com/office/powerpoint/2010/main" val="42755289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C1333-9238-6F68-86CC-C7100F5BB230}"/>
              </a:ext>
            </a:extLst>
          </p:cNvPr>
          <p:cNvSpPr>
            <a:spLocks noGrp="1"/>
          </p:cNvSpPr>
          <p:nvPr>
            <p:ph type="title"/>
          </p:nvPr>
        </p:nvSpPr>
        <p:spPr/>
        <p:txBody>
          <a:bodyPr/>
          <a:lstStyle/>
          <a:p>
            <a:pPr algn="ctr"/>
            <a:r>
              <a:rPr lang="en-US" b="1" dirty="0">
                <a:solidFill>
                  <a:schemeClr val="accent6">
                    <a:lumMod val="40000"/>
                    <a:lumOff val="60000"/>
                  </a:schemeClr>
                </a:solidFill>
                <a:latin typeface="+mn-lt"/>
              </a:rPr>
              <a:t>Like Father, Like Son???</a:t>
            </a:r>
          </a:p>
        </p:txBody>
      </p:sp>
      <p:sp>
        <p:nvSpPr>
          <p:cNvPr id="4" name="Text Placeholder 3">
            <a:extLst>
              <a:ext uri="{FF2B5EF4-FFF2-40B4-BE49-F238E27FC236}">
                <a16:creationId xmlns:a16="http://schemas.microsoft.com/office/drawing/2014/main" id="{27AE31FA-D6D0-A1B6-A587-CEAA7EF6C461}"/>
              </a:ext>
            </a:extLst>
          </p:cNvPr>
          <p:cNvSpPr>
            <a:spLocks noGrp="1"/>
          </p:cNvSpPr>
          <p:nvPr>
            <p:ph type="body" idx="1"/>
          </p:nvPr>
        </p:nvSpPr>
        <p:spPr/>
        <p:txBody>
          <a:bodyPr>
            <a:normAutofit/>
          </a:bodyPr>
          <a:lstStyle/>
          <a:p>
            <a:pPr algn="ctr"/>
            <a:r>
              <a:rPr lang="en-US" sz="3600" dirty="0"/>
              <a:t>Saul</a:t>
            </a:r>
          </a:p>
        </p:txBody>
      </p:sp>
      <p:sp>
        <p:nvSpPr>
          <p:cNvPr id="3" name="Content Placeholder 2">
            <a:extLst>
              <a:ext uri="{FF2B5EF4-FFF2-40B4-BE49-F238E27FC236}">
                <a16:creationId xmlns:a16="http://schemas.microsoft.com/office/drawing/2014/main" id="{D0797A50-7F35-4257-F31A-A5EBBE526A87}"/>
              </a:ext>
            </a:extLst>
          </p:cNvPr>
          <p:cNvSpPr>
            <a:spLocks noGrp="1"/>
          </p:cNvSpPr>
          <p:nvPr>
            <p:ph sz="half" idx="2"/>
          </p:nvPr>
        </p:nvSpPr>
        <p:spPr>
          <a:xfrm>
            <a:off x="1025236" y="2505075"/>
            <a:ext cx="3472946" cy="3684588"/>
          </a:xfrm>
        </p:spPr>
        <p:txBody>
          <a:bodyPr>
            <a:normAutofit/>
          </a:bodyPr>
          <a:lstStyle/>
          <a:p>
            <a:r>
              <a:rPr lang="en-US" sz="3200" b="1" dirty="0"/>
              <a:t>Fearful</a:t>
            </a:r>
          </a:p>
          <a:p>
            <a:r>
              <a:rPr lang="en-US" sz="3200" b="1" dirty="0"/>
              <a:t>Indecisive</a:t>
            </a:r>
          </a:p>
          <a:p>
            <a:r>
              <a:rPr lang="en-US" sz="3200" b="1" dirty="0"/>
              <a:t>Disobedient</a:t>
            </a:r>
          </a:p>
          <a:p>
            <a:r>
              <a:rPr lang="en-US" sz="3200" b="1" dirty="0"/>
              <a:t>Reckless</a:t>
            </a:r>
          </a:p>
          <a:p>
            <a:r>
              <a:rPr lang="en-US" sz="3200" b="1" dirty="0"/>
              <a:t>Arrogant</a:t>
            </a:r>
          </a:p>
        </p:txBody>
      </p:sp>
      <p:sp>
        <p:nvSpPr>
          <p:cNvPr id="5" name="Text Placeholder 4">
            <a:extLst>
              <a:ext uri="{FF2B5EF4-FFF2-40B4-BE49-F238E27FC236}">
                <a16:creationId xmlns:a16="http://schemas.microsoft.com/office/drawing/2014/main" id="{77FE78AC-6AA2-0DD2-1944-26641BE1143D}"/>
              </a:ext>
            </a:extLst>
          </p:cNvPr>
          <p:cNvSpPr>
            <a:spLocks noGrp="1"/>
          </p:cNvSpPr>
          <p:nvPr>
            <p:ph type="body" sz="quarter" idx="3"/>
          </p:nvPr>
        </p:nvSpPr>
        <p:spPr/>
        <p:txBody>
          <a:bodyPr/>
          <a:lstStyle/>
          <a:p>
            <a:pPr algn="ctr"/>
            <a:r>
              <a:rPr lang="en-US" sz="3600" dirty="0"/>
              <a:t>Jonathan</a:t>
            </a:r>
            <a:endParaRPr lang="en-US" dirty="0"/>
          </a:p>
        </p:txBody>
      </p:sp>
      <p:sp>
        <p:nvSpPr>
          <p:cNvPr id="6" name="Content Placeholder 5">
            <a:extLst>
              <a:ext uri="{FF2B5EF4-FFF2-40B4-BE49-F238E27FC236}">
                <a16:creationId xmlns:a16="http://schemas.microsoft.com/office/drawing/2014/main" id="{2DE7CDA5-1032-4C48-8956-ED14AFA3024F}"/>
              </a:ext>
            </a:extLst>
          </p:cNvPr>
          <p:cNvSpPr>
            <a:spLocks noGrp="1"/>
          </p:cNvSpPr>
          <p:nvPr>
            <p:ph sz="quarter" idx="4"/>
          </p:nvPr>
        </p:nvSpPr>
        <p:spPr/>
        <p:txBody>
          <a:bodyPr>
            <a:normAutofit/>
          </a:bodyPr>
          <a:lstStyle/>
          <a:p>
            <a:r>
              <a:rPr lang="en-US" sz="3200" b="1" dirty="0"/>
              <a:t>Faithful</a:t>
            </a:r>
          </a:p>
          <a:p>
            <a:r>
              <a:rPr lang="en-US" sz="3200" b="1" dirty="0"/>
              <a:t>Took Initiative</a:t>
            </a:r>
          </a:p>
          <a:p>
            <a:r>
              <a:rPr lang="en-US" sz="3200" b="1" dirty="0"/>
              <a:t>Showed Courage</a:t>
            </a:r>
          </a:p>
          <a:p>
            <a:r>
              <a:rPr lang="en-US" sz="3200" b="1" dirty="0"/>
              <a:t>Acted with Humility and Purpose</a:t>
            </a:r>
          </a:p>
          <a:p>
            <a:r>
              <a:rPr lang="en-US" sz="3200" b="1" dirty="0"/>
              <a:t>Trusted God</a:t>
            </a:r>
          </a:p>
        </p:txBody>
      </p:sp>
    </p:spTree>
    <p:extLst>
      <p:ext uri="{BB962C8B-B14F-4D97-AF65-F5344CB8AC3E}">
        <p14:creationId xmlns:p14="http://schemas.microsoft.com/office/powerpoint/2010/main" val="1584654882"/>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C1333-9238-6F68-86CC-C7100F5BB230}"/>
              </a:ext>
            </a:extLst>
          </p:cNvPr>
          <p:cNvSpPr>
            <a:spLocks noGrp="1"/>
          </p:cNvSpPr>
          <p:nvPr>
            <p:ph type="title"/>
          </p:nvPr>
        </p:nvSpPr>
        <p:spPr/>
        <p:txBody>
          <a:bodyPr/>
          <a:lstStyle/>
          <a:p>
            <a:pPr algn="ctr"/>
            <a:r>
              <a:rPr lang="en-US" b="1" dirty="0">
                <a:solidFill>
                  <a:schemeClr val="accent1">
                    <a:lumMod val="40000"/>
                    <a:lumOff val="60000"/>
                  </a:schemeClr>
                </a:solidFill>
                <a:latin typeface="+mn-lt"/>
              </a:rPr>
              <a:t>Jonathan and David’s Friendship</a:t>
            </a:r>
          </a:p>
        </p:txBody>
      </p:sp>
      <p:sp>
        <p:nvSpPr>
          <p:cNvPr id="3" name="Content Placeholder 2">
            <a:extLst>
              <a:ext uri="{FF2B5EF4-FFF2-40B4-BE49-F238E27FC236}">
                <a16:creationId xmlns:a16="http://schemas.microsoft.com/office/drawing/2014/main" id="{D0797A50-7F35-4257-F31A-A5EBBE526A87}"/>
              </a:ext>
            </a:extLst>
          </p:cNvPr>
          <p:cNvSpPr>
            <a:spLocks noGrp="1"/>
          </p:cNvSpPr>
          <p:nvPr>
            <p:ph idx="1"/>
          </p:nvPr>
        </p:nvSpPr>
        <p:spPr/>
        <p:txBody>
          <a:bodyPr>
            <a:normAutofit/>
          </a:bodyPr>
          <a:lstStyle/>
          <a:p>
            <a:pPr marL="0" indent="0">
              <a:buNone/>
            </a:pPr>
            <a:r>
              <a:rPr lang="en-US" sz="3200" b="1" dirty="0"/>
              <a:t>“Now when he had finished speaking to Saul, the soul of Jonathan was knit to the soul of David, and Jonathan loved him as his own soul.” </a:t>
            </a:r>
          </a:p>
          <a:p>
            <a:pPr marL="0" indent="0">
              <a:buNone/>
            </a:pPr>
            <a:r>
              <a:rPr lang="en-US" sz="3200" b="1" dirty="0"/>
              <a:t>   “Then Jonathan and David made a covenant, because he loved him as his own soul.” </a:t>
            </a:r>
          </a:p>
          <a:p>
            <a:pPr marL="0" indent="0">
              <a:buNone/>
            </a:pPr>
            <a:endParaRPr lang="en-US" sz="800" b="1" dirty="0"/>
          </a:p>
          <a:p>
            <a:pPr marL="0" indent="0">
              <a:buNone/>
            </a:pPr>
            <a:r>
              <a:rPr lang="en-US" sz="3200" b="1" dirty="0"/>
              <a:t>1 Samuel 18:1, 3</a:t>
            </a:r>
          </a:p>
        </p:txBody>
      </p:sp>
    </p:spTree>
    <p:extLst>
      <p:ext uri="{BB962C8B-B14F-4D97-AF65-F5344CB8AC3E}">
        <p14:creationId xmlns:p14="http://schemas.microsoft.com/office/powerpoint/2010/main" val="1971730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C1333-9238-6F68-86CC-C7100F5BB230}"/>
              </a:ext>
            </a:extLst>
          </p:cNvPr>
          <p:cNvSpPr>
            <a:spLocks noGrp="1"/>
          </p:cNvSpPr>
          <p:nvPr>
            <p:ph type="title"/>
          </p:nvPr>
        </p:nvSpPr>
        <p:spPr/>
        <p:txBody>
          <a:bodyPr/>
          <a:lstStyle/>
          <a:p>
            <a:pPr algn="ctr"/>
            <a:r>
              <a:rPr lang="en-US" b="1" dirty="0">
                <a:solidFill>
                  <a:schemeClr val="accent1">
                    <a:lumMod val="40000"/>
                    <a:lumOff val="60000"/>
                  </a:schemeClr>
                </a:solidFill>
                <a:latin typeface="+mn-lt"/>
              </a:rPr>
              <a:t>Jonathan and David’s Friendship</a:t>
            </a:r>
          </a:p>
        </p:txBody>
      </p:sp>
      <p:sp>
        <p:nvSpPr>
          <p:cNvPr id="3" name="Content Placeholder 2">
            <a:extLst>
              <a:ext uri="{FF2B5EF4-FFF2-40B4-BE49-F238E27FC236}">
                <a16:creationId xmlns:a16="http://schemas.microsoft.com/office/drawing/2014/main" id="{D0797A50-7F35-4257-F31A-A5EBBE526A87}"/>
              </a:ext>
            </a:extLst>
          </p:cNvPr>
          <p:cNvSpPr>
            <a:spLocks noGrp="1"/>
          </p:cNvSpPr>
          <p:nvPr>
            <p:ph idx="1"/>
          </p:nvPr>
        </p:nvSpPr>
        <p:spPr/>
        <p:txBody>
          <a:bodyPr>
            <a:normAutofit fontScale="92500" lnSpcReduction="20000"/>
          </a:bodyPr>
          <a:lstStyle/>
          <a:p>
            <a:pPr marL="0" indent="0">
              <a:buNone/>
            </a:pPr>
            <a:r>
              <a:rPr lang="en-US" sz="3200" b="1" dirty="0"/>
              <a:t>“Then Saul’s anger was aroused against Jonathan, and he said to him, ‘You son of a perverse, rebellious woman! Do I not know that you have chosen the son of Jesse to your own shame and to the shame of your mother’s nakedness? </a:t>
            </a:r>
          </a:p>
          <a:p>
            <a:pPr marL="0" indent="0">
              <a:buNone/>
            </a:pPr>
            <a:r>
              <a:rPr lang="en-US" sz="3200" b="1" dirty="0"/>
              <a:t>   For as long as the son of Jesse lives on the earth, you shall not be established, nor your kingdom. Now therefore, send and bring him to me, for he shall surely die.’” </a:t>
            </a:r>
          </a:p>
          <a:p>
            <a:pPr marL="0" indent="0">
              <a:buNone/>
            </a:pPr>
            <a:endParaRPr lang="en-US" sz="800" b="1" dirty="0"/>
          </a:p>
          <a:p>
            <a:pPr marL="0" indent="0">
              <a:buNone/>
            </a:pPr>
            <a:r>
              <a:rPr lang="en-US" sz="3200" b="1" dirty="0"/>
              <a:t>1 Samuel 20:30-31</a:t>
            </a:r>
          </a:p>
        </p:txBody>
      </p:sp>
    </p:spTree>
    <p:extLst>
      <p:ext uri="{BB962C8B-B14F-4D97-AF65-F5344CB8AC3E}">
        <p14:creationId xmlns:p14="http://schemas.microsoft.com/office/powerpoint/2010/main" val="24940330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 2013 - 2022</Template>
  <TotalTime>40</TotalTime>
  <Words>765</Words>
  <Application>Microsoft Office PowerPoint</Application>
  <PresentationFormat>On-screen Show (4:3)</PresentationFormat>
  <Paragraphs>63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Jonathan</vt:lpstr>
      <vt:lpstr>Saul - Israel’s First King</vt:lpstr>
      <vt:lpstr>Saul Loses the Monarchy</vt:lpstr>
      <vt:lpstr>Jonathan Defeats the Philistines</vt:lpstr>
      <vt:lpstr>Jonathan Defeats the Philistines</vt:lpstr>
      <vt:lpstr>Like Father, Like Son???</vt:lpstr>
      <vt:lpstr>Jonathan and David’s Friendship</vt:lpstr>
      <vt:lpstr>Jonathan and David’s Friendship</vt:lpstr>
      <vt:lpstr>Jonathan and David’s Friendship</vt:lpstr>
      <vt:lpstr>Jonathan and David’s Friendship</vt:lpstr>
      <vt:lpstr>Jonathan Accepted God’s Will</vt:lpstr>
      <vt:lpstr>The Blessings of Having a Faith Like Jonathan’s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 Rogers</dc:creator>
  <cp:lastModifiedBy>Heath Rogers</cp:lastModifiedBy>
  <cp:revision>2</cp:revision>
  <dcterms:created xsi:type="dcterms:W3CDTF">2023-06-24T17:12:31Z</dcterms:created>
  <dcterms:modified xsi:type="dcterms:W3CDTF">2023-06-24T17:53:19Z</dcterms:modified>
</cp:coreProperties>
</file>