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  <p:sldMasterId id="2147483836" r:id="rId2"/>
  </p:sldMasterIdLst>
  <p:notesMasterIdLst>
    <p:notesMasterId r:id="rId18"/>
  </p:notesMasterIdLst>
  <p:sldIdLst>
    <p:sldId id="258" r:id="rId3"/>
    <p:sldId id="692" r:id="rId4"/>
    <p:sldId id="693" r:id="rId5"/>
    <p:sldId id="694" r:id="rId6"/>
    <p:sldId id="695" r:id="rId7"/>
    <p:sldId id="696" r:id="rId8"/>
    <p:sldId id="697" r:id="rId9"/>
    <p:sldId id="698" r:id="rId10"/>
    <p:sldId id="699" r:id="rId11"/>
    <p:sldId id="700" r:id="rId12"/>
    <p:sldId id="261" r:id="rId13"/>
    <p:sldId id="701" r:id="rId14"/>
    <p:sldId id="702" r:id="rId15"/>
    <p:sldId id="703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16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86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80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38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74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42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8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12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196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3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66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3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6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5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4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9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4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2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7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54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6252"/>
          <a:stretch/>
        </p:blipFill>
        <p:spPr>
          <a:xfrm>
            <a:off x="20" y="1"/>
            <a:ext cx="9143980" cy="685799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068" y="3695693"/>
            <a:ext cx="6029863" cy="581811"/>
          </a:xfrm>
          <a:solidFill>
            <a:schemeClr val="tx1">
              <a:alpha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FF"/>
                </a:solidFill>
                <a:latin typeface="Book Antiqua" panose="02040602050305030304" pitchFamily="18" charset="0"/>
              </a:rPr>
              <a:t>Adoption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D1F08-EFD3-38B1-4C36-79E222698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8468" y="5211078"/>
            <a:ext cx="1926999" cy="411024"/>
          </a:xfrm>
          <a:solidFill>
            <a:schemeClr val="tx1">
              <a:alpha val="60000"/>
            </a:schemeClr>
          </a:solidFill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Book Antiqua" panose="02040602050305030304" pitchFamily="18" charset="0"/>
              </a:rPr>
              <a:t>Galatians 4:1-7</a:t>
            </a:r>
          </a:p>
        </p:txBody>
      </p:sp>
    </p:spTree>
    <p:extLst>
      <p:ext uri="{BB962C8B-B14F-4D97-AF65-F5344CB8AC3E}">
        <p14:creationId xmlns:p14="http://schemas.microsoft.com/office/powerpoint/2010/main" val="1230491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69" y="723901"/>
            <a:ext cx="4098861" cy="12888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Isaiah 59:1-2 (NASB)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96AA72-A4A8-9B36-EFD3-6A1154D41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810" y="2732544"/>
            <a:ext cx="5485380" cy="39664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“Behold, the Lord’s hand is not so short That it cannot save; Nor is His ear so dull That it cannot hear. </a:t>
            </a:r>
            <a:r>
              <a:rPr lang="en-US" sz="28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But your wrongdoings have caused a separation between you and your God, And your sins have hidden His face from you so that He does not hear.”</a:t>
            </a:r>
          </a:p>
        </p:txBody>
      </p:sp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31" r="28270" b="3"/>
          <a:stretch/>
        </p:blipFill>
        <p:spPr>
          <a:xfrm>
            <a:off x="5722609" y="0"/>
            <a:ext cx="3443470" cy="688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34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22" r="25393" b="3130"/>
          <a:stretch/>
        </p:blipFill>
        <p:spPr>
          <a:xfrm>
            <a:off x="5708519" y="0"/>
            <a:ext cx="3435481" cy="6857989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162" y="1000366"/>
            <a:ext cx="3792838" cy="123962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b="1" kern="1200" cap="all" spc="390" baseline="0" dirty="0">
                <a:latin typeface="Book Antiqua" panose="02040602050305030304" pitchFamily="18" charset="0"/>
              </a:rPr>
              <a:t>Roman Adoption</a:t>
            </a:r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BF78C20C-4DA3-50A0-987E-4391726BA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2672980"/>
            <a:ext cx="3435481" cy="2710373"/>
          </a:xfrm>
        </p:spPr>
        <p:txBody>
          <a:bodyPr anchor="ctr">
            <a:normAutofit fontScale="77500" lnSpcReduction="2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Book Antiqua" panose="02040602050305030304" pitchFamily="18" charset="0"/>
              </a:rPr>
              <a:t>An Honor To Be Chosen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Book Antiqua" panose="02040602050305030304" pitchFamily="18" charset="0"/>
              </a:rPr>
              <a:t>New Life and Family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Book Antiqua" panose="02040602050305030304" pitchFamily="18" charset="0"/>
              </a:rPr>
              <a:t>Become Heirs/The Cost</a:t>
            </a:r>
          </a:p>
        </p:txBody>
      </p:sp>
    </p:spTree>
    <p:extLst>
      <p:ext uri="{BB962C8B-B14F-4D97-AF65-F5344CB8AC3E}">
        <p14:creationId xmlns:p14="http://schemas.microsoft.com/office/powerpoint/2010/main" val="3645696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69" y="723901"/>
            <a:ext cx="4098861" cy="12888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John 3:16 (ESV)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96AA72-A4A8-9B36-EFD3-6A1154D41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810" y="2732544"/>
            <a:ext cx="5485380" cy="39664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“</a:t>
            </a:r>
            <a:r>
              <a:rPr lang="en-US" sz="36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16</a:t>
            </a:r>
            <a:r>
              <a:rPr lang="en-US" sz="36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For God so loved the world, that he gave his only Son, that whoever believes in him should not perish but have eternal life.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”</a:t>
            </a:r>
          </a:p>
        </p:txBody>
      </p:sp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31" r="28270" b="3"/>
          <a:stretch/>
        </p:blipFill>
        <p:spPr>
          <a:xfrm>
            <a:off x="5722609" y="0"/>
            <a:ext cx="3443470" cy="688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808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10" y="723901"/>
            <a:ext cx="5485379" cy="12888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Romans 8:13-17 (ESV)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96AA72-A4A8-9B36-EFD3-6A1154D41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810" y="2732544"/>
            <a:ext cx="5485380" cy="396642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5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“</a:t>
            </a:r>
            <a:r>
              <a:rPr lang="en-US" sz="185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13</a:t>
            </a:r>
            <a:r>
              <a:rPr lang="en-US" sz="185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For if you live according to the flesh you will die, but if by the Spirit you put to death the deeds of the body, you will live. </a:t>
            </a:r>
            <a:r>
              <a:rPr lang="en-US" sz="185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14</a:t>
            </a:r>
            <a:r>
              <a:rPr lang="en-US" sz="185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For all who are led by the Spirit of God are sons of God. </a:t>
            </a:r>
            <a:r>
              <a:rPr lang="en-US" sz="185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15</a:t>
            </a:r>
            <a:r>
              <a:rPr lang="en-US" sz="185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For you did not receive the spirit of slavery to fall back into fear, but you have received the Spirit of adoption as sons, by whom we cry, “Abba! Father!” </a:t>
            </a:r>
            <a:r>
              <a:rPr lang="en-US" sz="185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16</a:t>
            </a:r>
            <a:r>
              <a:rPr lang="en-US" sz="185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The Spirit himself bears witness with our spirit that we are children of God, </a:t>
            </a:r>
            <a:r>
              <a:rPr lang="en-US" sz="185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17</a:t>
            </a:r>
            <a:r>
              <a:rPr lang="en-US" sz="185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and if children, then heirs—heirs of God and fellow heirs with Christ, provided we suffer with him in order that we may also be glorified with him.”</a:t>
            </a:r>
          </a:p>
        </p:txBody>
      </p:sp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31" r="28270" b="3"/>
          <a:stretch/>
        </p:blipFill>
        <p:spPr>
          <a:xfrm>
            <a:off x="5707765" y="0"/>
            <a:ext cx="3443470" cy="688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94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b="6250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1550" y="3191319"/>
            <a:ext cx="5454306" cy="1752537"/>
          </a:xfrm>
        </p:spPr>
        <p:txBody>
          <a:bodyPr anchor="b">
            <a:normAutofit/>
          </a:bodyPr>
          <a:lstStyle/>
          <a:p>
            <a:r>
              <a:rPr lang="en-US" b="1">
                <a:solidFill>
                  <a:srgbClr val="FFFFFF"/>
                </a:solidFill>
                <a:latin typeface="Book Antiqua" panose="02040602050305030304" pitchFamily="18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132205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69" y="723901"/>
            <a:ext cx="4098861" cy="12888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Galatians 4:1-7 (ESV)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96AA72-A4A8-9B36-EFD3-6A1154D41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810" y="2732544"/>
            <a:ext cx="5485380" cy="39664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b="1" dirty="0">
                <a:latin typeface="Book Antiqua" panose="02040602050305030304" pitchFamily="18" charset="0"/>
              </a:rPr>
              <a:t>“I mean that the heir, as long as he is a child, is no different from a slave, though he is the owner of everything, </a:t>
            </a:r>
            <a:r>
              <a:rPr lang="en-US" b="1" baseline="30000" dirty="0">
                <a:latin typeface="Book Antiqua" panose="02040602050305030304" pitchFamily="18" charset="0"/>
              </a:rPr>
              <a:t>2</a:t>
            </a:r>
            <a:r>
              <a:rPr lang="en-US" b="1" dirty="0">
                <a:latin typeface="Book Antiqua" panose="02040602050305030304" pitchFamily="18" charset="0"/>
              </a:rPr>
              <a:t>but he is under guardians and managers until the date set by his father. </a:t>
            </a:r>
            <a:r>
              <a:rPr lang="en-US" b="1" baseline="30000" dirty="0">
                <a:latin typeface="Book Antiqua" panose="02040602050305030304" pitchFamily="18" charset="0"/>
              </a:rPr>
              <a:t>3</a:t>
            </a:r>
            <a:r>
              <a:rPr lang="en-US" b="1" dirty="0">
                <a:latin typeface="Book Antiqua" panose="02040602050305030304" pitchFamily="18" charset="0"/>
              </a:rPr>
              <a:t>In the same way we also, when we were children, were enslaved to the elementary principles of the world. </a:t>
            </a:r>
            <a:r>
              <a:rPr lang="en-US" b="1" baseline="30000" dirty="0">
                <a:latin typeface="Book Antiqua" panose="02040602050305030304" pitchFamily="18" charset="0"/>
              </a:rPr>
              <a:t>4</a:t>
            </a:r>
            <a:r>
              <a:rPr lang="en-US" b="1" dirty="0">
                <a:latin typeface="Book Antiqua" panose="02040602050305030304" pitchFamily="18" charset="0"/>
              </a:rPr>
              <a:t>But when the fullness of time had come, God sent forth his Son, born of woman, born under the law, </a:t>
            </a:r>
            <a:r>
              <a:rPr lang="en-US" b="1" baseline="30000" dirty="0">
                <a:latin typeface="Book Antiqua" panose="02040602050305030304" pitchFamily="18" charset="0"/>
              </a:rPr>
              <a:t>5</a:t>
            </a:r>
            <a:r>
              <a:rPr lang="en-US" b="1" dirty="0">
                <a:latin typeface="Book Antiqua" panose="02040602050305030304" pitchFamily="18" charset="0"/>
              </a:rPr>
              <a:t>to redeem those who were under the law, so that we might receive adoption as sons. </a:t>
            </a:r>
            <a:r>
              <a:rPr lang="en-US" b="1" baseline="30000" dirty="0">
                <a:latin typeface="Book Antiqua" panose="02040602050305030304" pitchFamily="18" charset="0"/>
              </a:rPr>
              <a:t>6</a:t>
            </a:r>
            <a:r>
              <a:rPr lang="en-US" b="1" dirty="0">
                <a:latin typeface="Book Antiqua" panose="02040602050305030304" pitchFamily="18" charset="0"/>
              </a:rPr>
              <a:t>And because you are sons, God has sent the Spirit of his Son into our hearts, crying, “Abba! Father!” </a:t>
            </a:r>
            <a:r>
              <a:rPr lang="en-US" b="1" baseline="30000" dirty="0">
                <a:latin typeface="Book Antiqua" panose="02040602050305030304" pitchFamily="18" charset="0"/>
              </a:rPr>
              <a:t>7</a:t>
            </a:r>
            <a:r>
              <a:rPr lang="en-US" b="1" dirty="0">
                <a:latin typeface="Book Antiqua" panose="02040602050305030304" pitchFamily="18" charset="0"/>
              </a:rPr>
              <a:t>So you are no longer a slave, but a son, and if a son, then an heir through God.”</a:t>
            </a:r>
          </a:p>
        </p:txBody>
      </p:sp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31" r="28270" b="3"/>
          <a:stretch/>
        </p:blipFill>
        <p:spPr>
          <a:xfrm>
            <a:off x="5722609" y="0"/>
            <a:ext cx="3443470" cy="688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1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22" r="25393" b="3130"/>
          <a:stretch/>
        </p:blipFill>
        <p:spPr>
          <a:xfrm>
            <a:off x="5708518" y="0"/>
            <a:ext cx="3435482" cy="6857989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162" y="1000366"/>
            <a:ext cx="3640438" cy="123962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b="1" kern="1200" cap="all" spc="390" baseline="0" dirty="0">
                <a:latin typeface="Book Antiqua" panose="02040602050305030304" pitchFamily="18" charset="0"/>
              </a:rPr>
              <a:t>Roman Adoption</a:t>
            </a:r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BF78C20C-4DA3-50A0-987E-4391726BA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2672980"/>
            <a:ext cx="3435481" cy="2710373"/>
          </a:xfrm>
        </p:spPr>
        <p:txBody>
          <a:bodyPr anchor="ctr"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Book Antiqua" panose="02040602050305030304" pitchFamily="18" charset="0"/>
              </a:rPr>
              <a:t>An Honor To Be Chosen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>
              <a:latin typeface="Book Antiqua" panose="0204060205030503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43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69" y="723901"/>
            <a:ext cx="4098861" cy="12888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2 Peter 3:9 (ESV)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96AA72-A4A8-9B36-EFD3-6A1154D41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810" y="2732544"/>
            <a:ext cx="5485380" cy="39664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latin typeface="Book Antiqua" panose="02040602050305030304" pitchFamily="18" charset="0"/>
              </a:rPr>
              <a:t>“</a:t>
            </a:r>
            <a:r>
              <a:rPr lang="en-US" sz="28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9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The Lord is not slow to fulfill his promise as some count slowness, but is patient toward you, not wishing that any should perish, but that all should reach repentance.</a:t>
            </a:r>
            <a:r>
              <a:rPr lang="en-US" sz="2800" b="1" dirty="0">
                <a:latin typeface="Book Antiqua" panose="02040602050305030304" pitchFamily="18" charset="0"/>
              </a:rPr>
              <a:t>”</a:t>
            </a:r>
          </a:p>
        </p:txBody>
      </p:sp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31" r="28270" b="3"/>
          <a:stretch/>
        </p:blipFill>
        <p:spPr>
          <a:xfrm>
            <a:off x="5707765" y="0"/>
            <a:ext cx="3443470" cy="688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40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69" y="723901"/>
            <a:ext cx="4098861" cy="12888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1 Peter 2:9-10 (ESV)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96AA72-A4A8-9B36-EFD3-6A1154D41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810" y="2732544"/>
            <a:ext cx="5485380" cy="396642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latin typeface="Book Antiqua" panose="02040602050305030304" pitchFamily="18" charset="0"/>
              </a:rPr>
              <a:t>“</a:t>
            </a:r>
            <a:r>
              <a:rPr lang="en-US" sz="32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9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But you are a chosen race, a royal priesthood, a holy nation, a people for his own possession, that you may proclaim the excellencies of him who called you out of darkness into his marvelous light. </a:t>
            </a:r>
            <a:r>
              <a:rPr lang="en-US" sz="32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10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Once you were not a people, but now you are God's people; once you had not received mercy, but now you have received mercy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en-US" sz="2800" b="1" dirty="0">
                <a:latin typeface="Book Antiqua" panose="02040602050305030304" pitchFamily="18" charset="0"/>
              </a:rPr>
              <a:t>”</a:t>
            </a:r>
          </a:p>
        </p:txBody>
      </p:sp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31" r="28270" b="3"/>
          <a:stretch/>
        </p:blipFill>
        <p:spPr>
          <a:xfrm>
            <a:off x="5707765" y="0"/>
            <a:ext cx="3443470" cy="688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43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22" r="2" b="3130"/>
          <a:stretch/>
        </p:blipFill>
        <p:spPr>
          <a:xfrm>
            <a:off x="5715000" y="0"/>
            <a:ext cx="5750824" cy="6857989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162" y="1000366"/>
            <a:ext cx="3792838" cy="123962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b="1" kern="1200" cap="all" spc="390" baseline="0" dirty="0">
                <a:latin typeface="Book Antiqua" panose="02040602050305030304" pitchFamily="18" charset="0"/>
              </a:rPr>
              <a:t>Roman Adoption</a:t>
            </a:r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BF78C20C-4DA3-50A0-987E-4391726BA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2672980"/>
            <a:ext cx="3435481" cy="2710373"/>
          </a:xfrm>
        </p:spPr>
        <p:txBody>
          <a:bodyPr anchor="ctr">
            <a:normAutofit lnSpcReduction="1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Book Antiqua" panose="02040602050305030304" pitchFamily="18" charset="0"/>
              </a:rPr>
              <a:t>An Honor To Be Chosen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Book Antiqua" panose="02040602050305030304" pitchFamily="18" charset="0"/>
              </a:rPr>
              <a:t>A New Life and Family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58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10" y="723901"/>
            <a:ext cx="5485379" cy="12888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Ephesians 2:19-20 (ESV)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96AA72-A4A8-9B36-EFD3-6A1154D41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810" y="2732544"/>
            <a:ext cx="5485380" cy="39664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”</a:t>
            </a:r>
            <a:r>
              <a:rPr lang="en-US" sz="28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19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So then you are no longer strangers and aliens, but you are fellow citizens with the saints and members of the household of God, </a:t>
            </a:r>
            <a:r>
              <a:rPr lang="en-US" sz="28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20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built on the foundation of the apostles and prophets, Christ Jesus himself being the cornerstone</a:t>
            </a:r>
            <a:r>
              <a:rPr lang="en-US" sz="20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”</a:t>
            </a:r>
            <a:endParaRPr lang="en-US" sz="2800" b="1" dirty="0">
              <a:solidFill>
                <a:srgbClr val="000000"/>
              </a:solidFill>
              <a:effectLst/>
              <a:latin typeface="Book Antiqua" panose="02040602050305030304" pitchFamily="18" charset="0"/>
            </a:endParaRPr>
          </a:p>
        </p:txBody>
      </p:sp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31" r="28270" b="3"/>
          <a:stretch/>
        </p:blipFill>
        <p:spPr>
          <a:xfrm>
            <a:off x="5707765" y="0"/>
            <a:ext cx="3443470" cy="688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3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10" y="723901"/>
            <a:ext cx="5485379" cy="12888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Ephesians 4:20-24 (ESV)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96AA72-A4A8-9B36-EFD3-6A1154D41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810" y="2732544"/>
            <a:ext cx="5485380" cy="39664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“</a:t>
            </a:r>
            <a:r>
              <a:rPr lang="en-US" sz="24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20</a:t>
            </a:r>
            <a:r>
              <a:rPr lang="en-US" sz="24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But that is not the way you learned Christ!— </a:t>
            </a:r>
            <a:r>
              <a:rPr lang="en-US" sz="24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21</a:t>
            </a:r>
            <a:r>
              <a:rPr lang="en-US" sz="24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assuming that you have heard about him and were taught in him, as the truth is in Jesus, </a:t>
            </a:r>
            <a:r>
              <a:rPr lang="en-US" sz="24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22</a:t>
            </a:r>
            <a:r>
              <a:rPr lang="en-US" sz="24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to put off your old self, which belongs to your former manner of life and is corrupt through deceitful desires, </a:t>
            </a:r>
            <a:r>
              <a:rPr lang="en-US" sz="24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23</a:t>
            </a:r>
            <a:r>
              <a:rPr lang="en-US" sz="24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and to be renewed in the spirit of your minds, </a:t>
            </a:r>
            <a:r>
              <a:rPr lang="en-US" sz="2400" b="1" baseline="3000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24</a:t>
            </a:r>
            <a:r>
              <a:rPr lang="en-US" sz="24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and to put on the new self, created after the likeness of God in true righteousness and holiness.”</a:t>
            </a:r>
          </a:p>
        </p:txBody>
      </p:sp>
      <p:pic>
        <p:nvPicPr>
          <p:cNvPr id="6" name="Picture 5" descr="A statue of a person holding a spear&#10;&#10;Description automatically generated with medium confidence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31" r="28270" b="3"/>
          <a:stretch/>
        </p:blipFill>
        <p:spPr>
          <a:xfrm>
            <a:off x="5707765" y="0"/>
            <a:ext cx="3443470" cy="688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8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0AF68A-BC9E-E602-31F5-E86DB4D3E6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22" r="25393" b="3130"/>
          <a:stretch/>
        </p:blipFill>
        <p:spPr>
          <a:xfrm>
            <a:off x="5708518" y="0"/>
            <a:ext cx="3435482" cy="6857989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FEC510-CF9E-FD65-3914-2AA5AC2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162" y="1000366"/>
            <a:ext cx="3564238" cy="123962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b="1" kern="1200" cap="all" spc="390" baseline="0" dirty="0">
                <a:latin typeface="Book Antiqua" panose="02040602050305030304" pitchFamily="18" charset="0"/>
              </a:rPr>
              <a:t>Roman Adoption</a:t>
            </a:r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BF78C20C-4DA3-50A0-987E-4391726BA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2672980"/>
            <a:ext cx="3435481" cy="2710373"/>
          </a:xfrm>
        </p:spPr>
        <p:txBody>
          <a:bodyPr anchor="ctr">
            <a:normAutofit lnSpcReduction="1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Book Antiqua" panose="02040602050305030304" pitchFamily="18" charset="0"/>
              </a:rPr>
              <a:t>An Honor To Be Chosen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Book Antiqua" panose="02040602050305030304" pitchFamily="18" charset="0"/>
              </a:rPr>
              <a:t>A New Life and Family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649017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696</Words>
  <Application>Microsoft Office PowerPoint</Application>
  <PresentationFormat>On-screen Show (4:3)</PresentationFormat>
  <Paragraphs>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4_Office Theme</vt:lpstr>
      <vt:lpstr>1_Office Theme</vt:lpstr>
      <vt:lpstr>Adoption</vt:lpstr>
      <vt:lpstr>Galatians 4:1-7 (ESV)</vt:lpstr>
      <vt:lpstr>Roman Adoption</vt:lpstr>
      <vt:lpstr>2 Peter 3:9 (ESV)</vt:lpstr>
      <vt:lpstr>1 Peter 2:9-10 (ESV)</vt:lpstr>
      <vt:lpstr>Roman Adoption</vt:lpstr>
      <vt:lpstr>Ephesians 2:19-20 (ESV)</vt:lpstr>
      <vt:lpstr>Ephesians 4:20-24 (ESV)</vt:lpstr>
      <vt:lpstr>Roman Adoption</vt:lpstr>
      <vt:lpstr>Isaiah 59:1-2 (NASB)</vt:lpstr>
      <vt:lpstr>Roman Adoption</vt:lpstr>
      <vt:lpstr>John 3:16 (ESV)</vt:lpstr>
      <vt:lpstr>Romans 8:13-17 (ESV)</vt:lpstr>
      <vt:lpstr>Conclusion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230</cp:revision>
  <dcterms:created xsi:type="dcterms:W3CDTF">2008-03-16T18:22:36Z</dcterms:created>
  <dcterms:modified xsi:type="dcterms:W3CDTF">2023-06-11T18:56:50Z</dcterms:modified>
</cp:coreProperties>
</file>