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  <p:sldMasterId id="2147483850" r:id="rId2"/>
  </p:sldMasterIdLst>
  <p:notesMasterIdLst>
    <p:notesMasterId r:id="rId13"/>
  </p:notesMasterIdLst>
  <p:sldIdLst>
    <p:sldId id="678" r:id="rId3"/>
    <p:sldId id="679" r:id="rId4"/>
    <p:sldId id="276" r:id="rId5"/>
    <p:sldId id="284" r:id="rId6"/>
    <p:sldId id="288" r:id="rId7"/>
    <p:sldId id="286" r:id="rId8"/>
    <p:sldId id="289" r:id="rId9"/>
    <p:sldId id="290" r:id="rId10"/>
    <p:sldId id="291" r:id="rId11"/>
    <p:sldId id="6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4" d="100"/>
          <a:sy n="74" d="100"/>
        </p:scale>
        <p:origin x="113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3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6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91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0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1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78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98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92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6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33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237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69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3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7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5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2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8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6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9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536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5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the fruit of the Spirit?">
            <a:extLst>
              <a:ext uri="{FF2B5EF4-FFF2-40B4-BE49-F238E27FC236}">
                <a16:creationId xmlns:a16="http://schemas.microsoft.com/office/drawing/2014/main" id="{621AD005-A478-D644-F3D1-62AE34569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20950"/>
            <a:ext cx="7886700" cy="41405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6272-2895-2713-A8AC-4C1CDFAE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43783"/>
            <a:ext cx="7886700" cy="1126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ill Sans MT Condensed" panose="020B0506020104020203" pitchFamily="34" charset="0"/>
              </a:rPr>
              <a:t>FAITHFULNESS</a:t>
            </a:r>
            <a:endParaRPr lang="en-US" sz="5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0F35E-4576-F689-4EFA-ED271CABEBB0}"/>
              </a:ext>
            </a:extLst>
          </p:cNvPr>
          <p:cNvSpPr/>
          <p:nvPr/>
        </p:nvSpPr>
        <p:spPr>
          <a:xfrm>
            <a:off x="5334001" y="3893127"/>
            <a:ext cx="2978726" cy="9380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4E426-65F0-C48E-1B75-478CAF91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965" y="3893127"/>
            <a:ext cx="3214255" cy="93801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 MT Condensed" panose="020B0506020104020203" pitchFamily="34" charset="0"/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2117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1103"/>
          </a:xfrm>
        </p:spPr>
        <p:txBody>
          <a:bodyPr>
            <a:normAutofit/>
          </a:bodyPr>
          <a:lstStyle/>
          <a:p>
            <a:r>
              <a:rPr lang="en-US" b="1" dirty="0"/>
              <a:t>PISTIS </a:t>
            </a:r>
          </a:p>
          <a:p>
            <a:r>
              <a:rPr lang="en-US" b="1" dirty="0"/>
              <a:t>“faithfulness, reliability”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/>
              <a:t>“fidelity, faithfulness, i.e. the character of one who can be relied on” (Thayer) </a:t>
            </a:r>
          </a:p>
        </p:txBody>
      </p:sp>
    </p:spTree>
    <p:extLst>
      <p:ext uri="{BB962C8B-B14F-4D97-AF65-F5344CB8AC3E}">
        <p14:creationId xmlns:p14="http://schemas.microsoft.com/office/powerpoint/2010/main" val="67048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Characteristic of Deity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>
              <a:buSzPct val="90000"/>
            </a:pPr>
            <a:r>
              <a:rPr lang="en-US" sz="3200" b="1" dirty="0"/>
              <a:t>God the Father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Ps. 36:5; 1 Cor. 10:13; Heb. 10:23 </a:t>
            </a:r>
          </a:p>
          <a:p>
            <a:pPr>
              <a:buSzPct val="90000"/>
            </a:pPr>
            <a:r>
              <a:rPr lang="en-US" sz="3200" b="1" dirty="0"/>
              <a:t>God the Son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Heb. 3:1-2; 2 Thess. 3:3</a:t>
            </a:r>
          </a:p>
          <a:p>
            <a:pPr>
              <a:buSzPct val="90000"/>
            </a:pPr>
            <a:r>
              <a:rPr lang="en-US" sz="3200" b="1" dirty="0"/>
              <a:t>God’s Word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Is. 40:8; 55:11; Matt. 24:35</a:t>
            </a:r>
          </a:p>
        </p:txBody>
      </p:sp>
    </p:spTree>
    <p:extLst>
      <p:ext uri="{BB962C8B-B14F-4D97-AF65-F5344CB8AC3E}">
        <p14:creationId xmlns:p14="http://schemas.microsoft.com/office/powerpoint/2010/main" val="320371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Christians Are Expected </a:t>
            </a:r>
            <a:br>
              <a:rPr lang="en-US" b="1" dirty="0">
                <a:solidFill>
                  <a:srgbClr val="002060"/>
                </a:solidFill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latin typeface="+mn-lt"/>
              </a:rPr>
              <a:t>to Be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r>
              <a:rPr lang="en-US" sz="3200" b="1" dirty="0"/>
              <a:t>We are stewards - </a:t>
            </a:r>
            <a:r>
              <a:rPr lang="en-US" sz="3200" b="1" dirty="0">
                <a:solidFill>
                  <a:srgbClr val="002060"/>
                </a:solidFill>
              </a:rPr>
              <a:t>1 Cor. 4:1-2</a:t>
            </a:r>
          </a:p>
          <a:p>
            <a:endParaRPr lang="en-US" sz="800" b="1" dirty="0">
              <a:solidFill>
                <a:srgbClr val="002060"/>
              </a:solidFill>
            </a:endParaRPr>
          </a:p>
          <a:p>
            <a:r>
              <a:rPr lang="en-US" sz="3200" b="1" dirty="0"/>
              <a:t>The praised and rewarded servants were “faithful” -</a:t>
            </a:r>
            <a:r>
              <a:rPr lang="en-US" sz="3200" b="1" dirty="0">
                <a:solidFill>
                  <a:srgbClr val="002060"/>
                </a:solidFill>
              </a:rPr>
              <a:t> Matt. 25:20-23</a:t>
            </a:r>
          </a:p>
        </p:txBody>
      </p:sp>
    </p:spTree>
    <p:extLst>
      <p:ext uri="{BB962C8B-B14F-4D97-AF65-F5344CB8AC3E}">
        <p14:creationId xmlns:p14="http://schemas.microsoft.com/office/powerpoint/2010/main" val="296631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Christians Are Expected </a:t>
            </a:r>
            <a:br>
              <a:rPr lang="en-US" b="1" dirty="0">
                <a:solidFill>
                  <a:srgbClr val="002060"/>
                </a:solidFill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latin typeface="+mn-lt"/>
              </a:rPr>
              <a:t>to Be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r>
              <a:rPr lang="en-US" sz="3200" b="1" dirty="0"/>
              <a:t>Timothy - </a:t>
            </a:r>
            <a:r>
              <a:rPr lang="en-US" sz="3200" b="1" dirty="0">
                <a:solidFill>
                  <a:srgbClr val="002060"/>
                </a:solidFill>
              </a:rPr>
              <a:t>1 Cor. 4:17</a:t>
            </a:r>
          </a:p>
          <a:p>
            <a:r>
              <a:rPr lang="en-US" sz="3200" b="1" dirty="0"/>
              <a:t>Tychicus -</a:t>
            </a:r>
            <a:r>
              <a:rPr lang="en-US" sz="3200" b="1" dirty="0">
                <a:solidFill>
                  <a:srgbClr val="002060"/>
                </a:solidFill>
              </a:rPr>
              <a:t> Eph. 6:21</a:t>
            </a:r>
          </a:p>
          <a:p>
            <a:r>
              <a:rPr lang="en-US" sz="3200" b="1" dirty="0"/>
              <a:t>Epaphras - </a:t>
            </a:r>
            <a:r>
              <a:rPr lang="en-US" sz="3200" b="1" dirty="0">
                <a:solidFill>
                  <a:srgbClr val="002060"/>
                </a:solidFill>
              </a:rPr>
              <a:t>Col. 1:7</a:t>
            </a:r>
          </a:p>
          <a:p>
            <a:r>
              <a:rPr lang="en-US" sz="3200" b="1" dirty="0"/>
              <a:t>Onesimus -</a:t>
            </a:r>
            <a:r>
              <a:rPr lang="en-US" sz="3200" b="1" dirty="0">
                <a:solidFill>
                  <a:srgbClr val="002060"/>
                </a:solidFill>
              </a:rPr>
              <a:t> Col. 4:9</a:t>
            </a:r>
          </a:p>
          <a:p>
            <a:r>
              <a:rPr lang="en-US" sz="3200" b="1" dirty="0"/>
              <a:t>Paul - </a:t>
            </a:r>
            <a:r>
              <a:rPr lang="en-US" sz="3200" b="1" dirty="0">
                <a:solidFill>
                  <a:srgbClr val="002060"/>
                </a:solidFill>
              </a:rPr>
              <a:t>1 Tim. 1:12</a:t>
            </a:r>
          </a:p>
          <a:p>
            <a:r>
              <a:rPr lang="en-US" sz="3200" b="1" dirty="0"/>
              <a:t>Silvanus -</a:t>
            </a:r>
            <a:r>
              <a:rPr lang="en-US" sz="3200" b="1" dirty="0">
                <a:solidFill>
                  <a:srgbClr val="002060"/>
                </a:solidFill>
              </a:rPr>
              <a:t> 1 Pet. 5:12</a:t>
            </a:r>
          </a:p>
          <a:p>
            <a:r>
              <a:rPr lang="en-US" sz="3200" b="1" dirty="0"/>
              <a:t>Antipas -</a:t>
            </a:r>
            <a:r>
              <a:rPr lang="en-US" sz="3200" b="1" dirty="0">
                <a:solidFill>
                  <a:srgbClr val="002060"/>
                </a:solidFill>
              </a:rPr>
              <a:t> Rev. 2:13</a:t>
            </a:r>
          </a:p>
          <a:p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22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rgbClr val="002060"/>
                </a:solidFill>
                <a:latin typeface="+mn-lt"/>
              </a:rPr>
              <a:t>3. To Whom Must We Be Faithful?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SzPct val="90000"/>
              <a:buNone/>
            </a:pPr>
            <a:r>
              <a:rPr lang="en-US" sz="3600" b="1" dirty="0"/>
              <a:t>1. God</a:t>
            </a:r>
          </a:p>
          <a:p>
            <a:pPr marL="0" indent="0" algn="ctr">
              <a:buSzPct val="90000"/>
              <a:buNone/>
            </a:pPr>
            <a:endParaRPr lang="en-US" sz="800" b="1" dirty="0"/>
          </a:p>
          <a:p>
            <a:pPr>
              <a:buSzPct val="90000"/>
            </a:pPr>
            <a:r>
              <a:rPr lang="en-US" sz="3200" b="1" dirty="0"/>
              <a:t>Love with whole heart - </a:t>
            </a:r>
            <a:r>
              <a:rPr lang="en-US" sz="3200" b="1" dirty="0">
                <a:solidFill>
                  <a:srgbClr val="002060"/>
                </a:solidFill>
              </a:rPr>
              <a:t>Matt. 22:37-38</a:t>
            </a:r>
            <a:r>
              <a:rPr lang="en-US" sz="3200" b="1" dirty="0"/>
              <a:t> </a:t>
            </a:r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sz="3200" b="1" dirty="0"/>
              <a:t>Love above all others - </a:t>
            </a:r>
            <a:r>
              <a:rPr lang="en-US" sz="3200" b="1" dirty="0">
                <a:solidFill>
                  <a:srgbClr val="002060"/>
                </a:solidFill>
              </a:rPr>
              <a:t>Matt. 10:37</a:t>
            </a:r>
            <a:r>
              <a:rPr lang="en-US" sz="3200" b="1" dirty="0"/>
              <a:t> </a:t>
            </a:r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sz="3200" b="1" dirty="0"/>
              <a:t>Fear Him and keep His commandments - </a:t>
            </a:r>
            <a:br>
              <a:rPr lang="en-US" sz="3200" b="1" dirty="0"/>
            </a:br>
            <a:r>
              <a:rPr lang="en-US" sz="3200" b="1" dirty="0"/>
              <a:t>			         </a:t>
            </a:r>
            <a:r>
              <a:rPr lang="en-US" sz="3200" b="1" dirty="0">
                <a:solidFill>
                  <a:srgbClr val="002060"/>
                </a:solidFill>
              </a:rPr>
              <a:t>   Eccl. 12:13; John 14:15</a:t>
            </a:r>
            <a:r>
              <a:rPr lang="en-US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389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rgbClr val="002060"/>
                </a:solidFill>
                <a:latin typeface="+mn-lt"/>
              </a:rPr>
              <a:t>3. To Whom Must We Be Faithful?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SzPct val="90000"/>
              <a:buNone/>
            </a:pPr>
            <a:r>
              <a:rPr lang="en-US" sz="3600" b="1" dirty="0"/>
              <a:t>2. Our Brethren</a:t>
            </a:r>
          </a:p>
          <a:p>
            <a:pPr marL="0" indent="0" algn="ctr">
              <a:buSzPct val="90000"/>
              <a:buNone/>
            </a:pPr>
            <a:endParaRPr lang="en-US" sz="800" b="1" dirty="0"/>
          </a:p>
          <a:p>
            <a:pPr>
              <a:buSzPct val="90000"/>
            </a:pPr>
            <a:r>
              <a:rPr lang="en-US" sz="3200" b="1" dirty="0"/>
              <a:t>Love - </a:t>
            </a:r>
            <a:r>
              <a:rPr lang="en-US" sz="3200" b="1" dirty="0">
                <a:solidFill>
                  <a:srgbClr val="002060"/>
                </a:solidFill>
              </a:rPr>
              <a:t>Rom. 13:8</a:t>
            </a:r>
            <a:r>
              <a:rPr lang="en-US" sz="3200" b="1" dirty="0"/>
              <a:t> </a:t>
            </a:r>
            <a:endParaRPr lang="en-US" sz="800" b="1" dirty="0"/>
          </a:p>
          <a:p>
            <a:pPr>
              <a:buSzPct val="90000"/>
            </a:pPr>
            <a:r>
              <a:rPr lang="en-US" sz="3200" b="1" dirty="0"/>
              <a:t>Edification - </a:t>
            </a:r>
            <a:r>
              <a:rPr lang="en-US" sz="3200" b="1" dirty="0">
                <a:solidFill>
                  <a:srgbClr val="002060"/>
                </a:solidFill>
              </a:rPr>
              <a:t>Heb. 10:24-25</a:t>
            </a:r>
            <a:r>
              <a:rPr lang="en-US" sz="3200" b="1" dirty="0"/>
              <a:t> </a:t>
            </a:r>
          </a:p>
          <a:p>
            <a:pPr>
              <a:buSzPct val="90000"/>
            </a:pPr>
            <a:r>
              <a:rPr lang="en-US" sz="3200" b="1" dirty="0"/>
              <a:t>Prayer - </a:t>
            </a:r>
            <a:r>
              <a:rPr lang="en-US" sz="3200" b="1" dirty="0">
                <a:solidFill>
                  <a:srgbClr val="002060"/>
                </a:solidFill>
              </a:rPr>
              <a:t>James 5:16</a:t>
            </a:r>
            <a:r>
              <a:rPr lang="en-US" sz="3200" b="1" dirty="0"/>
              <a:t> </a:t>
            </a:r>
          </a:p>
          <a:p>
            <a:pPr>
              <a:buSzPct val="90000"/>
            </a:pPr>
            <a:r>
              <a:rPr lang="en-US" sz="3200" b="1" dirty="0"/>
              <a:t>Correction - </a:t>
            </a:r>
            <a:r>
              <a:rPr lang="en-US" sz="3200" b="1" dirty="0">
                <a:solidFill>
                  <a:srgbClr val="002060"/>
                </a:solidFill>
              </a:rPr>
              <a:t>Gal. 6:1</a:t>
            </a:r>
            <a:r>
              <a:rPr lang="en-US" sz="3200" b="1" dirty="0"/>
              <a:t> </a:t>
            </a:r>
          </a:p>
          <a:p>
            <a:pPr>
              <a:buSzPct val="90000"/>
            </a:pPr>
            <a:r>
              <a:rPr lang="en-US" sz="3200" b="1" dirty="0"/>
              <a:t>Help - </a:t>
            </a:r>
            <a:r>
              <a:rPr lang="en-US" sz="3200" b="1" dirty="0">
                <a:solidFill>
                  <a:srgbClr val="002060"/>
                </a:solidFill>
              </a:rPr>
              <a:t>Gal. 6:2</a:t>
            </a:r>
            <a:r>
              <a:rPr lang="en-US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482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rgbClr val="002060"/>
                </a:solidFill>
                <a:latin typeface="+mn-lt"/>
              </a:rPr>
              <a:t>3. To Whom Must We Be Faithful?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743" y="1839480"/>
            <a:ext cx="7642514" cy="4351338"/>
          </a:xfrm>
        </p:spPr>
        <p:txBody>
          <a:bodyPr>
            <a:normAutofit/>
          </a:bodyPr>
          <a:lstStyle/>
          <a:p>
            <a:pPr marL="0" indent="0" algn="ctr">
              <a:buSzPct val="90000"/>
              <a:buNone/>
            </a:pPr>
            <a:r>
              <a:rPr lang="en-US" sz="3600" b="1" dirty="0"/>
              <a:t>3. The World</a:t>
            </a:r>
          </a:p>
          <a:p>
            <a:pPr marL="0" indent="0" algn="ctr">
              <a:buSzPct val="90000"/>
              <a:buNone/>
            </a:pPr>
            <a:endParaRPr lang="en-US" sz="800" b="1" dirty="0"/>
          </a:p>
          <a:p>
            <a:pPr marL="0" indent="0" algn="ctr">
              <a:buSzPct val="90000"/>
              <a:buNone/>
            </a:pPr>
            <a:endParaRPr lang="en-US" sz="800" b="1" dirty="0"/>
          </a:p>
          <a:p>
            <a:pPr marL="0" indent="0" algn="ctr">
              <a:buSzPct val="90000"/>
              <a:buNone/>
            </a:pPr>
            <a:endParaRPr lang="en-US" sz="800" b="1" dirty="0"/>
          </a:p>
          <a:p>
            <a:pPr marL="0" indent="0">
              <a:buSzPct val="90000"/>
              <a:buNone/>
            </a:pPr>
            <a:r>
              <a:rPr lang="en-US" b="1" dirty="0">
                <a:solidFill>
                  <a:srgbClr val="002060"/>
                </a:solidFill>
              </a:rPr>
              <a:t>   “That you may become blameless and harmless, children of God without fault in the midst of a crooked and perverse generation, among whom you shine as lights in the world.”</a:t>
            </a:r>
          </a:p>
          <a:p>
            <a:pPr marL="0" indent="0" algn="r">
              <a:buSzPct val="90000"/>
              <a:buNone/>
            </a:pPr>
            <a:r>
              <a:rPr lang="en-US" b="1" dirty="0">
                <a:solidFill>
                  <a:srgbClr val="002060"/>
                </a:solidFill>
              </a:rPr>
              <a:t>Philippians 2:15 </a:t>
            </a:r>
          </a:p>
        </p:txBody>
      </p:sp>
    </p:spTree>
    <p:extLst>
      <p:ext uri="{BB962C8B-B14F-4D97-AF65-F5344CB8AC3E}">
        <p14:creationId xmlns:p14="http://schemas.microsoft.com/office/powerpoint/2010/main" val="295123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FAITHFULNESS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1103"/>
          </a:xfrm>
        </p:spPr>
        <p:txBody>
          <a:bodyPr>
            <a:normAutofit/>
          </a:bodyPr>
          <a:lstStyle/>
          <a:p>
            <a:r>
              <a:rPr lang="en-US" sz="3200" b="1" dirty="0"/>
              <a:t>You can rely on God. </a:t>
            </a:r>
          </a:p>
          <a:p>
            <a:r>
              <a:rPr lang="en-US" sz="3200" b="1" dirty="0"/>
              <a:t>You can rely on Christ. </a:t>
            </a:r>
          </a:p>
          <a:p>
            <a:r>
              <a:rPr lang="en-US" sz="3200" b="1" dirty="0"/>
              <a:t>You can rely on His Word. </a:t>
            </a:r>
          </a:p>
          <a:p>
            <a:r>
              <a:rPr lang="en-US" sz="3200" b="1" dirty="0"/>
              <a:t>You can rely on Christians who </a:t>
            </a:r>
            <a:br>
              <a:rPr lang="en-US" sz="3200" b="1" dirty="0"/>
            </a:br>
            <a:r>
              <a:rPr lang="en-US" sz="3200" b="1" dirty="0"/>
              <a:t>are walking in the Spirit. </a:t>
            </a:r>
          </a:p>
          <a:p>
            <a:endParaRPr lang="en-US" sz="3200" b="1" dirty="0"/>
          </a:p>
          <a:p>
            <a:pPr marL="0" indent="0" algn="ctr">
              <a:buNone/>
            </a:pPr>
            <a:r>
              <a:rPr lang="en-US" sz="3200" b="1" i="1" dirty="0">
                <a:solidFill>
                  <a:srgbClr val="002060"/>
                </a:solidFill>
              </a:rPr>
              <a:t>Are you walking in the Spirit? </a:t>
            </a:r>
          </a:p>
        </p:txBody>
      </p:sp>
    </p:spTree>
    <p:extLst>
      <p:ext uri="{BB962C8B-B14F-4D97-AF65-F5344CB8AC3E}">
        <p14:creationId xmlns:p14="http://schemas.microsoft.com/office/powerpoint/2010/main" val="301498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324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Gill Sans MT Condensed</vt:lpstr>
      <vt:lpstr>Times New Roman</vt:lpstr>
      <vt:lpstr>1_Office Theme</vt:lpstr>
      <vt:lpstr>2_Office Theme</vt:lpstr>
      <vt:lpstr>Galatians 5:22-23</vt:lpstr>
      <vt:lpstr>FAITHFULNESS</vt:lpstr>
      <vt:lpstr>1. Characteristic of Deity</vt:lpstr>
      <vt:lpstr>2. Christians Are Expected  to Be Faithful</vt:lpstr>
      <vt:lpstr>2. Christians Are Expected  to Be Faithful</vt:lpstr>
      <vt:lpstr>3. To Whom Must We Be Faithful?</vt:lpstr>
      <vt:lpstr>3. To Whom Must We Be Faithful?</vt:lpstr>
      <vt:lpstr>3. To Whom Must We Be Faithful?</vt:lpstr>
      <vt:lpstr>FAITHFULNESS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221</cp:revision>
  <dcterms:created xsi:type="dcterms:W3CDTF">2008-03-16T18:22:36Z</dcterms:created>
  <dcterms:modified xsi:type="dcterms:W3CDTF">2023-04-30T19:12:25Z</dcterms:modified>
</cp:coreProperties>
</file>