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  <p:sldMasterId id="2147483784" r:id="rId2"/>
  </p:sldMasterIdLst>
  <p:notesMasterIdLst>
    <p:notesMasterId r:id="rId13"/>
  </p:notesMasterIdLst>
  <p:sldIdLst>
    <p:sldId id="258" r:id="rId3"/>
    <p:sldId id="596" r:id="rId4"/>
    <p:sldId id="275" r:id="rId5"/>
    <p:sldId id="276" r:id="rId6"/>
    <p:sldId id="277" r:id="rId7"/>
    <p:sldId id="279" r:id="rId8"/>
    <p:sldId id="280" r:id="rId9"/>
    <p:sldId id="281" r:id="rId10"/>
    <p:sldId id="282" r:id="rId11"/>
    <p:sldId id="26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8" d="100"/>
          <a:sy n="68" d="100"/>
        </p:scale>
        <p:origin x="226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3/13/2023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42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639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273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85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9463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4976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8460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961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0541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7843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646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989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7471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7491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591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035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47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956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423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521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0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07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3CCCC-922E-474B-9E82-154201950281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0185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3CCCC-922E-474B-9E82-154201950281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905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What is the fruit of the Spirit?">
            <a:extLst>
              <a:ext uri="{FF2B5EF4-FFF2-40B4-BE49-F238E27FC236}">
                <a16:creationId xmlns:a16="http://schemas.microsoft.com/office/drawing/2014/main" id="{621AD005-A478-D644-F3D1-62AE345692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520950"/>
            <a:ext cx="7886700" cy="4140518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F6272-2895-2713-A8AC-4C1CDFAEF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343783"/>
            <a:ext cx="7886700" cy="11262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b="1" dirty="0">
                <a:latin typeface="Gill Sans MT Condensed" panose="020B0506020104020203" pitchFamily="34" charset="0"/>
              </a:rPr>
              <a:t>LONGSUFFERING</a:t>
            </a:r>
            <a:endParaRPr lang="en-US" sz="5400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A0F35E-4576-F689-4EFA-ED271CABEBB0}"/>
              </a:ext>
            </a:extLst>
          </p:cNvPr>
          <p:cNvSpPr/>
          <p:nvPr/>
        </p:nvSpPr>
        <p:spPr>
          <a:xfrm>
            <a:off x="5334001" y="3893127"/>
            <a:ext cx="2978726" cy="93801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54E426-65F0-C48E-1B75-478CAF913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7965" y="3893127"/>
            <a:ext cx="3214255" cy="938019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Gill Sans MT Condensed" panose="020B0506020104020203" pitchFamily="34" charset="0"/>
              </a:rPr>
              <a:t>Galatians 5:22-23</a:t>
            </a:r>
          </a:p>
        </p:txBody>
      </p:sp>
    </p:spTree>
    <p:extLst>
      <p:ext uri="{BB962C8B-B14F-4D97-AF65-F5344CB8AC3E}">
        <p14:creationId xmlns:p14="http://schemas.microsoft.com/office/powerpoint/2010/main" val="2117106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8443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8B410-C7DC-8936-5D4F-2E73F82D1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51272"/>
            <a:ext cx="7886700" cy="923347"/>
          </a:xfr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LONGSUFFERING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02BB5-4AEF-06CE-06F4-3A771B193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MAKROTHUMOS </a:t>
            </a:r>
          </a:p>
          <a:p>
            <a:r>
              <a:rPr lang="en-US" b="1" dirty="0"/>
              <a:t>“patience, endurance, steadfastness, perseverance” </a:t>
            </a:r>
          </a:p>
        </p:txBody>
      </p:sp>
    </p:spTree>
    <p:extLst>
      <p:ext uri="{BB962C8B-B14F-4D97-AF65-F5344CB8AC3E}">
        <p14:creationId xmlns:p14="http://schemas.microsoft.com/office/powerpoint/2010/main" val="670486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8B410-C7DC-8936-5D4F-2E73F82D1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51272"/>
            <a:ext cx="7886700" cy="923347"/>
          </a:xfr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LONGSUFFERING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02BB5-4AEF-06CE-06F4-3A771B193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MAKROTHUMOS </a:t>
            </a:r>
          </a:p>
          <a:p>
            <a:r>
              <a:rPr lang="en-US" b="1" dirty="0"/>
              <a:t>“patience, endurance, steadfastness, perseverance” </a:t>
            </a:r>
          </a:p>
          <a:p>
            <a:endParaRPr lang="en-US" b="1" dirty="0"/>
          </a:p>
          <a:p>
            <a:r>
              <a:rPr lang="en-US" b="1" dirty="0"/>
              <a:t>Compound word:</a:t>
            </a:r>
          </a:p>
          <a:p>
            <a:pPr lvl="1"/>
            <a:r>
              <a:rPr lang="en-US" sz="2800" b="1" i="1" dirty="0" err="1"/>
              <a:t>makros</a:t>
            </a:r>
            <a:r>
              <a:rPr lang="en-US" sz="2800" b="1" dirty="0"/>
              <a:t> = long</a:t>
            </a:r>
          </a:p>
          <a:p>
            <a:pPr lvl="1"/>
            <a:r>
              <a:rPr lang="en-US" sz="2800" b="1" i="1" dirty="0" err="1"/>
              <a:t>thumos</a:t>
            </a:r>
            <a:r>
              <a:rPr lang="en-US" sz="2800" b="1" dirty="0"/>
              <a:t> = temper or wrath </a:t>
            </a:r>
          </a:p>
        </p:txBody>
      </p:sp>
      <p:pic>
        <p:nvPicPr>
          <p:cNvPr id="1026" name="Picture 2" descr="Bomby Long Fuse - Long Fuse - 1872x1283 PNG Download - PNGkit">
            <a:extLst>
              <a:ext uri="{FF2B5EF4-FFF2-40B4-BE49-F238E27FC236}">
                <a16:creationId xmlns:a16="http://schemas.microsoft.com/office/drawing/2014/main" id="{E4A0880E-2F31-9425-216E-352DA328C7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663" y="4001294"/>
            <a:ext cx="3082968" cy="2259590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518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D600-1E46-C010-D997-BE81DE6C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1. God is Longsuffering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A8949-34A8-B8C9-D02C-FAE113C74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50473"/>
            <a:ext cx="7886700" cy="41264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“The Lord is merciful and gracious, </a:t>
            </a:r>
            <a:r>
              <a:rPr lang="en-US" sz="3200" b="1" dirty="0">
                <a:highlight>
                  <a:srgbClr val="FFFF00"/>
                </a:highlight>
              </a:rPr>
              <a:t>slow to anger</a:t>
            </a:r>
            <a:r>
              <a:rPr lang="en-US" sz="3200" b="1" dirty="0"/>
              <a:t>, and abounding in mercy.” </a:t>
            </a:r>
          </a:p>
          <a:p>
            <a:pPr marL="0" indent="0" algn="r">
              <a:buNone/>
            </a:pPr>
            <a:r>
              <a:rPr lang="en-US" sz="3200" b="1" dirty="0"/>
              <a:t>Psalm 103:8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“As a father pities his children, so the Lord pities those who fear Him. For He knows our frame; He remembers that we are dust. </a:t>
            </a:r>
          </a:p>
          <a:p>
            <a:pPr marL="0" indent="0" algn="r">
              <a:buNone/>
            </a:pPr>
            <a:r>
              <a:rPr lang="en-US" sz="3200" b="1" dirty="0"/>
              <a:t>verses 13-14</a:t>
            </a:r>
          </a:p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203713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D600-1E46-C010-D997-BE81DE6C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1. God is Longsuffering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565BD2C-5053-9AA8-A344-CE982B72B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3200" b="1" dirty="0"/>
              <a:t>“Who formerly were disobedient, when once the </a:t>
            </a:r>
            <a:r>
              <a:rPr lang="en-US" sz="3200" b="1" dirty="0">
                <a:highlight>
                  <a:srgbClr val="FFFF00"/>
                </a:highlight>
              </a:rPr>
              <a:t>Divine longsuffering </a:t>
            </a:r>
            <a:r>
              <a:rPr lang="en-US" sz="3200" b="1" dirty="0"/>
              <a:t>waited in the days of Noah, while the ark was being prepared, in which a few, that is, eight souls, were saved through water.” </a:t>
            </a:r>
          </a:p>
          <a:p>
            <a:pPr marL="0" indent="0" algn="r">
              <a:buNone/>
            </a:pPr>
            <a:r>
              <a:rPr lang="en-US" sz="3200" b="1" dirty="0"/>
              <a:t>1 Peter 3:20</a:t>
            </a:r>
          </a:p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881439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D600-1E46-C010-D997-BE81DE6C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1. God is Longsuffering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565BD2C-5053-9AA8-A344-CE982B72B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3200" b="1" dirty="0"/>
              <a:t>“And did not spare the ancient world, but saved Noah, one of eight people, a preacher of righteousness, bringing in the flood on the world of the ungodly.” </a:t>
            </a:r>
          </a:p>
          <a:p>
            <a:pPr marL="0" indent="0" algn="r">
              <a:buNone/>
            </a:pPr>
            <a:r>
              <a:rPr lang="en-US" sz="3200" b="1" dirty="0"/>
              <a:t>2 Peter 2:5</a:t>
            </a:r>
          </a:p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365073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D600-1E46-C010-D997-BE81DE6C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1. God is Longsuffering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565BD2C-5053-9AA8-A344-CE982B72B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3200" b="1" dirty="0"/>
              <a:t>“The Lord is not slack concerning His promise, as some count slackness, but is </a:t>
            </a:r>
            <a:r>
              <a:rPr lang="en-US" sz="3200" b="1" dirty="0">
                <a:highlight>
                  <a:srgbClr val="FFFF00"/>
                </a:highlight>
              </a:rPr>
              <a:t>longsuffering</a:t>
            </a:r>
            <a:r>
              <a:rPr lang="en-US" sz="3200" b="1" dirty="0"/>
              <a:t> toward us, not willing that any should perish but that all should come to repentance.” </a:t>
            </a:r>
          </a:p>
          <a:p>
            <a:pPr marL="0" indent="0" algn="r">
              <a:buNone/>
            </a:pPr>
            <a:r>
              <a:rPr lang="en-US" sz="3200" b="1" dirty="0"/>
              <a:t>2 Peter 3:9</a:t>
            </a:r>
          </a:p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896231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D600-1E46-C010-D997-BE81DE6C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2. Jesus is Longsuffering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565BD2C-5053-9AA8-A344-CE982B72B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Matthew 14:24-31</a:t>
            </a:r>
          </a:p>
          <a:p>
            <a:r>
              <a:rPr lang="en-US" sz="3200" b="1" dirty="0"/>
              <a:t>Luke 9:51-56</a:t>
            </a:r>
          </a:p>
          <a:p>
            <a:r>
              <a:rPr lang="en-US" sz="3200" b="1" dirty="0"/>
              <a:t>Luke 22:24; John 13:4-11</a:t>
            </a:r>
          </a:p>
          <a:p>
            <a:r>
              <a:rPr lang="en-US" sz="3200" b="1" dirty="0"/>
              <a:t>1 Timothy 1:12-16</a:t>
            </a:r>
          </a:p>
        </p:txBody>
      </p:sp>
    </p:spTree>
    <p:extLst>
      <p:ext uri="{BB962C8B-B14F-4D97-AF65-F5344CB8AC3E}">
        <p14:creationId xmlns:p14="http://schemas.microsoft.com/office/powerpoint/2010/main" val="178016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D600-1E46-C010-D997-BE81DE6C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3. We Must Be Longsuffering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565BD2C-5053-9AA8-A344-CE982B72B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To gain our souls </a:t>
            </a:r>
            <a:r>
              <a:rPr lang="en-US" b="1" dirty="0"/>
              <a:t>- </a:t>
            </a:r>
            <a:r>
              <a:rPr lang="en-US" b="1" dirty="0">
                <a:solidFill>
                  <a:srgbClr val="002060"/>
                </a:solidFill>
              </a:rPr>
              <a:t>Luke 21:19</a:t>
            </a:r>
            <a:endParaRPr lang="en-US" sz="3200" b="1" dirty="0">
              <a:solidFill>
                <a:srgbClr val="002060"/>
              </a:solidFill>
            </a:endParaRPr>
          </a:p>
          <a:p>
            <a:r>
              <a:rPr lang="en-US" sz="3200" b="1" dirty="0"/>
              <a:t>To endure hardships </a:t>
            </a:r>
            <a:r>
              <a:rPr lang="en-US" b="1" dirty="0"/>
              <a:t>- </a:t>
            </a:r>
            <a:r>
              <a:rPr lang="en-US" b="1" dirty="0">
                <a:solidFill>
                  <a:srgbClr val="002060"/>
                </a:solidFill>
              </a:rPr>
              <a:t>Romans 12:12</a:t>
            </a:r>
            <a:endParaRPr lang="en-US" sz="3200" b="1" dirty="0">
              <a:solidFill>
                <a:srgbClr val="002060"/>
              </a:solidFill>
            </a:endParaRPr>
          </a:p>
          <a:p>
            <a:r>
              <a:rPr lang="en-US" sz="3200" b="1" dirty="0"/>
              <a:t>To wait on the Lord </a:t>
            </a:r>
            <a:r>
              <a:rPr lang="en-US" b="1" dirty="0"/>
              <a:t>- </a:t>
            </a:r>
            <a:r>
              <a:rPr lang="en-US" b="1" dirty="0">
                <a:solidFill>
                  <a:srgbClr val="002060"/>
                </a:solidFill>
              </a:rPr>
              <a:t>Romans 8:25</a:t>
            </a:r>
            <a:r>
              <a:rPr lang="en-US" b="1" dirty="0"/>
              <a:t> </a:t>
            </a:r>
          </a:p>
          <a:p>
            <a:r>
              <a:rPr lang="en-US" sz="3200" b="1" dirty="0"/>
              <a:t>To produce fruit </a:t>
            </a:r>
            <a:r>
              <a:rPr lang="en-US" b="1" dirty="0"/>
              <a:t>- </a:t>
            </a:r>
            <a:r>
              <a:rPr lang="en-US" b="1" dirty="0">
                <a:solidFill>
                  <a:srgbClr val="002060"/>
                </a:solidFill>
              </a:rPr>
              <a:t>Luke 8:15</a:t>
            </a:r>
          </a:p>
          <a:p>
            <a:r>
              <a:rPr lang="en-US" sz="3200" b="1" dirty="0"/>
              <a:t>To deal with brethren </a:t>
            </a:r>
            <a:r>
              <a:rPr lang="en-US" b="1" dirty="0"/>
              <a:t>- </a:t>
            </a:r>
            <a:r>
              <a:rPr lang="en-US" b="1" dirty="0">
                <a:solidFill>
                  <a:srgbClr val="002060"/>
                </a:solidFill>
              </a:rPr>
              <a:t>Ephesians 4:1-2</a:t>
            </a:r>
          </a:p>
          <a:p>
            <a:r>
              <a:rPr lang="en-US" sz="3200" b="1" dirty="0"/>
              <a:t>To save lost souls </a:t>
            </a:r>
            <a:r>
              <a:rPr lang="en-US" b="1" dirty="0"/>
              <a:t>- </a:t>
            </a:r>
            <a:r>
              <a:rPr lang="en-US" b="1" dirty="0">
                <a:solidFill>
                  <a:srgbClr val="002060"/>
                </a:solidFill>
              </a:rPr>
              <a:t>2 Timothy 2:24</a:t>
            </a:r>
            <a:endParaRPr lang="en-US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531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1582</TotalTime>
  <Words>291</Words>
  <Application>Microsoft Office PowerPoint</Application>
  <PresentationFormat>On-screen Show (4:3)</PresentationFormat>
  <Paragraphs>42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Gill Sans MT Condensed</vt:lpstr>
      <vt:lpstr>1_Office Theme</vt:lpstr>
      <vt:lpstr>2_Office Theme</vt:lpstr>
      <vt:lpstr>Galatians 5:22-23</vt:lpstr>
      <vt:lpstr>LONGSUFFERING</vt:lpstr>
      <vt:lpstr>LONGSUFFERING</vt:lpstr>
      <vt:lpstr>1. God is Longsuffering</vt:lpstr>
      <vt:lpstr>1. God is Longsuffering</vt:lpstr>
      <vt:lpstr>1. God is Longsuffering</vt:lpstr>
      <vt:lpstr>1. God is Longsuffering</vt:lpstr>
      <vt:lpstr>2. Jesus is Longsuffering</vt:lpstr>
      <vt:lpstr>3. We Must Be Longsuffering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214</cp:revision>
  <dcterms:created xsi:type="dcterms:W3CDTF">2008-03-16T18:22:36Z</dcterms:created>
  <dcterms:modified xsi:type="dcterms:W3CDTF">2023-03-13T15:05:09Z</dcterms:modified>
</cp:coreProperties>
</file>