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30" r:id="rId2"/>
  </p:sldMasterIdLst>
  <p:notesMasterIdLst>
    <p:notesMasterId r:id="rId11"/>
  </p:notesMasterIdLst>
  <p:sldIdLst>
    <p:sldId id="259" r:id="rId3"/>
    <p:sldId id="633" r:id="rId4"/>
    <p:sldId id="634" r:id="rId5"/>
    <p:sldId id="635" r:id="rId6"/>
    <p:sldId id="636" r:id="rId7"/>
    <p:sldId id="638" r:id="rId8"/>
    <p:sldId id="639" r:id="rId9"/>
    <p:sldId id="64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>
        <p:scale>
          <a:sx n="10" d="100"/>
          <a:sy n="10" d="100"/>
        </p:scale>
        <p:origin x="3162" y="15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4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3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9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55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21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73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63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6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9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5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27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10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9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2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1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2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1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6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E935-E74D-413C-B2D3-A5CAFE25187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9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1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05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is Invited to the Lord's Table? A Southern Baptist Perspective [Part 1]  – davidnorman.org">
            <a:extLst>
              <a:ext uri="{FF2B5EF4-FFF2-40B4-BE49-F238E27FC236}">
                <a16:creationId xmlns:a16="http://schemas.microsoft.com/office/drawing/2014/main" id="{EFFB17C6-0680-73EA-814A-7B500399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5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3331BB-77D9-9FF5-983E-A67762B8D753}"/>
              </a:ext>
            </a:extLst>
          </p:cNvPr>
          <p:cNvSpPr/>
          <p:nvPr/>
        </p:nvSpPr>
        <p:spPr>
          <a:xfrm>
            <a:off x="332509" y="5390715"/>
            <a:ext cx="6802582" cy="92869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1E47B1-2A18-C688-F9A3-452955DC717D}"/>
              </a:ext>
            </a:extLst>
          </p:cNvPr>
          <p:cNvSpPr txBox="1">
            <a:spLocks/>
          </p:cNvSpPr>
          <p:nvPr/>
        </p:nvSpPr>
        <p:spPr>
          <a:xfrm>
            <a:off x="448540" y="5446135"/>
            <a:ext cx="6561859" cy="7762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te" panose="03060902040502070203" pitchFamily="66" charset="0"/>
                <a:ea typeface="+mj-ea"/>
                <a:cs typeface="+mj-cs"/>
              </a:rPr>
              <a:t>What is the Lord’s Supper?</a:t>
            </a:r>
          </a:p>
        </p:txBody>
      </p:sp>
    </p:spTree>
    <p:extLst>
      <p:ext uri="{BB962C8B-B14F-4D97-AF65-F5344CB8AC3E}">
        <p14:creationId xmlns:p14="http://schemas.microsoft.com/office/powerpoint/2010/main" val="28614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DD051-D6E7-EE93-CB8E-94888EFB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Forte" panose="03060902040502070203" pitchFamily="66" charset="0"/>
              </a:rPr>
              <a:t>What is the Lord’s Supper?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F3243-9DE4-A82F-6AA1-77E9F5282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 Command - </a:t>
            </a:r>
            <a:r>
              <a:rPr lang="en-US" sz="3200" b="1" dirty="0">
                <a:solidFill>
                  <a:srgbClr val="C00000"/>
                </a:solidFill>
              </a:rPr>
              <a:t>1 Cor. 11:23-25</a:t>
            </a:r>
            <a:endParaRPr lang="en-US" sz="3200" b="1" dirty="0"/>
          </a:p>
          <a:p>
            <a:r>
              <a:rPr lang="en-US" sz="3200" b="1" dirty="0"/>
              <a:t>A Memorial - </a:t>
            </a:r>
            <a:r>
              <a:rPr lang="en-US" sz="3200" b="1" dirty="0">
                <a:solidFill>
                  <a:srgbClr val="C00000"/>
                </a:solidFill>
              </a:rPr>
              <a:t>vs. 24-25</a:t>
            </a:r>
            <a:endParaRPr lang="en-US" sz="3200" b="1" dirty="0"/>
          </a:p>
          <a:p>
            <a:r>
              <a:rPr lang="en-US" sz="3200" b="1" dirty="0"/>
              <a:t>A Proclamation - </a:t>
            </a:r>
            <a:r>
              <a:rPr lang="en-US" sz="3200" b="1" dirty="0">
                <a:solidFill>
                  <a:srgbClr val="C00000"/>
                </a:solidFill>
              </a:rPr>
              <a:t>v. 26</a:t>
            </a:r>
            <a:endParaRPr lang="en-US" sz="3200" b="1" dirty="0"/>
          </a:p>
          <a:p>
            <a:r>
              <a:rPr lang="en-US" sz="3200" b="1" dirty="0"/>
              <a:t>A Self-Examination - </a:t>
            </a:r>
            <a:r>
              <a:rPr lang="en-US" sz="3200" b="1" dirty="0">
                <a:solidFill>
                  <a:srgbClr val="C00000"/>
                </a:solidFill>
              </a:rPr>
              <a:t>vs. 27-30</a:t>
            </a:r>
            <a:endParaRPr lang="en-US" sz="3200" b="1" dirty="0"/>
          </a:p>
          <a:p>
            <a:r>
              <a:rPr lang="en-US" sz="3200" b="1" dirty="0"/>
              <a:t>A Communion - </a:t>
            </a:r>
            <a:r>
              <a:rPr lang="en-US" sz="3200" b="1" dirty="0">
                <a:solidFill>
                  <a:srgbClr val="C00000"/>
                </a:solidFill>
              </a:rPr>
              <a:t>1 Cor. 10:16-17</a:t>
            </a:r>
            <a:endParaRPr lang="en-US" sz="3200" b="1" dirty="0"/>
          </a:p>
          <a:p>
            <a:endParaRPr lang="en-US" sz="3200" b="1" dirty="0"/>
          </a:p>
        </p:txBody>
      </p:sp>
      <p:pic>
        <p:nvPicPr>
          <p:cNvPr id="2052" name="Picture 4" descr="Amazon.com: Calvary Hill Silhouette Crosses Christian 6&quot; Vinyl Sticker Car  Decal (6&quot; Black) : Automotive">
            <a:extLst>
              <a:ext uri="{FF2B5EF4-FFF2-40B4-BE49-F238E27FC236}">
                <a16:creationId xmlns:a16="http://schemas.microsoft.com/office/drawing/2014/main" id="{09E73F3A-D376-4613-B928-A30902914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7266" y="4599714"/>
            <a:ext cx="2851094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40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DD051-D6E7-EE93-CB8E-94888EFB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21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Forte" panose="03060902040502070203" pitchFamily="66" charset="0"/>
              </a:rPr>
              <a:t>Mark 15:16-39</a:t>
            </a:r>
          </a:p>
        </p:txBody>
      </p:sp>
      <p:pic>
        <p:nvPicPr>
          <p:cNvPr id="2052" name="Picture 4" descr="Amazon.com: Calvary Hill Silhouette Crosses Christian 6&quot; Vinyl Sticker Car  Decal (6&quot; Black) : Automotive">
            <a:extLst>
              <a:ext uri="{FF2B5EF4-FFF2-40B4-BE49-F238E27FC236}">
                <a16:creationId xmlns:a16="http://schemas.microsoft.com/office/drawing/2014/main" id="{09E73F3A-D376-4613-B928-A30902914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7266" y="4599714"/>
            <a:ext cx="2851094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51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is Do In Remembrance of Me | Biblical Proof">
            <a:extLst>
              <a:ext uri="{FF2B5EF4-FFF2-40B4-BE49-F238E27FC236}">
                <a16:creationId xmlns:a16="http://schemas.microsoft.com/office/drawing/2014/main" id="{4E800262-36F2-441C-C427-74C61B52C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4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616BD-C6AF-7502-944E-BA36D9015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0764"/>
            <a:ext cx="7886700" cy="4916199"/>
          </a:xfrm>
        </p:spPr>
        <p:txBody>
          <a:bodyPr>
            <a:normAutofit/>
          </a:bodyPr>
          <a:lstStyle/>
          <a:p>
            <a:pPr marL="514350" indent="-514350">
              <a:buSzPct val="83000"/>
              <a:buFont typeface="+mj-lt"/>
              <a:buAutoNum type="arabicPeriod" startAt="27"/>
            </a:pPr>
            <a:r>
              <a:rPr lang="en-US" sz="3200" b="1" dirty="0"/>
              <a:t>Then He took the cup, and gave thanks, and gave it to them, saying, “Drink from it, all of you.  </a:t>
            </a:r>
          </a:p>
          <a:p>
            <a:pPr marL="514350" indent="-514350">
              <a:buSzPct val="83000"/>
              <a:buFont typeface="+mj-lt"/>
              <a:buAutoNum type="arabicPeriod" startAt="27"/>
            </a:pPr>
            <a:r>
              <a:rPr lang="en-US" sz="3200" b="1" dirty="0"/>
              <a:t>For this is My blood of the new covenant, which is shed for many for the remission of sins.”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Matthew 26:27-28</a:t>
            </a:r>
          </a:p>
          <a:p>
            <a:endParaRPr lang="en-US" sz="3200" b="1" dirty="0"/>
          </a:p>
        </p:txBody>
      </p:sp>
      <p:pic>
        <p:nvPicPr>
          <p:cNvPr id="4" name="Picture 4" descr="Amazon.com: Calvary Hill Silhouette Crosses Christian 6&quot; Vinyl Sticker Car  Decal (6&quot; Black) : Automotive">
            <a:extLst>
              <a:ext uri="{FF2B5EF4-FFF2-40B4-BE49-F238E27FC236}">
                <a16:creationId xmlns:a16="http://schemas.microsoft.com/office/drawing/2014/main" id="{A8304E3E-3533-B0C7-611C-614CFA56C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7266" y="4599714"/>
            <a:ext cx="2851094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9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226E8-A24C-F521-BE08-A6F2EF92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7451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To be saved by this shed blood we must…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616BD-C6AF-7502-944E-BA36D9015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8286"/>
            <a:ext cx="7886700" cy="3918676"/>
          </a:xfrm>
        </p:spPr>
        <p:txBody>
          <a:bodyPr>
            <a:normAutofit/>
          </a:bodyPr>
          <a:lstStyle/>
          <a:p>
            <a:pPr>
              <a:buSzPct val="83000"/>
            </a:pPr>
            <a:r>
              <a:rPr lang="en-US" sz="3200" b="1" dirty="0"/>
              <a:t>Believe in Jesus - </a:t>
            </a:r>
            <a:r>
              <a:rPr lang="en-US" sz="3200" b="1" dirty="0">
                <a:solidFill>
                  <a:srgbClr val="C00000"/>
                </a:solidFill>
              </a:rPr>
              <a:t>John 8:24</a:t>
            </a:r>
          </a:p>
          <a:p>
            <a:pPr>
              <a:buSzPct val="83000"/>
            </a:pPr>
            <a:r>
              <a:rPr lang="en-US" sz="3200" b="1" dirty="0"/>
              <a:t>Repent of our sins - </a:t>
            </a:r>
            <a:r>
              <a:rPr lang="en-US" sz="3200" b="1" dirty="0">
                <a:solidFill>
                  <a:srgbClr val="C00000"/>
                </a:solidFill>
              </a:rPr>
              <a:t>Luke 13:3</a:t>
            </a:r>
          </a:p>
          <a:p>
            <a:pPr>
              <a:buSzPct val="83000"/>
            </a:pPr>
            <a:r>
              <a:rPr lang="en-US" sz="3200" b="1" dirty="0"/>
              <a:t>Confess our faith - </a:t>
            </a:r>
            <a:r>
              <a:rPr lang="en-US" sz="3200" b="1" dirty="0">
                <a:solidFill>
                  <a:srgbClr val="C00000"/>
                </a:solidFill>
              </a:rPr>
              <a:t>Romans 10:9-10</a:t>
            </a:r>
          </a:p>
          <a:p>
            <a:pPr>
              <a:buSzPct val="83000"/>
            </a:pPr>
            <a:r>
              <a:rPr lang="en-US" sz="3200" b="1" dirty="0"/>
              <a:t>Be baptized - </a:t>
            </a:r>
            <a:r>
              <a:rPr lang="en-US" sz="3200" b="1" dirty="0">
                <a:solidFill>
                  <a:srgbClr val="C00000"/>
                </a:solidFill>
              </a:rPr>
              <a:t>Acts 22:16</a:t>
            </a:r>
          </a:p>
        </p:txBody>
      </p:sp>
      <p:pic>
        <p:nvPicPr>
          <p:cNvPr id="4" name="Picture 4" descr="Amazon.com: Calvary Hill Silhouette Crosses Christian 6&quot; Vinyl Sticker Car  Decal (6&quot; Black) : Automotive">
            <a:extLst>
              <a:ext uri="{FF2B5EF4-FFF2-40B4-BE49-F238E27FC236}">
                <a16:creationId xmlns:a16="http://schemas.microsoft.com/office/drawing/2014/main" id="{A8304E3E-3533-B0C7-611C-614CFA56C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7266" y="4599714"/>
            <a:ext cx="2851094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8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130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Forte</vt:lpstr>
      <vt:lpstr>2_Office Theme</vt:lpstr>
      <vt:lpstr>3_Office Theme</vt:lpstr>
      <vt:lpstr>PowerPoint Presentation</vt:lpstr>
      <vt:lpstr>PowerPoint Presentation</vt:lpstr>
      <vt:lpstr>What is the Lord’s Supper?</vt:lpstr>
      <vt:lpstr>Mark 15:16-39</vt:lpstr>
      <vt:lpstr>PowerPoint Presentation</vt:lpstr>
      <vt:lpstr>PowerPoint Presentation</vt:lpstr>
      <vt:lpstr>To be saved by this shed blood we must…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186</cp:revision>
  <dcterms:created xsi:type="dcterms:W3CDTF">2008-03-16T18:22:36Z</dcterms:created>
  <dcterms:modified xsi:type="dcterms:W3CDTF">2022-11-28T21:38:20Z</dcterms:modified>
</cp:coreProperties>
</file>