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784" r:id="rId2"/>
  </p:sldMasterIdLst>
  <p:notesMasterIdLst>
    <p:notesMasterId r:id="rId25"/>
  </p:notesMasterIdLst>
  <p:sldIdLst>
    <p:sldId id="386" r:id="rId3"/>
    <p:sldId id="493" r:id="rId4"/>
    <p:sldId id="273" r:id="rId5"/>
    <p:sldId id="512" r:id="rId6"/>
    <p:sldId id="514" r:id="rId7"/>
    <p:sldId id="515" r:id="rId8"/>
    <p:sldId id="525" r:id="rId9"/>
    <p:sldId id="532" r:id="rId10"/>
    <p:sldId id="540" r:id="rId11"/>
    <p:sldId id="536" r:id="rId12"/>
    <p:sldId id="538" r:id="rId13"/>
    <p:sldId id="537" r:id="rId14"/>
    <p:sldId id="535" r:id="rId15"/>
    <p:sldId id="513" r:id="rId16"/>
    <p:sldId id="519" r:id="rId17"/>
    <p:sldId id="520" r:id="rId18"/>
    <p:sldId id="521" r:id="rId19"/>
    <p:sldId id="522" r:id="rId20"/>
    <p:sldId id="526" r:id="rId21"/>
    <p:sldId id="524" r:id="rId22"/>
    <p:sldId id="518" r:id="rId23"/>
    <p:sldId id="26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23" autoAdjust="0"/>
    <p:restoredTop sz="86325" autoAdjust="0"/>
  </p:normalViewPr>
  <p:slideViewPr>
    <p:cSldViewPr>
      <p:cViewPr varScale="1">
        <p:scale>
          <a:sx n="83" d="100"/>
          <a:sy n="83" d="100"/>
        </p:scale>
        <p:origin x="508"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6" d="100"/>
          <a:sy n="76" d="100"/>
        </p:scale>
        <p:origin x="-297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DE7A2-50D1-4400-88E2-5E32D940C051}" type="datetimeFigureOut">
              <a:rPr lang="en-US"/>
              <a:pPr/>
              <a:t>11/13/2022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F674F-5FF1-4C50-AE02-5B1470F93F7E}" type="slidenum">
              <a:rPr lang="en-US"/>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88DDE5-11E4-4EB3-BE8E-3FB096665C11}"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590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352982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174024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286020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6251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982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0932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958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8368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572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850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75078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246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2493998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186933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16372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199223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309382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323436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CB49F-B8CB-4456-A89A-1E712F61BF9C}"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algn="l" fontAlgn="base"/>
            <a:r>
              <a:rPr lang="en-US" b="1" i="0" dirty="0">
                <a:solidFill>
                  <a:srgbClr val="000000"/>
                </a:solidFill>
                <a:effectLst/>
                <a:latin typeface="Chronicle SSm A"/>
              </a:rPr>
              <a:t>55–57</a:t>
            </a:r>
            <a:r>
              <a:rPr lang="en-US" b="0" i="0" dirty="0">
                <a:solidFill>
                  <a:srgbClr val="000000"/>
                </a:solidFill>
                <a:effectLst/>
                <a:latin typeface="Chronicle SSm A"/>
              </a:rPr>
              <a:t> Travels through Greece and possibly Illyricum (modern Yugoslavia); writes letter to Romans</a:t>
            </a:r>
          </a:p>
          <a:p>
            <a:pPr algn="l" fontAlgn="base"/>
            <a:r>
              <a:rPr lang="en-US" b="1" i="0" dirty="0">
                <a:solidFill>
                  <a:srgbClr val="000000"/>
                </a:solidFill>
                <a:effectLst/>
                <a:latin typeface="Chronicle Display A"/>
              </a:rPr>
              <a:t>Paul’s Arrest &amp; Death</a:t>
            </a:r>
          </a:p>
          <a:p>
            <a:pPr algn="l" fontAlgn="base"/>
            <a:r>
              <a:rPr lang="en-US" b="1" i="0" dirty="0">
                <a:solidFill>
                  <a:srgbClr val="000000"/>
                </a:solidFill>
                <a:effectLst/>
                <a:latin typeface="Chronicle SSm A"/>
              </a:rPr>
              <a:t>57–59</a:t>
            </a:r>
            <a:r>
              <a:rPr lang="en-US" b="0" i="0" dirty="0">
                <a:solidFill>
                  <a:srgbClr val="000000"/>
                </a:solidFill>
                <a:effectLst/>
                <a:latin typeface="Chronicle SSm A"/>
              </a:rPr>
              <a:t> Returns to Jerusalem and arrested; imprisoned at Caesarea</a:t>
            </a:r>
          </a:p>
          <a:p>
            <a:pPr algn="l" fontAlgn="base"/>
            <a:r>
              <a:rPr lang="en-US" b="1" i="0" dirty="0">
                <a:solidFill>
                  <a:srgbClr val="000000"/>
                </a:solidFill>
                <a:effectLst/>
                <a:latin typeface="Chronicle SSm A"/>
              </a:rPr>
              <a:t>59–60</a:t>
            </a:r>
            <a:r>
              <a:rPr lang="en-US" b="0" i="0" dirty="0">
                <a:solidFill>
                  <a:srgbClr val="000000"/>
                </a:solidFill>
                <a:effectLst/>
                <a:latin typeface="Chronicle SSm A"/>
              </a:rPr>
              <a:t> Appears before Festus and appeals to Caesar; voyage to Rome</a:t>
            </a:r>
          </a:p>
          <a:p>
            <a:pPr algn="l" fontAlgn="base"/>
            <a:r>
              <a:rPr lang="en-US" b="1" i="0" dirty="0">
                <a:solidFill>
                  <a:srgbClr val="000000"/>
                </a:solidFill>
                <a:effectLst/>
                <a:latin typeface="Chronicle SSm A"/>
              </a:rPr>
              <a:t>60–62</a:t>
            </a:r>
            <a:r>
              <a:rPr lang="en-US" b="0" i="0" dirty="0">
                <a:solidFill>
                  <a:srgbClr val="000000"/>
                </a:solidFill>
                <a:effectLst/>
                <a:latin typeface="Chronicle SSm A"/>
              </a:rPr>
              <a:t> Under house arrest at Rome; writes letters to Philippians, Ephesians, Colossians, and Philemon</a:t>
            </a:r>
          </a:p>
        </p:txBody>
      </p:sp>
    </p:spTree>
    <p:extLst>
      <p:ext uri="{BB962C8B-B14F-4D97-AF65-F5344CB8AC3E}">
        <p14:creationId xmlns:p14="http://schemas.microsoft.com/office/powerpoint/2010/main" val="1569252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EE0B3-64D9-4BB9-94BE-6933DB31694A}"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229752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EE0B3-64D9-4BB9-94BE-6933DB31694A}"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514752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EE0B3-64D9-4BB9-94BE-6933DB31694A}"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314335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8458200" cy="5943600"/>
            <a:chOff x="0" y="0"/>
            <a:chExt cx="5328" cy="3744"/>
          </a:xfrm>
        </p:grpSpPr>
        <p:sp>
          <p:nvSpPr>
            <p:cNvPr id="2867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28678" name="Rectangle 6"/>
          <p:cNvSpPr>
            <a:spLocks noGrp="1" noChangeArrowheads="1"/>
          </p:cNvSpPr>
          <p:nvPr>
            <p:ph type="dt" sz="quarter" idx="2"/>
          </p:nvPr>
        </p:nvSpPr>
        <p:spPr/>
        <p:txBody>
          <a:bodyPr/>
          <a:lstStyle>
            <a:lvl1pPr>
              <a:defRPr/>
            </a:lvl1pPr>
          </a:lstStyle>
          <a:p>
            <a:endParaRPr lang="en-US"/>
          </a:p>
        </p:txBody>
      </p:sp>
      <p:sp>
        <p:nvSpPr>
          <p:cNvPr id="28679" name="Rectangle 7"/>
          <p:cNvSpPr>
            <a:spLocks noGrp="1" noChangeArrowheads="1"/>
          </p:cNvSpPr>
          <p:nvPr>
            <p:ph type="ftr" sz="quarter" idx="3"/>
          </p:nvPr>
        </p:nvSpPr>
        <p:spPr/>
        <p:txBody>
          <a:bodyPr/>
          <a:lstStyle>
            <a:lvl1pPr>
              <a:defRPr/>
            </a:lvl1pPr>
          </a:lstStyle>
          <a:p>
            <a:endParaRPr lang="en-US"/>
          </a:p>
        </p:txBody>
      </p:sp>
      <p:sp>
        <p:nvSpPr>
          <p:cNvPr id="28680" name="Rectangle 8"/>
          <p:cNvSpPr>
            <a:spLocks noGrp="1" noChangeArrowheads="1"/>
          </p:cNvSpPr>
          <p:nvPr>
            <p:ph type="sldNum" sz="quarter" idx="4"/>
          </p:nvPr>
        </p:nvSpPr>
        <p:spPr/>
        <p:txBody>
          <a:bodyPr/>
          <a:lstStyle>
            <a:lvl1pPr>
              <a:defRPr/>
            </a:lvl1pPr>
          </a:lstStyle>
          <a:p>
            <a:fld id="{9DFC8D4B-B43D-49EB-87B8-6F5F6502BF3C}" type="slidenum">
              <a:rPr lang="en-US"/>
              <a:pPr/>
              <a:t>‹#›</a:t>
            </a:fld>
            <a:endParaRPr lang="en-US"/>
          </a:p>
        </p:txBody>
      </p:sp>
      <p:sp>
        <p:nvSpPr>
          <p:cNvPr id="286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57594832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5E7828-17CB-442F-849A-4BD13309398C}" type="slidenum">
              <a:rPr lang="en-US"/>
              <a:pPr/>
              <a:t>‹#›</a:t>
            </a:fld>
            <a:endParaRPr lang="en-US"/>
          </a:p>
        </p:txBody>
      </p:sp>
    </p:spTree>
    <p:extLst>
      <p:ext uri="{BB962C8B-B14F-4D97-AF65-F5344CB8AC3E}">
        <p14:creationId xmlns:p14="http://schemas.microsoft.com/office/powerpoint/2010/main" val="188557576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382B86-3863-4648-9F79-324D12F20F64}" type="slidenum">
              <a:rPr lang="en-US"/>
              <a:pPr/>
              <a:t>‹#›</a:t>
            </a:fld>
            <a:endParaRPr lang="en-US"/>
          </a:p>
        </p:txBody>
      </p:sp>
    </p:spTree>
    <p:extLst>
      <p:ext uri="{BB962C8B-B14F-4D97-AF65-F5344CB8AC3E}">
        <p14:creationId xmlns:p14="http://schemas.microsoft.com/office/powerpoint/2010/main" val="315734273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92D179-9563-4981-83E4-FB6A0F044C3F}" type="slidenum">
              <a:rPr lang="en-US"/>
              <a:pPr/>
              <a:t>‹#›</a:t>
            </a:fld>
            <a:endParaRPr lang="en-US"/>
          </a:p>
        </p:txBody>
      </p:sp>
    </p:spTree>
    <p:extLst>
      <p:ext uri="{BB962C8B-B14F-4D97-AF65-F5344CB8AC3E}">
        <p14:creationId xmlns:p14="http://schemas.microsoft.com/office/powerpoint/2010/main" val="381603443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6DE271A-47BA-4902-87DE-4EFB4E11FC27}" type="slidenum">
              <a:rPr lang="en-US"/>
              <a:pPr/>
              <a:t>‹#›</a:t>
            </a:fld>
            <a:endParaRPr lang="en-US"/>
          </a:p>
        </p:txBody>
      </p:sp>
    </p:spTree>
    <p:extLst>
      <p:ext uri="{BB962C8B-B14F-4D97-AF65-F5344CB8AC3E}">
        <p14:creationId xmlns:p14="http://schemas.microsoft.com/office/powerpoint/2010/main" val="287057365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1D73E2D-B632-4C09-A038-CB2A228A6255}" type="slidenum">
              <a:rPr lang="en-US"/>
              <a:pPr/>
              <a:t>‹#›</a:t>
            </a:fld>
            <a:endParaRPr lang="en-US"/>
          </a:p>
        </p:txBody>
      </p:sp>
    </p:spTree>
    <p:extLst>
      <p:ext uri="{BB962C8B-B14F-4D97-AF65-F5344CB8AC3E}">
        <p14:creationId xmlns:p14="http://schemas.microsoft.com/office/powerpoint/2010/main" val="42980013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B13E908-D789-45A9-9EAA-832F023054FE}" type="slidenum">
              <a:rPr lang="en-US"/>
              <a:pPr/>
              <a:t>‹#›</a:t>
            </a:fld>
            <a:endParaRPr lang="en-US"/>
          </a:p>
        </p:txBody>
      </p:sp>
    </p:spTree>
    <p:extLst>
      <p:ext uri="{BB962C8B-B14F-4D97-AF65-F5344CB8AC3E}">
        <p14:creationId xmlns:p14="http://schemas.microsoft.com/office/powerpoint/2010/main" val="356708860"/>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2E0208-53B5-495B-BBE1-E2EEB04BCF81}" type="slidenum">
              <a:rPr lang="en-US"/>
              <a:pPr/>
              <a:t>‹#›</a:t>
            </a:fld>
            <a:endParaRPr lang="en-US"/>
          </a:p>
        </p:txBody>
      </p:sp>
    </p:spTree>
    <p:extLst>
      <p:ext uri="{BB962C8B-B14F-4D97-AF65-F5344CB8AC3E}">
        <p14:creationId xmlns:p14="http://schemas.microsoft.com/office/powerpoint/2010/main" val="151223248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EE0B3-64D9-4BB9-94BE-6933DB31694A}"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2140049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4EFD51-0667-4F90-A0AB-B6B38B32C79B}" type="slidenum">
              <a:rPr lang="en-US"/>
              <a:pPr/>
              <a:t>‹#›</a:t>
            </a:fld>
            <a:endParaRPr lang="en-US"/>
          </a:p>
        </p:txBody>
      </p:sp>
    </p:spTree>
    <p:extLst>
      <p:ext uri="{BB962C8B-B14F-4D97-AF65-F5344CB8AC3E}">
        <p14:creationId xmlns:p14="http://schemas.microsoft.com/office/powerpoint/2010/main" val="5713373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65C94D-1805-40EE-A531-07BE9BBC8E94}" type="slidenum">
              <a:rPr lang="en-US"/>
              <a:pPr/>
              <a:t>‹#›</a:t>
            </a:fld>
            <a:endParaRPr lang="en-US"/>
          </a:p>
        </p:txBody>
      </p:sp>
    </p:spTree>
    <p:extLst>
      <p:ext uri="{BB962C8B-B14F-4D97-AF65-F5344CB8AC3E}">
        <p14:creationId xmlns:p14="http://schemas.microsoft.com/office/powerpoint/2010/main" val="2146986769"/>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F1921E-3512-40EF-9429-D0A16B0A04BD}" type="slidenum">
              <a:rPr lang="en-US"/>
              <a:pPr/>
              <a:t>‹#›</a:t>
            </a:fld>
            <a:endParaRPr lang="en-US"/>
          </a:p>
        </p:txBody>
      </p:sp>
    </p:spTree>
    <p:extLst>
      <p:ext uri="{BB962C8B-B14F-4D97-AF65-F5344CB8AC3E}">
        <p14:creationId xmlns:p14="http://schemas.microsoft.com/office/powerpoint/2010/main" val="343142149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27D034F6-3D3B-4160-A356-3238D9000FF1}" type="slidenum">
              <a:rPr lang="en-US"/>
              <a:pPr/>
              <a:t>‹#›</a:t>
            </a:fld>
            <a:endParaRPr lang="en-US"/>
          </a:p>
        </p:txBody>
      </p:sp>
    </p:spTree>
    <p:extLst>
      <p:ext uri="{BB962C8B-B14F-4D97-AF65-F5344CB8AC3E}">
        <p14:creationId xmlns:p14="http://schemas.microsoft.com/office/powerpoint/2010/main" val="420741451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EE0B3-64D9-4BB9-94BE-6933DB31694A}" type="datetimeFigureOut">
              <a:rPr lang="en-US" smtClean="0"/>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95869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EE0B3-64D9-4BB9-94BE-6933DB31694A}" type="datetimeFigureOut">
              <a:rPr lang="en-US" smtClean="0"/>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88564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EE0B3-64D9-4BB9-94BE-6933DB31694A}" type="datetimeFigureOut">
              <a:rPr lang="en-US" smtClean="0"/>
              <a:t>11/13/2022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298750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EE0B3-64D9-4BB9-94BE-6933DB31694A}" type="datetimeFigureOut">
              <a:rPr lang="en-US" smtClean="0"/>
              <a:t>11/13/2022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185874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EE0B3-64D9-4BB9-94BE-6933DB31694A}" type="datetimeFigureOut">
              <a:rPr lang="en-US" smtClean="0"/>
              <a:t>11/13/2022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296826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EE0B3-64D9-4BB9-94BE-6933DB31694A}" type="datetimeFigureOut">
              <a:rPr lang="en-US" smtClean="0"/>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311192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EE0B3-64D9-4BB9-94BE-6933DB31694A}" type="datetimeFigureOut">
              <a:rPr lang="en-US" smtClean="0"/>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3B2FF-CAEC-4441-9652-2589DCCE5C26}" type="slidenum">
              <a:rPr lang="en-US" smtClean="0"/>
              <a:t>‹#›</a:t>
            </a:fld>
            <a:endParaRPr lang="en-US"/>
          </a:p>
        </p:txBody>
      </p:sp>
    </p:spTree>
    <p:extLst>
      <p:ext uri="{BB962C8B-B14F-4D97-AF65-F5344CB8AC3E}">
        <p14:creationId xmlns:p14="http://schemas.microsoft.com/office/powerpoint/2010/main" val="212997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EE0B3-64D9-4BB9-94BE-6933DB31694A}" type="datetimeFigureOut">
              <a:rPr lang="en-US" smtClean="0"/>
              <a:t>11/13/2022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3B2FF-CAEC-4441-9652-2589DCCE5C26}" type="slidenum">
              <a:rPr lang="en-US" smtClean="0"/>
              <a:t>‹#›</a:t>
            </a:fld>
            <a:endParaRPr lang="en-US"/>
          </a:p>
        </p:txBody>
      </p:sp>
    </p:spTree>
    <p:extLst>
      <p:ext uri="{BB962C8B-B14F-4D97-AF65-F5344CB8AC3E}">
        <p14:creationId xmlns:p14="http://schemas.microsoft.com/office/powerpoint/2010/main" val="2186690433"/>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27651"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27652"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27653"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4"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5"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276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27657"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CC60D702-4A5F-4DE3-AB9F-E940FB1C2D1B}" type="slidenum">
              <a:rPr lang="en-US"/>
              <a:pPr/>
              <a:t>‹#›</a:t>
            </a:fld>
            <a:endParaRPr lang="en-US"/>
          </a:p>
        </p:txBody>
      </p:sp>
    </p:spTree>
    <p:extLst>
      <p:ext uri="{BB962C8B-B14F-4D97-AF65-F5344CB8AC3E}">
        <p14:creationId xmlns:p14="http://schemas.microsoft.com/office/powerpoint/2010/main" val="2644031289"/>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ransition>
    <p:random/>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jpg"/><Relationship Id="rId11" Type="http://schemas.microsoft.com/office/2007/relationships/hdphoto" Target="../media/hdphoto1.wdp"/><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0">
          <a:gsLst>
            <a:gs pos="79227">
              <a:srgbClr val="002060"/>
            </a:gs>
            <a:gs pos="69000">
              <a:srgbClr val="002060"/>
            </a:gs>
            <a:gs pos="24000">
              <a:srgbClr val="003366"/>
            </a:gs>
            <a:gs pos="0">
              <a:srgbClr val="0000CC"/>
            </a:gs>
            <a:gs pos="91000">
              <a:srgbClr val="0000CC"/>
            </a:gs>
          </a:gsLst>
          <a:lin ang="2700000" scaled="1"/>
        </a:gradFill>
        <a:effectLst/>
      </p:bgPr>
    </p:bg>
    <p:spTree>
      <p:nvGrpSpPr>
        <p:cNvPr id="1" name=""/>
        <p:cNvGrpSpPr/>
        <p:nvPr/>
      </p:nvGrpSpPr>
      <p:grpSpPr>
        <a:xfrm>
          <a:off x="0" y="0"/>
          <a:ext cx="0" cy="0"/>
          <a:chOff x="0" y="0"/>
          <a:chExt cx="0" cy="0"/>
        </a:xfrm>
      </p:grpSpPr>
      <p:pic>
        <p:nvPicPr>
          <p:cNvPr id="4" name="j0400301.jpg"/>
          <p:cNvPicPr>
            <a:picLocks noChangeAspect="1"/>
          </p:cNvPicPr>
          <p:nvPr/>
        </p:nvPicPr>
        <p:blipFill>
          <a:blip r:embed="rId3" cstate="print"/>
          <a:stretch>
            <a:fillRect/>
          </a:stretch>
        </p:blipFill>
        <p:spPr>
          <a:xfrm>
            <a:off x="3323844" y="1868424"/>
            <a:ext cx="2496312" cy="3121152"/>
          </a:xfrm>
          <a:prstGeom prst="roundRect">
            <a:avLst>
              <a:gd name="adj" fmla="val 16667"/>
            </a:avLst>
          </a:prstGeom>
          <a:noFill/>
          <a:ln>
            <a:solidFill>
              <a:schemeClr val="bg1"/>
            </a:solidFill>
          </a:ln>
          <a:effectLst>
            <a:reflection blurRad="12700" stA="50000" endPos="75000" dist="101600" dir="5400000" sy="-100000" algn="bl" rotWithShape="0"/>
          </a:effectLst>
          <a:scene3d>
            <a:camera prst="isometricOffAxis2Left"/>
            <a:lightRig rig="threePt" dir="t"/>
          </a:scene3d>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AD00FB91-A11A-0747-E75B-D189C0ED9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3999" cy="6857999"/>
          </a:xfrm>
          <a:prstGeom prst="rect">
            <a:avLst/>
          </a:prstGeom>
        </p:spPr>
      </p:pic>
      <p:sp>
        <p:nvSpPr>
          <p:cNvPr id="7" name="TextBox 6">
            <a:extLst>
              <a:ext uri="{FF2B5EF4-FFF2-40B4-BE49-F238E27FC236}">
                <a16:creationId xmlns:a16="http://schemas.microsoft.com/office/drawing/2014/main" id="{0A2029A7-4ED9-10D8-EA62-46672B80D8E2}"/>
              </a:ext>
            </a:extLst>
          </p:cNvPr>
          <p:cNvSpPr txBox="1"/>
          <p:nvPr/>
        </p:nvSpPr>
        <p:spPr>
          <a:xfrm>
            <a:off x="76201" y="76200"/>
            <a:ext cx="2895600" cy="1200329"/>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Preached at many venues.</a:t>
            </a:r>
          </a:p>
        </p:txBody>
      </p:sp>
      <p:pic>
        <p:nvPicPr>
          <p:cNvPr id="5" name="Picture 4" descr="A picture containing water, sky, outdoor, person&#10;&#10;Description automatically generated">
            <a:extLst>
              <a:ext uri="{FF2B5EF4-FFF2-40B4-BE49-F238E27FC236}">
                <a16:creationId xmlns:a16="http://schemas.microsoft.com/office/drawing/2014/main" id="{E22635C3-6789-D03A-88C3-8D7923D89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5" y="9053"/>
            <a:ext cx="9121365" cy="6841024"/>
          </a:xfrm>
          <a:prstGeom prst="rect">
            <a:avLst/>
          </a:prstGeom>
        </p:spPr>
      </p:pic>
      <p:sp>
        <p:nvSpPr>
          <p:cNvPr id="6" name="TextBox 5">
            <a:extLst>
              <a:ext uri="{FF2B5EF4-FFF2-40B4-BE49-F238E27FC236}">
                <a16:creationId xmlns:a16="http://schemas.microsoft.com/office/drawing/2014/main" id="{CFC4CE55-3C95-332B-B412-5AB63DC9F24A}"/>
              </a:ext>
            </a:extLst>
          </p:cNvPr>
          <p:cNvSpPr txBox="1"/>
          <p:nvPr/>
        </p:nvSpPr>
        <p:spPr>
          <a:xfrm>
            <a:off x="3165307" y="76200"/>
            <a:ext cx="2836033" cy="1200329"/>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30 Baptisms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2 Restorations</a:t>
            </a:r>
          </a:p>
        </p:txBody>
      </p:sp>
      <p:pic>
        <p:nvPicPr>
          <p:cNvPr id="2" name="Picture 1">
            <a:extLst>
              <a:ext uri="{FF2B5EF4-FFF2-40B4-BE49-F238E27FC236}">
                <a16:creationId xmlns:a16="http://schemas.microsoft.com/office/drawing/2014/main" id="{2A4F4850-021A-FE96-AAEB-DD383EE04B0B}"/>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2514728" y="1447800"/>
            <a:ext cx="4114543" cy="4943556"/>
          </a:xfrm>
          <a:prstGeom prst="rect">
            <a:avLst/>
          </a:prstGeom>
          <a:ln>
            <a:noFill/>
          </a:ln>
          <a:effectLst>
            <a:softEdge rad="112500"/>
          </a:effectLst>
        </p:spPr>
      </p:pic>
    </p:spTree>
    <p:extLst>
      <p:ext uri="{BB962C8B-B14F-4D97-AF65-F5344CB8AC3E}">
        <p14:creationId xmlns:p14="http://schemas.microsoft.com/office/powerpoint/2010/main" val="4777631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 name="Picture 2" descr="A picture containing outdoor, ground, tree, area&#10;&#10;Description automatically generated">
            <a:extLst>
              <a:ext uri="{FF2B5EF4-FFF2-40B4-BE49-F238E27FC236}">
                <a16:creationId xmlns:a16="http://schemas.microsoft.com/office/drawing/2014/main" id="{3BE2AA33-9C62-F9C6-ED94-957020A90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C56D292-D957-9411-F68E-AE11AEBB40CE}"/>
              </a:ext>
            </a:extLst>
          </p:cNvPr>
          <p:cNvSpPr txBox="1"/>
          <p:nvPr/>
        </p:nvSpPr>
        <p:spPr>
          <a:xfrm>
            <a:off x="2881030" y="76200"/>
            <a:ext cx="3424334" cy="1200329"/>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~50 Sermons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~46 Bible Lessons</a:t>
            </a:r>
          </a:p>
        </p:txBody>
      </p:sp>
      <p:sp>
        <p:nvSpPr>
          <p:cNvPr id="5" name="TextBox 4">
            <a:extLst>
              <a:ext uri="{FF2B5EF4-FFF2-40B4-BE49-F238E27FC236}">
                <a16:creationId xmlns:a16="http://schemas.microsoft.com/office/drawing/2014/main" id="{0D1DC59A-2F81-22EC-51D4-8BA3E7E07B8F}"/>
              </a:ext>
            </a:extLst>
          </p:cNvPr>
          <p:cNvSpPr txBox="1"/>
          <p:nvPr/>
        </p:nvSpPr>
        <p:spPr>
          <a:xfrm>
            <a:off x="3169569" y="5581471"/>
            <a:ext cx="2847254" cy="1200329"/>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3-day class 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Revelation</a:t>
            </a:r>
          </a:p>
        </p:txBody>
      </p:sp>
      <p:pic>
        <p:nvPicPr>
          <p:cNvPr id="6" name="Picture 5" descr="A group of people standing in a room&#10;&#10;Description automatically generated with low confidence">
            <a:extLst>
              <a:ext uri="{FF2B5EF4-FFF2-40B4-BE49-F238E27FC236}">
                <a16:creationId xmlns:a16="http://schemas.microsoft.com/office/drawing/2014/main" id="{DFFE4806-662E-9202-4AA4-AA5C10EFF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A21830B9-4EDD-DC4C-9DF7-49EF169CAF0C}"/>
              </a:ext>
            </a:extLst>
          </p:cNvPr>
          <p:cNvSpPr txBox="1"/>
          <p:nvPr/>
        </p:nvSpPr>
        <p:spPr>
          <a:xfrm>
            <a:off x="76201" y="76200"/>
            <a:ext cx="2895600" cy="1200329"/>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Preached at many venues.</a:t>
            </a:r>
          </a:p>
        </p:txBody>
      </p:sp>
    </p:spTree>
    <p:extLst>
      <p:ext uri="{BB962C8B-B14F-4D97-AF65-F5344CB8AC3E}">
        <p14:creationId xmlns:p14="http://schemas.microsoft.com/office/powerpoint/2010/main" val="2677128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par>
                          <p:cTn id="28" fill="hold">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5" name="Picture 4" descr="A person and a child playing in a pool&#10;&#10;Description automatically generated with medium confidence">
            <a:extLst>
              <a:ext uri="{FF2B5EF4-FFF2-40B4-BE49-F238E27FC236}">
                <a16:creationId xmlns:a16="http://schemas.microsoft.com/office/drawing/2014/main" id="{1AADF77C-437E-6062-658D-F65F9C564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C85BD995-A3C0-F375-57BD-F4F1C9260F4E}"/>
              </a:ext>
            </a:extLst>
          </p:cNvPr>
          <p:cNvSpPr txBox="1"/>
          <p:nvPr/>
        </p:nvSpPr>
        <p:spPr>
          <a:xfrm>
            <a:off x="3175181" y="76200"/>
            <a:ext cx="2836033" cy="1200329"/>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30 Baptisms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2 Restorations</a:t>
            </a:r>
          </a:p>
        </p:txBody>
      </p:sp>
    </p:spTree>
    <p:extLst>
      <p:ext uri="{BB962C8B-B14F-4D97-AF65-F5344CB8AC3E}">
        <p14:creationId xmlns:p14="http://schemas.microsoft.com/office/powerpoint/2010/main" val="24638904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 name="Picture 5" descr="A person and person posing for a picture&#10;&#10;Description automatically generated with medium confidence">
            <a:extLst>
              <a:ext uri="{FF2B5EF4-FFF2-40B4-BE49-F238E27FC236}">
                <a16:creationId xmlns:a16="http://schemas.microsoft.com/office/drawing/2014/main" id="{A5BCC859-0EB3-9DE5-20BB-5FE0D8A15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5930F2E7-26A0-EF22-D9C9-E0B2F7708BFD}"/>
              </a:ext>
            </a:extLst>
          </p:cNvPr>
          <p:cNvSpPr txBox="1"/>
          <p:nvPr/>
        </p:nvSpPr>
        <p:spPr>
          <a:xfrm>
            <a:off x="76200" y="76200"/>
            <a:ext cx="2598788" cy="646331"/>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Benevolence</a:t>
            </a:r>
          </a:p>
        </p:txBody>
      </p:sp>
      <p:sp>
        <p:nvSpPr>
          <p:cNvPr id="2" name="TextBox 1">
            <a:extLst>
              <a:ext uri="{FF2B5EF4-FFF2-40B4-BE49-F238E27FC236}">
                <a16:creationId xmlns:a16="http://schemas.microsoft.com/office/drawing/2014/main" id="{42786D07-F617-ECF1-3E36-F932D1EBD36E}"/>
              </a:ext>
            </a:extLst>
          </p:cNvPr>
          <p:cNvSpPr txBox="1"/>
          <p:nvPr/>
        </p:nvSpPr>
        <p:spPr>
          <a:xfrm>
            <a:off x="783306" y="748635"/>
            <a:ext cx="7590047" cy="6109365"/>
          </a:xfrm>
          <a:prstGeom prst="rect">
            <a:avLst/>
          </a:prstGeom>
          <a:solidFill>
            <a:srgbClr val="000066"/>
          </a:solidFill>
        </p:spPr>
        <p:txBody>
          <a:bodyPr wrap="square" lIns="228600" tIns="228600" rIns="228600" bIns="22860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“There are times when Filipino brethren can eat only twice a day and children are crying from hunger.  Preachers often need fares to reach their appointments and lack money to buy food for their families while they are out preaching.  The needs are so vast and varied it is mind-numbing.”</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—Ron Halbrook</a:t>
            </a:r>
          </a:p>
        </p:txBody>
      </p:sp>
    </p:spTree>
    <p:extLst>
      <p:ext uri="{BB962C8B-B14F-4D97-AF65-F5344CB8AC3E}">
        <p14:creationId xmlns:p14="http://schemas.microsoft.com/office/powerpoint/2010/main" val="7490856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B1BBDD-F351-59DF-A24D-091AF45F8A21}"/>
              </a:ext>
            </a:extLst>
          </p:cNvPr>
          <p:cNvGrpSpPr/>
          <p:nvPr/>
        </p:nvGrpSpPr>
        <p:grpSpPr>
          <a:xfrm>
            <a:off x="4006850" y="0"/>
            <a:ext cx="5137150" cy="6858000"/>
            <a:chOff x="4083050" y="6036"/>
            <a:chExt cx="5137150" cy="6858000"/>
          </a:xfrm>
        </p:grpSpPr>
        <p:pic>
          <p:nvPicPr>
            <p:cNvPr id="7" name="Picture 6" descr="A picture containing ground, outdoor&#10;&#10;Description automatically generated">
              <a:extLst>
                <a:ext uri="{FF2B5EF4-FFF2-40B4-BE49-F238E27FC236}">
                  <a16:creationId xmlns:a16="http://schemas.microsoft.com/office/drawing/2014/main" id="{ADCC61DB-4231-3916-8955-6FEBC60DB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050" y="6036"/>
              <a:ext cx="5137150" cy="6858000"/>
            </a:xfrm>
            <a:prstGeom prst="rect">
              <a:avLst/>
            </a:prstGeom>
          </p:spPr>
        </p:pic>
        <p:sp>
          <p:nvSpPr>
            <p:cNvPr id="8" name="Text Box 9">
              <a:extLst>
                <a:ext uri="{FF2B5EF4-FFF2-40B4-BE49-F238E27FC236}">
                  <a16:creationId xmlns:a16="http://schemas.microsoft.com/office/drawing/2014/main" id="{D806E3E0-8D1C-2F01-24F6-6B6B50A71104}"/>
                </a:ext>
              </a:extLst>
            </p:cNvPr>
            <p:cNvSpPr txBox="1">
              <a:spLocks noChangeArrowheads="1"/>
            </p:cNvSpPr>
            <p:nvPr/>
          </p:nvSpPr>
          <p:spPr bwMode="auto">
            <a:xfrm>
              <a:off x="5414762" y="6264616"/>
              <a:ext cx="2473726" cy="523220"/>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Sister Joseph</a:t>
              </a:r>
              <a:endParaRPr kumimoji="0" lang="en-US" sz="2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grpSp>
        <p:nvGrpSpPr>
          <p:cNvPr id="2" name="Group 1">
            <a:extLst>
              <a:ext uri="{FF2B5EF4-FFF2-40B4-BE49-F238E27FC236}">
                <a16:creationId xmlns:a16="http://schemas.microsoft.com/office/drawing/2014/main" id="{CEB86DED-29F3-89F9-CDDE-77396452A068}"/>
              </a:ext>
            </a:extLst>
          </p:cNvPr>
          <p:cNvGrpSpPr/>
          <p:nvPr/>
        </p:nvGrpSpPr>
        <p:grpSpPr>
          <a:xfrm>
            <a:off x="0" y="-40389"/>
            <a:ext cx="5137150" cy="6858000"/>
            <a:chOff x="32442" y="-40389"/>
            <a:chExt cx="5137150" cy="6858000"/>
          </a:xfrm>
        </p:grpSpPr>
        <p:pic>
          <p:nvPicPr>
            <p:cNvPr id="17" name="Picture 16" descr="A person lying on the ground&#10;&#10;Description automatically generated with low confidence">
              <a:extLst>
                <a:ext uri="{FF2B5EF4-FFF2-40B4-BE49-F238E27FC236}">
                  <a16:creationId xmlns:a16="http://schemas.microsoft.com/office/drawing/2014/main" id="{6FE5CF31-FFCD-2F0B-9E41-7ECAF14A5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2" y="-40389"/>
              <a:ext cx="5137150" cy="6858000"/>
            </a:xfrm>
            <a:prstGeom prst="rect">
              <a:avLst/>
            </a:prstGeom>
          </p:spPr>
        </p:pic>
        <p:sp>
          <p:nvSpPr>
            <p:cNvPr id="18" name="TextBox 17">
              <a:extLst>
                <a:ext uri="{FF2B5EF4-FFF2-40B4-BE49-F238E27FC236}">
                  <a16:creationId xmlns:a16="http://schemas.microsoft.com/office/drawing/2014/main" id="{FAEE2D6A-CA1F-5216-8D2C-469E05F3F719}"/>
                </a:ext>
              </a:extLst>
            </p:cNvPr>
            <p:cNvSpPr txBox="1"/>
            <p:nvPr/>
          </p:nvSpPr>
          <p:spPr>
            <a:xfrm>
              <a:off x="765897" y="6258580"/>
              <a:ext cx="3577503" cy="523220"/>
            </a:xfrm>
            <a:prstGeom prst="rect">
              <a:avLst/>
            </a:prstGeom>
            <a:solidFill>
              <a:schemeClr val="accent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Mgbechi</a:t>
              </a: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Nwachkwu</a:t>
              </a:r>
              <a:endPar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spTree>
    <p:extLst>
      <p:ext uri="{BB962C8B-B14F-4D97-AF65-F5344CB8AC3E}">
        <p14:creationId xmlns:p14="http://schemas.microsoft.com/office/powerpoint/2010/main" val="28163474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 name="Picture 2" descr="A picture containing text, book, indoor, pile&#10;&#10;Description automatically generated">
            <a:extLst>
              <a:ext uri="{FF2B5EF4-FFF2-40B4-BE49-F238E27FC236}">
                <a16:creationId xmlns:a16="http://schemas.microsoft.com/office/drawing/2014/main" id="{446BA8FE-5635-F298-65DF-DCDE218FF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5017"/>
            <a:ext cx="8077200" cy="6550583"/>
          </a:xfrm>
          <a:prstGeom prst="rect">
            <a:avLst/>
          </a:prstGeom>
        </p:spPr>
      </p:pic>
      <p:pic>
        <p:nvPicPr>
          <p:cNvPr id="4" name="Picture 3" descr="A picture containing colorful, lined&#10;&#10;Description automatically generated">
            <a:extLst>
              <a:ext uri="{FF2B5EF4-FFF2-40B4-BE49-F238E27FC236}">
                <a16:creationId xmlns:a16="http://schemas.microsoft.com/office/drawing/2014/main" id="{BC2FBC25-AEBF-7903-42D3-3D8C40FAE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08" y="0"/>
            <a:ext cx="8458200" cy="6822902"/>
          </a:xfrm>
          <a:prstGeom prst="rect">
            <a:avLst/>
          </a:prstGeom>
        </p:spPr>
      </p:pic>
    </p:spTree>
    <p:extLst>
      <p:ext uri="{BB962C8B-B14F-4D97-AF65-F5344CB8AC3E}">
        <p14:creationId xmlns:p14="http://schemas.microsoft.com/office/powerpoint/2010/main" val="10712508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2" name="Picture 1" descr="A picture containing tree, person, outdoor&#10;&#10;Description automatically generated">
            <a:extLst>
              <a:ext uri="{FF2B5EF4-FFF2-40B4-BE49-F238E27FC236}">
                <a16:creationId xmlns:a16="http://schemas.microsoft.com/office/drawing/2014/main" id="{29120379-5B53-8C89-89FA-45E83EFF0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261" y="0"/>
            <a:ext cx="6341477" cy="6858000"/>
          </a:xfrm>
          <a:prstGeom prst="rect">
            <a:avLst/>
          </a:prstGeom>
        </p:spPr>
      </p:pic>
    </p:spTree>
    <p:extLst>
      <p:ext uri="{BB962C8B-B14F-4D97-AF65-F5344CB8AC3E}">
        <p14:creationId xmlns:p14="http://schemas.microsoft.com/office/powerpoint/2010/main" val="4050189159"/>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F0A3C-3133-53F8-FD73-65A428B3408C}"/>
              </a:ext>
            </a:extLst>
          </p:cNvPr>
          <p:cNvPicPr>
            <a:picLocks noChangeAspect="1"/>
          </p:cNvPicPr>
          <p:nvPr/>
        </p:nvPicPr>
        <p:blipFill>
          <a:blip r:embed="rId3"/>
          <a:stretch>
            <a:fillRect/>
          </a:stretch>
        </p:blipFill>
        <p:spPr>
          <a:xfrm>
            <a:off x="2006954" y="0"/>
            <a:ext cx="5130091" cy="6858000"/>
          </a:xfrm>
          <a:prstGeom prst="rect">
            <a:avLst/>
          </a:prstGeom>
        </p:spPr>
      </p:pic>
    </p:spTree>
    <p:extLst>
      <p:ext uri="{BB962C8B-B14F-4D97-AF65-F5344CB8AC3E}">
        <p14:creationId xmlns:p14="http://schemas.microsoft.com/office/powerpoint/2010/main" val="3744853857"/>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F5503255-A490-4AF5-C404-33BFED162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008" y="0"/>
            <a:ext cx="3973192" cy="6858000"/>
          </a:xfrm>
          <a:prstGeom prst="rect">
            <a:avLst/>
          </a:prstGeom>
        </p:spPr>
      </p:pic>
    </p:spTree>
    <p:extLst>
      <p:ext uri="{BB962C8B-B14F-4D97-AF65-F5344CB8AC3E}">
        <p14:creationId xmlns:p14="http://schemas.microsoft.com/office/powerpoint/2010/main" val="1111479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 name="Picture 2" descr="A picture containing outdoor, road&#10;&#10;Description automatically generated">
            <a:extLst>
              <a:ext uri="{FF2B5EF4-FFF2-40B4-BE49-F238E27FC236}">
                <a16:creationId xmlns:a16="http://schemas.microsoft.com/office/drawing/2014/main" id="{1147E0FE-76DC-E5F5-9431-E6B6B5CCA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42" y="0"/>
            <a:ext cx="8784315" cy="6858000"/>
          </a:xfrm>
          <a:prstGeom prst="rect">
            <a:avLst/>
          </a:prstGeom>
        </p:spPr>
      </p:pic>
      <p:pic>
        <p:nvPicPr>
          <p:cNvPr id="5" name="Picture 4" descr="A piece of paper with writing on it&#10;&#10;Description automatically generated">
            <a:extLst>
              <a:ext uri="{FF2B5EF4-FFF2-40B4-BE49-F238E27FC236}">
                <a16:creationId xmlns:a16="http://schemas.microsoft.com/office/drawing/2014/main" id="{3C102E7D-65A4-F285-82EB-A716F4B33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3" y="790575"/>
            <a:ext cx="3952875" cy="5276850"/>
          </a:xfrm>
          <a:prstGeom prst="rect">
            <a:avLst/>
          </a:prstGeom>
        </p:spPr>
      </p:pic>
      <p:pic>
        <p:nvPicPr>
          <p:cNvPr id="7" name="Picture 6" descr="Text, letter&#10;&#10;Description automatically generated">
            <a:extLst>
              <a:ext uri="{FF2B5EF4-FFF2-40B4-BE49-F238E27FC236}">
                <a16:creationId xmlns:a16="http://schemas.microsoft.com/office/drawing/2014/main" id="{E6D3A934-F537-CB33-2102-EA04247B4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744200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31000">
              <a:srgbClr val="003366"/>
            </a:gs>
            <a:gs pos="74000">
              <a:srgbClr val="0000CC"/>
            </a:gs>
          </a:gsLst>
          <a:lin ang="2700000" scaled="1"/>
        </a:gradFill>
        <a:effectLst/>
      </p:bgPr>
    </p:bg>
    <p:spTree>
      <p:nvGrpSpPr>
        <p:cNvPr id="1" name=""/>
        <p:cNvGrpSpPr/>
        <p:nvPr/>
      </p:nvGrpSpPr>
      <p:grpSpPr>
        <a:xfrm>
          <a:off x="0" y="0"/>
          <a:ext cx="0" cy="0"/>
          <a:chOff x="0" y="0"/>
          <a:chExt cx="0" cy="0"/>
        </a:xfrm>
      </p:grpSpPr>
      <p:sp>
        <p:nvSpPr>
          <p:cNvPr id="20" name="Text Box 15">
            <a:extLst>
              <a:ext uri="{FF2B5EF4-FFF2-40B4-BE49-F238E27FC236}">
                <a16:creationId xmlns:a16="http://schemas.microsoft.com/office/drawing/2014/main" id="{F409D098-1137-4469-8755-D98F8579B75A}"/>
              </a:ext>
            </a:extLst>
          </p:cNvPr>
          <p:cNvSpPr txBox="1">
            <a:spLocks noChangeArrowheads="1"/>
          </p:cNvSpPr>
          <p:nvPr/>
        </p:nvSpPr>
        <p:spPr bwMode="auto">
          <a:xfrm>
            <a:off x="152400" y="3097559"/>
            <a:ext cx="9067800" cy="125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00"/>
              </a:buClr>
              <a:buSzPct val="115000"/>
              <a:buFont typeface="Wingdings 2" panose="05020102010507070707" pitchFamily="18" charset="2"/>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Providence:  </a:t>
            </a:r>
            <a:r>
              <a:rPr kumimoji="0"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a:t>
            </a: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God's caring provision for his people as he guides them in their journey of faith through life, </a:t>
            </a:r>
            <a:r>
              <a:rPr kumimoji="0" lang="en-US" sz="2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accom-plishing</a:t>
            </a: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his purpose in them.”</a:t>
            </a:r>
            <a:r>
              <a:rPr kumimoji="0" 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  </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Gen. 22; 50:19-20</a:t>
            </a:r>
          </a:p>
        </p:txBody>
      </p:sp>
      <p:cxnSp>
        <p:nvCxnSpPr>
          <p:cNvPr id="11" name="Straight Arrow Connector 10">
            <a:extLst>
              <a:ext uri="{FF2B5EF4-FFF2-40B4-BE49-F238E27FC236}">
                <a16:creationId xmlns:a16="http://schemas.microsoft.com/office/drawing/2014/main" id="{442A2463-05EA-DEF4-3476-DE16AD0E8BCE}"/>
              </a:ext>
            </a:extLst>
          </p:cNvPr>
          <p:cNvCxnSpPr/>
          <p:nvPr/>
        </p:nvCxnSpPr>
        <p:spPr bwMode="auto">
          <a:xfrm>
            <a:off x="5124254" y="4419600"/>
            <a:ext cx="2560320" cy="0"/>
          </a:xfrm>
          <a:prstGeom prst="straightConnector1">
            <a:avLst/>
          </a:prstGeom>
          <a:solidFill>
            <a:schemeClr val="accent1"/>
          </a:solidFill>
          <a:ln w="63500" cap="flat" cmpd="sng" algn="ctr">
            <a:solidFill>
              <a:srgbClr val="FF000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8BE86863-16FF-4455-8052-39B42922A73C}"/>
              </a:ext>
            </a:extLst>
          </p:cNvPr>
          <p:cNvSpPr/>
          <p:nvPr/>
        </p:nvSpPr>
        <p:spPr bwMode="auto">
          <a:xfrm>
            <a:off x="0" y="-11113"/>
            <a:ext cx="9144000" cy="1458913"/>
          </a:xfrm>
          <a:prstGeom prst="rect">
            <a:avLst/>
          </a:prstGeom>
          <a:solidFill>
            <a:srgbClr val="003366"/>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sp>
        <p:nvSpPr>
          <p:cNvPr id="56329" name="Text Box 9"/>
          <p:cNvSpPr txBox="1">
            <a:spLocks noChangeArrowheads="1"/>
          </p:cNvSpPr>
          <p:nvPr/>
        </p:nvSpPr>
        <p:spPr bwMode="auto">
          <a:xfrm>
            <a:off x="152400" y="228600"/>
            <a:ext cx="4953000" cy="923330"/>
          </a:xfrm>
          <a:prstGeom prst="rect">
            <a:avLst/>
          </a:prstGeom>
          <a:no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463550" marR="0" lvl="0" indent="-463550" algn="l"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Berlin Sans FB Demi" panose="020E0802020502020306" pitchFamily="34" charset="0"/>
                <a:ea typeface="+mn-ea"/>
                <a:cs typeface="+mn-cs"/>
              </a:rPr>
              <a:t>Introduction</a:t>
            </a:r>
          </a:p>
        </p:txBody>
      </p:sp>
      <p:sp>
        <p:nvSpPr>
          <p:cNvPr id="2" name="Slide Number Placeholder 1"/>
          <p:cNvSpPr>
            <a:spLocks noGrp="1"/>
          </p:cNvSpPr>
          <p:nvPr>
            <p:ph type="sldNum" sz="quarter" idx="12"/>
          </p:nvPr>
        </p:nvSpPr>
        <p:spPr>
          <a:xfrm>
            <a:off x="8458200" y="6400800"/>
            <a:ext cx="6858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5E7828-17CB-442F-849A-4BD13309398C}" type="slidenum">
              <a:rPr kumimoji="0" lang="en-US" sz="1800" b="1"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cxnSp>
        <p:nvCxnSpPr>
          <p:cNvPr id="5" name="Straight Connector 4">
            <a:extLst>
              <a:ext uri="{FF2B5EF4-FFF2-40B4-BE49-F238E27FC236}">
                <a16:creationId xmlns:a16="http://schemas.microsoft.com/office/drawing/2014/main" id="{611DC2B8-6858-4C7B-8330-CCB64F7EA68B}"/>
              </a:ext>
            </a:extLst>
          </p:cNvPr>
          <p:cNvCxnSpPr/>
          <p:nvPr/>
        </p:nvCxnSpPr>
        <p:spPr bwMode="auto">
          <a:xfrm>
            <a:off x="0" y="1447800"/>
            <a:ext cx="91440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15">
            <a:extLst>
              <a:ext uri="{FF2B5EF4-FFF2-40B4-BE49-F238E27FC236}">
                <a16:creationId xmlns:a16="http://schemas.microsoft.com/office/drawing/2014/main" id="{482D0756-7117-48F0-8ABB-32D83A535B55}"/>
              </a:ext>
            </a:extLst>
          </p:cNvPr>
          <p:cNvSpPr txBox="1">
            <a:spLocks noChangeArrowheads="1"/>
          </p:cNvSpPr>
          <p:nvPr/>
        </p:nvSpPr>
        <p:spPr bwMode="auto">
          <a:xfrm>
            <a:off x="143256" y="1534211"/>
            <a:ext cx="437065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00"/>
              </a:buClr>
              <a:buSzPct val="115000"/>
              <a:buFont typeface="Wingdings 2" panose="05020102010507070707" pitchFamily="18" charset="2"/>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All things are in God’s hands:  </a:t>
            </a:r>
            <a:r>
              <a:rPr kumimoji="0" lang="en-US" sz="2800" b="0" i="0" u="sng"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Eccl</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 9:1; Acts 17:24, 28; Col. 1:17</a:t>
            </a:r>
          </a:p>
        </p:txBody>
      </p:sp>
      <p:sp>
        <p:nvSpPr>
          <p:cNvPr id="24" name="Text Box 15">
            <a:extLst>
              <a:ext uri="{FF2B5EF4-FFF2-40B4-BE49-F238E27FC236}">
                <a16:creationId xmlns:a16="http://schemas.microsoft.com/office/drawing/2014/main" id="{EC69C59C-B318-1DD3-DC96-2072784CB912}"/>
              </a:ext>
            </a:extLst>
          </p:cNvPr>
          <p:cNvSpPr txBox="1">
            <a:spLocks noChangeArrowheads="1"/>
          </p:cNvSpPr>
          <p:nvPr/>
        </p:nvSpPr>
        <p:spPr bwMode="auto">
          <a:xfrm>
            <a:off x="152400" y="4639557"/>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00"/>
              </a:buClr>
              <a:buSzPct val="115000"/>
              <a:buFont typeface="Wingdings 2" panose="05020102010507070707" pitchFamily="18" charset="2"/>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God’s providence is not always positive:  </a:t>
            </a:r>
            <a:r>
              <a:rPr kumimoji="0" lang="en-US" sz="2800" b="0" i="0" u="sng"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Isa</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 10:5-7; </a:t>
            </a:r>
            <a:r>
              <a:rPr kumimoji="0" lang="en-US" sz="2800" b="0" i="0" u="sng"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Dan</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 4:17</a:t>
            </a:r>
          </a:p>
        </p:txBody>
      </p:sp>
      <p:sp>
        <p:nvSpPr>
          <p:cNvPr id="25" name="Text Box 15">
            <a:extLst>
              <a:ext uri="{FF2B5EF4-FFF2-40B4-BE49-F238E27FC236}">
                <a16:creationId xmlns:a16="http://schemas.microsoft.com/office/drawing/2014/main" id="{F6FC587D-4325-3281-78A9-ACFD5B7BA796}"/>
              </a:ext>
            </a:extLst>
          </p:cNvPr>
          <p:cNvSpPr txBox="1">
            <a:spLocks noChangeArrowheads="1"/>
          </p:cNvSpPr>
          <p:nvPr/>
        </p:nvSpPr>
        <p:spPr bwMode="auto">
          <a:xfrm>
            <a:off x="152400" y="5782557"/>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00"/>
              </a:buClr>
              <a:buSzPct val="115000"/>
              <a:buFont typeface="Wingdings 2" panose="05020102010507070707" pitchFamily="18" charset="2"/>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Our focus will be on the positive aspects of God’s providence:  </a:t>
            </a:r>
            <a:r>
              <a:rPr kumimoji="0" lang="en-US" sz="2800" b="0" i="0" u="sng"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Rom</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 8:28</a:t>
            </a:r>
          </a:p>
        </p:txBody>
      </p:sp>
      <p:pic>
        <p:nvPicPr>
          <p:cNvPr id="3074" name="Picture 2" descr="What Is the Purpose of Preaching the Cross?">
            <a:extLst>
              <a:ext uri="{FF2B5EF4-FFF2-40B4-BE49-F238E27FC236}">
                <a16:creationId xmlns:a16="http://schemas.microsoft.com/office/drawing/2014/main" id="{5C527CF3-952D-A669-A94C-040A4CAD5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64" y="-18473"/>
            <a:ext cx="4702136" cy="2685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llye Large Spinning Top in Red">
            <a:extLst>
              <a:ext uri="{FF2B5EF4-FFF2-40B4-BE49-F238E27FC236}">
                <a16:creationId xmlns:a16="http://schemas.microsoft.com/office/drawing/2014/main" id="{2E6ADE67-EDFB-BAF7-A6A3-E5C24F70A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182" y="-55423"/>
            <a:ext cx="4711818" cy="297733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359D490-2B61-81E4-C87C-84EF7F4738F0}"/>
              </a:ext>
            </a:extLst>
          </p:cNvPr>
          <p:cNvSpPr/>
          <p:nvPr/>
        </p:nvSpPr>
        <p:spPr bwMode="auto">
          <a:xfrm>
            <a:off x="76200" y="352197"/>
            <a:ext cx="8766321" cy="2848203"/>
          </a:xfrm>
          <a:prstGeom prst="wedgeRoundRectCallout">
            <a:avLst>
              <a:gd name="adj1" fmla="val 25138"/>
              <a:gd name="adj2" fmla="val 77284"/>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God’s Providence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4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19 </a:t>
            </a:r>
            <a:r>
              <a:rPr kumimoji="0" lang="en-US" sz="24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Joseph said to them, ’Do not be afraid, for am I in the place of God? </a:t>
            </a:r>
            <a:r>
              <a:rPr kumimoji="0" lang="en-US" sz="24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20</a:t>
            </a:r>
            <a:r>
              <a:rPr kumimoji="0" lang="en-US" sz="24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4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But as for you, you meant evil against me; but God meant it for good, in order to bring it about as it is this day, to save many people alive.”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—Genesis 50:19-20</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2" name="Speech Bubble: Rectangle with Corners Rounded 11">
            <a:extLst>
              <a:ext uri="{FF2B5EF4-FFF2-40B4-BE49-F238E27FC236}">
                <a16:creationId xmlns:a16="http://schemas.microsoft.com/office/drawing/2014/main" id="{F2098045-A266-28FA-9D44-B11174B55A3F}"/>
              </a:ext>
            </a:extLst>
          </p:cNvPr>
          <p:cNvSpPr/>
          <p:nvPr/>
        </p:nvSpPr>
        <p:spPr bwMode="auto">
          <a:xfrm>
            <a:off x="657241" y="1470964"/>
            <a:ext cx="7827464" cy="3634432"/>
          </a:xfrm>
          <a:prstGeom prst="wedgeRoundRectCallout">
            <a:avLst>
              <a:gd name="adj1" fmla="val -26316"/>
              <a:gd name="adj2" fmla="val -4891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God’s Providence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17</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This decision is by the decree of the watchers, And the sentence by the word of the holy ones, In order that the living may know That the Most High rules in the kingdom of men, Gives it to whomever He will, And sets over it the lowest of men.”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—Daniel 4:17</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3" name="Speech Bubble: Rectangle with Corners Rounded 12">
            <a:extLst>
              <a:ext uri="{FF2B5EF4-FFF2-40B4-BE49-F238E27FC236}">
                <a16:creationId xmlns:a16="http://schemas.microsoft.com/office/drawing/2014/main" id="{682588F1-7C73-C36C-B517-FC6C97CE7400}"/>
              </a:ext>
            </a:extLst>
          </p:cNvPr>
          <p:cNvSpPr/>
          <p:nvPr/>
        </p:nvSpPr>
        <p:spPr bwMode="auto">
          <a:xfrm>
            <a:off x="152400" y="1008286"/>
            <a:ext cx="8853875" cy="4859114"/>
          </a:xfrm>
          <a:prstGeom prst="wedgeRoundRectCallout">
            <a:avLst>
              <a:gd name="adj1" fmla="val -26316"/>
              <a:gd name="adj2" fmla="val -4891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God’s Providence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5</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‘Woe to Assyria, the rod of My anger</a:t>
            </a:r>
            <a:b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b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And the staff in whose hand is My indignation.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6</a:t>
            </a:r>
            <a:r>
              <a:rPr kumimoji="0" lang="en-US" sz="26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I will send him against an ungodly nation, And against the people of My wrath I will give him charge, To seize the spoil, to take the prey, And to tread them down like the mire of the streets.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7</a:t>
            </a:r>
            <a:r>
              <a:rPr kumimoji="0" lang="en-US" sz="26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Yet he does not mean so, Nor does his heart think so; But it is in his heart to destroy, And cut off not a few nations.’”</a:t>
            </a: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—Isaiah 10:5-7</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22" name="Speech Bubble: Rectangle with Corners Rounded 21">
            <a:extLst>
              <a:ext uri="{FF2B5EF4-FFF2-40B4-BE49-F238E27FC236}">
                <a16:creationId xmlns:a16="http://schemas.microsoft.com/office/drawing/2014/main" id="{F076894B-215D-2B4E-41B2-E05CCA545181}"/>
              </a:ext>
            </a:extLst>
          </p:cNvPr>
          <p:cNvSpPr/>
          <p:nvPr/>
        </p:nvSpPr>
        <p:spPr bwMode="auto">
          <a:xfrm>
            <a:off x="1767275" y="3168287"/>
            <a:ext cx="7233177" cy="2685469"/>
          </a:xfrm>
          <a:prstGeom prst="wedgeRoundRectCallout">
            <a:avLst>
              <a:gd name="adj1" fmla="val -41825"/>
              <a:gd name="adj2" fmla="val -7280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For I considered all this in my heart, so that I could declare it all: that the righteous and the wise and their works are in the hand of God.”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—Ecclesiastes 9:1</a:t>
            </a:r>
            <a:endParaRPr kumimoji="0" lang="en-US" sz="26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5" name="Speech Bubble: Rectangle with Corners Rounded 14">
            <a:extLst>
              <a:ext uri="{FF2B5EF4-FFF2-40B4-BE49-F238E27FC236}">
                <a16:creationId xmlns:a16="http://schemas.microsoft.com/office/drawing/2014/main" id="{573A17B3-8860-F204-4400-EFE91F443BF9}"/>
              </a:ext>
            </a:extLst>
          </p:cNvPr>
          <p:cNvSpPr/>
          <p:nvPr/>
        </p:nvSpPr>
        <p:spPr bwMode="auto">
          <a:xfrm>
            <a:off x="473944" y="1628604"/>
            <a:ext cx="7694131" cy="2977330"/>
          </a:xfrm>
          <a:prstGeom prst="wedgeRoundRectCallout">
            <a:avLst>
              <a:gd name="adj1" fmla="val -14922"/>
              <a:gd name="adj2" fmla="val 106549"/>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God’s Providence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28</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And we know that all things work together for good to those who love God, to those who are the called according to His purpose.</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—Romans 8:28</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52328098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dissolve">
                                      <p:cBhvr>
                                        <p:cTn id="7" dur="500"/>
                                        <p:tgtEl>
                                          <p:spTgt spid="56329"/>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ssolve">
                                      <p:cBhvr>
                                        <p:cTn id="13" dur="500"/>
                                        <p:tgtEl>
                                          <p:spTgt spid="3074"/>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dissolv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8" fill="hold" nodeType="clickEffect">
                                  <p:stCondLst>
                                    <p:cond delay="0"/>
                                  </p:stCondLst>
                                  <p:childTnLst>
                                    <p:animEffect transition="out" filter="wipe(left)">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1" nodeType="clickEffect">
                                  <p:stCondLst>
                                    <p:cond delay="0"/>
                                  </p:stCondLst>
                                  <p:childTnLst>
                                    <p:animEffect transition="out" filter="dissolv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dissolve">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xit" presetSubtype="0" fill="hold" grpId="1" nodeType="clickEffect">
                                  <p:stCondLst>
                                    <p:cond delay="0"/>
                                  </p:stCondLst>
                                  <p:childTnLst>
                                    <p:animEffect transition="out" filter="dissolv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childTnLst>
                          </p:cTn>
                        </p:par>
                        <p:par>
                          <p:cTn id="77" fill="hold">
                            <p:stCondLst>
                              <p:cond delay="500"/>
                            </p:stCondLst>
                            <p:childTnLst>
                              <p:par>
                                <p:cTn id="78" presetID="9" presetClass="entr" presetSubtype="0"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dissolve">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dissolve">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6329" grpId="0"/>
      <p:bldP spid="19" grpId="0"/>
      <p:bldP spid="24" grpId="0"/>
      <p:bldP spid="25" grpId="0"/>
      <p:bldP spid="4" grpId="0" animBg="1"/>
      <p:bldP spid="4" grpId="1" animBg="1"/>
      <p:bldP spid="12" grpId="0" animBg="1"/>
      <p:bldP spid="12" grpId="1" animBg="1"/>
      <p:bldP spid="13" grpId="0" animBg="1"/>
      <p:bldP spid="13" grpId="1" animBg="1"/>
      <p:bldP spid="22" grpId="0" animBg="1"/>
      <p:bldP spid="22" grpId="1"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 name="Picture 2" descr="A picture containing text, outdoor, several&#10;&#10;Description automatically generated">
            <a:extLst>
              <a:ext uri="{FF2B5EF4-FFF2-40B4-BE49-F238E27FC236}">
                <a16:creationId xmlns:a16="http://schemas.microsoft.com/office/drawing/2014/main" id="{BF4ADA49-4510-5F62-76D6-EDEB29C36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A large group of people sitting outside&#10;&#10;Description automatically generated with low confidence">
            <a:extLst>
              <a:ext uri="{FF2B5EF4-FFF2-40B4-BE49-F238E27FC236}">
                <a16:creationId xmlns:a16="http://schemas.microsoft.com/office/drawing/2014/main" id="{A4EC3067-B3B1-9860-ABCF-87A7272D8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D89A8EE4-6354-74DF-D7C8-18ABFE6E497E}"/>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22778" y="0"/>
            <a:ext cx="9054961" cy="6791219"/>
          </a:xfrm>
          <a:prstGeom prst="rect">
            <a:avLst/>
          </a:prstGeom>
          <a:ln>
            <a:noFill/>
          </a:ln>
          <a:effectLst>
            <a:softEdge rad="112500"/>
          </a:effectLst>
        </p:spPr>
      </p:pic>
      <p:sp>
        <p:nvSpPr>
          <p:cNvPr id="7" name="TextBox 6">
            <a:extLst>
              <a:ext uri="{FF2B5EF4-FFF2-40B4-BE49-F238E27FC236}">
                <a16:creationId xmlns:a16="http://schemas.microsoft.com/office/drawing/2014/main" id="{259CD3DC-0D64-45A3-3AE4-BF28A67DB92E}"/>
              </a:ext>
            </a:extLst>
          </p:cNvPr>
          <p:cNvSpPr txBox="1"/>
          <p:nvPr/>
        </p:nvSpPr>
        <p:spPr>
          <a:xfrm>
            <a:off x="98905" y="76200"/>
            <a:ext cx="2420855" cy="1077218"/>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Edsa-Pasay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(deaf mutes)</a:t>
            </a:r>
          </a:p>
        </p:txBody>
      </p:sp>
      <p:sp>
        <p:nvSpPr>
          <p:cNvPr id="8" name="TextBox 7">
            <a:extLst>
              <a:ext uri="{FF2B5EF4-FFF2-40B4-BE49-F238E27FC236}">
                <a16:creationId xmlns:a16="http://schemas.microsoft.com/office/drawing/2014/main" id="{ADB61546-2AEF-01A2-4E64-CAE53CAFE3AC}"/>
              </a:ext>
            </a:extLst>
          </p:cNvPr>
          <p:cNvSpPr txBox="1"/>
          <p:nvPr/>
        </p:nvSpPr>
        <p:spPr>
          <a:xfrm>
            <a:off x="2988918" y="228600"/>
            <a:ext cx="3148619" cy="1077218"/>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Sanchez-Mira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(Negritos brethren)</a:t>
            </a:r>
          </a:p>
        </p:txBody>
      </p:sp>
    </p:spTree>
    <p:extLst>
      <p:ext uri="{BB962C8B-B14F-4D97-AF65-F5344CB8AC3E}">
        <p14:creationId xmlns:p14="http://schemas.microsoft.com/office/powerpoint/2010/main" val="32288531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E86863-16FF-4455-8052-39B42922A73C}"/>
              </a:ext>
            </a:extLst>
          </p:cNvPr>
          <p:cNvSpPr/>
          <p:nvPr/>
        </p:nvSpPr>
        <p:spPr bwMode="auto">
          <a:xfrm>
            <a:off x="0" y="-11113"/>
            <a:ext cx="9144000" cy="1458913"/>
          </a:xfrm>
          <a:prstGeom prst="rect">
            <a:avLst/>
          </a:prstGeom>
          <a:solidFill>
            <a:srgbClr val="000066"/>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cxnSp>
        <p:nvCxnSpPr>
          <p:cNvPr id="5" name="Straight Connector 4">
            <a:extLst>
              <a:ext uri="{FF2B5EF4-FFF2-40B4-BE49-F238E27FC236}">
                <a16:creationId xmlns:a16="http://schemas.microsoft.com/office/drawing/2014/main" id="{611DC2B8-6858-4C7B-8330-CCB64F7EA68B}"/>
              </a:ext>
            </a:extLst>
          </p:cNvPr>
          <p:cNvCxnSpPr/>
          <p:nvPr/>
        </p:nvCxnSpPr>
        <p:spPr bwMode="auto">
          <a:xfrm>
            <a:off x="0" y="1447800"/>
            <a:ext cx="91440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2"/>
          </p:nvPr>
        </p:nvSpPr>
        <p:spPr>
          <a:xfrm>
            <a:off x="8534400" y="6400800"/>
            <a:ext cx="609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5E7828-17CB-442F-849A-4BD13309398C}" type="slidenum">
              <a:rPr kumimoji="0" lang="en-US" sz="1800" b="1"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10" name="Text Box 9">
            <a:extLst>
              <a:ext uri="{FF2B5EF4-FFF2-40B4-BE49-F238E27FC236}">
                <a16:creationId xmlns:a16="http://schemas.microsoft.com/office/drawing/2014/main" id="{9BCD018A-38E3-42EB-A9D9-AF8EEC24A2C7}"/>
              </a:ext>
            </a:extLst>
          </p:cNvPr>
          <p:cNvSpPr txBox="1">
            <a:spLocks noChangeArrowheads="1"/>
          </p:cNvSpPr>
          <p:nvPr/>
        </p:nvSpPr>
        <p:spPr bwMode="auto">
          <a:xfrm>
            <a:off x="152400" y="228600"/>
            <a:ext cx="4953000" cy="923330"/>
          </a:xfrm>
          <a:prstGeom prst="rect">
            <a:avLst/>
          </a:prstGeom>
          <a:no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463550" marR="0" lvl="0" indent="-463550" algn="l"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Berlin Sans FB Demi" panose="020E0802020502020306" pitchFamily="34" charset="0"/>
                <a:ea typeface="+mn-ea"/>
                <a:cs typeface="+mn-cs"/>
              </a:rPr>
              <a:t>Conclusion</a:t>
            </a:r>
          </a:p>
        </p:txBody>
      </p:sp>
      <p:sp>
        <p:nvSpPr>
          <p:cNvPr id="9" name="Text Box 15">
            <a:extLst>
              <a:ext uri="{FF2B5EF4-FFF2-40B4-BE49-F238E27FC236}">
                <a16:creationId xmlns:a16="http://schemas.microsoft.com/office/drawing/2014/main" id="{EDCA4EAF-72C0-9AA8-D232-76545E9378A8}"/>
              </a:ext>
            </a:extLst>
          </p:cNvPr>
          <p:cNvSpPr txBox="1">
            <a:spLocks noChangeArrowheads="1"/>
          </p:cNvSpPr>
          <p:nvPr/>
        </p:nvSpPr>
        <p:spPr bwMode="auto">
          <a:xfrm>
            <a:off x="143256" y="1793557"/>
            <a:ext cx="511454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0000"/>
              <a:buFont typeface="Wingdings 2" panose="05020102010507070707" pitchFamily="18" charset="2"/>
              <a:buChar char="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Are you a </a:t>
            </a:r>
            <a:r>
              <a:rPr kumimoji="0" lang="en-US" sz="32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“tool of God’s providence”</a:t>
            </a: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a:t>
            </a:r>
            <a:endParaRPr kumimoji="0" lang="en-US" sz="32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11" name="Text Box 15">
            <a:extLst>
              <a:ext uri="{FF2B5EF4-FFF2-40B4-BE49-F238E27FC236}">
                <a16:creationId xmlns:a16="http://schemas.microsoft.com/office/drawing/2014/main" id="{FF658FE8-34D5-A999-E879-BEEAF3254283}"/>
              </a:ext>
            </a:extLst>
          </p:cNvPr>
          <p:cNvSpPr txBox="1">
            <a:spLocks noChangeArrowheads="1"/>
          </p:cNvSpPr>
          <p:nvPr/>
        </p:nvSpPr>
        <p:spPr bwMode="auto">
          <a:xfrm>
            <a:off x="694944" y="3352800"/>
            <a:ext cx="88300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0000"/>
              <a:buFont typeface="Wingdings" panose="05000000000000000000" pitchFamily="2" charset="2"/>
              <a:buChar char="þ"/>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Evangelism:  </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Mk. 16:15-16; </a:t>
            </a:r>
            <a:r>
              <a:rPr kumimoji="0" lang="en-US" sz="2800" b="0" i="0" u="sng"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Gal</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 6:6  </a:t>
            </a:r>
          </a:p>
        </p:txBody>
      </p:sp>
      <p:sp>
        <p:nvSpPr>
          <p:cNvPr id="13" name="Text Box 15">
            <a:extLst>
              <a:ext uri="{FF2B5EF4-FFF2-40B4-BE49-F238E27FC236}">
                <a16:creationId xmlns:a16="http://schemas.microsoft.com/office/drawing/2014/main" id="{0A7FEBF9-D94D-3AE8-F364-E26390295111}"/>
              </a:ext>
            </a:extLst>
          </p:cNvPr>
          <p:cNvSpPr txBox="1">
            <a:spLocks noChangeArrowheads="1"/>
          </p:cNvSpPr>
          <p:nvPr/>
        </p:nvSpPr>
        <p:spPr bwMode="auto">
          <a:xfrm>
            <a:off x="685800" y="4114800"/>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0000"/>
              <a:buFont typeface="Wingdings" panose="05000000000000000000" pitchFamily="2" charset="2"/>
              <a:buChar char="þ"/>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Benevolence:  </a:t>
            </a:r>
            <a:r>
              <a:rPr kumimoji="0" lang="en-US" sz="2800" b="0" i="0" u="sng"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Gal</a:t>
            </a:r>
            <a:r>
              <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 6:10; Eph. 4:28; Matt. 25:31-46; 1 Jn. 3:17</a:t>
            </a:r>
          </a:p>
        </p:txBody>
      </p:sp>
      <p:pic>
        <p:nvPicPr>
          <p:cNvPr id="6" name="Picture 2" descr="1. Trusting God's providence - R. C. Sproul - YouTube">
            <a:extLst>
              <a:ext uri="{FF2B5EF4-FFF2-40B4-BE49-F238E27FC236}">
                <a16:creationId xmlns:a16="http://schemas.microsoft.com/office/drawing/2014/main" id="{410813E4-BACE-C56C-D09C-2C1499783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1115"/>
            <a:ext cx="3886200" cy="2910899"/>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3CA7FB9-B7F8-AECD-269B-ED962536B233}"/>
              </a:ext>
            </a:extLst>
          </p:cNvPr>
          <p:cNvSpPr/>
          <p:nvPr/>
        </p:nvSpPr>
        <p:spPr bwMode="auto">
          <a:xfrm>
            <a:off x="687301" y="136776"/>
            <a:ext cx="7694131" cy="2407529"/>
          </a:xfrm>
          <a:prstGeom prst="wedgeRoundRectCallout">
            <a:avLst>
              <a:gd name="adj1" fmla="val 15554"/>
              <a:gd name="adj2" fmla="val 85866"/>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Are You a Tool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6</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Let him who is taught the word share in all good things with him who teaches.</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—Galatians 6:6</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8" name="Speech Bubble: Rectangle with Corners Rounded 7">
            <a:extLst>
              <a:ext uri="{FF2B5EF4-FFF2-40B4-BE49-F238E27FC236}">
                <a16:creationId xmlns:a16="http://schemas.microsoft.com/office/drawing/2014/main" id="{E562856E-0208-2E86-080F-B7BD76A67B70}"/>
              </a:ext>
            </a:extLst>
          </p:cNvPr>
          <p:cNvSpPr/>
          <p:nvPr/>
        </p:nvSpPr>
        <p:spPr bwMode="auto">
          <a:xfrm>
            <a:off x="1221269" y="289179"/>
            <a:ext cx="7694131" cy="2702429"/>
          </a:xfrm>
          <a:prstGeom prst="wedgeRoundRectCallout">
            <a:avLst>
              <a:gd name="adj1" fmla="val -13863"/>
              <a:gd name="adj2" fmla="val 93906"/>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Are You a Tool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10</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Therefore, as we have opportunity, let us do good to all, especially to those who are of the household of faith.”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—Galatians 6:10</a:t>
            </a:r>
            <a:endParaRPr kumimoji="0" lang="en-US" sz="26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5" name="TextBox 14">
            <a:extLst>
              <a:ext uri="{FF2B5EF4-FFF2-40B4-BE49-F238E27FC236}">
                <a16:creationId xmlns:a16="http://schemas.microsoft.com/office/drawing/2014/main" id="{9E20F618-2852-1A34-93D0-F6059F13611E}"/>
              </a:ext>
            </a:extLst>
          </p:cNvPr>
          <p:cNvSpPr txBox="1"/>
          <p:nvPr/>
        </p:nvSpPr>
        <p:spPr>
          <a:xfrm>
            <a:off x="76200" y="800363"/>
            <a:ext cx="8991600" cy="5262979"/>
          </a:xfrm>
          <a:prstGeom prst="rect">
            <a:avLst/>
          </a:prstGeom>
          <a:gradFill>
            <a:gsLst>
              <a:gs pos="24000">
                <a:srgbClr val="000066"/>
              </a:gs>
              <a:gs pos="74000">
                <a:srgbClr val="0000CC"/>
              </a:gs>
              <a:gs pos="83000">
                <a:srgbClr val="0000CC"/>
              </a:gs>
              <a:gs pos="98000">
                <a:srgbClr val="0000CC"/>
              </a:gs>
            </a:gsLst>
            <a:lin ang="5400000" scaled="1"/>
          </a:gradFill>
          <a:ln w="50800">
            <a:solidFill>
              <a:srgbClr val="FFFF00"/>
            </a:solidFill>
          </a:ln>
          <a:effectLst>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p:spPr>
        <p:txBody>
          <a:bodyPr wrap="square" lIns="228600" tIns="228600" rIns="228600" bIns="2286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ahoma" panose="020B0604030504040204" pitchFamily="34" charset="0"/>
                <a:ea typeface="+mn-ea"/>
                <a:cs typeface="+mn-cs"/>
              </a:rPr>
              <a:t>Tools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sz="3600" b="1" i="0" u="none" strike="noStrike" kern="1200" cap="none" spc="0" normalizeH="0" baseline="30000" noProof="0" dirty="0">
                <a:ln>
                  <a:noFill/>
                </a:ln>
                <a:solidFill>
                  <a:srgbClr val="FFC000"/>
                </a:solidFill>
                <a:effectLst/>
                <a:uLnTx/>
                <a:uFillTx/>
                <a:latin typeface="Tahoma" panose="020B0604030504040204" pitchFamily="34" charset="0"/>
                <a:ea typeface="+mn-ea"/>
                <a:cs typeface="+mn-cs"/>
              </a:rPr>
              <a:t>21</a:t>
            </a:r>
            <a:r>
              <a:rPr kumimoji="0" lang="en-US" sz="36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For I have shown you in every way, by laboring like this, that you must support the weak. And remember the words of the Lord Jesus, that He said, </a:t>
            </a:r>
            <a:r>
              <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mn-ea"/>
                <a:cs typeface="+mn-cs"/>
              </a:rPr>
              <a:t>’It is more blessed to give than to receive.’</a:t>
            </a:r>
            <a:r>
              <a:rPr kumimoji="0" lang="en-US" sz="36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Tahoma" panose="020B0604030504040204" pitchFamily="34" charset="0"/>
                <a:ea typeface="+mn-ea"/>
                <a:cs typeface="+mn-cs"/>
              </a:rPr>
              <a:t>—Acts 20:35</a:t>
            </a:r>
            <a:endPar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37500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0"/>
                                  </p:stCondLst>
                                  <p:childTnLst>
                                    <p:animEffect transition="out" filter="dissolv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by="(-#ppt_w*2)" calcmode="lin" valueType="num">
                                      <p:cBhvr rctx="PPT">
                                        <p:cTn id="52" dur="250" autoRev="1" fill="hold">
                                          <p:stCondLst>
                                            <p:cond delay="0"/>
                                          </p:stCondLst>
                                        </p:cTn>
                                        <p:tgtEl>
                                          <p:spTgt spid="15"/>
                                        </p:tgtEl>
                                        <p:attrNameLst>
                                          <p:attrName>ppt_w</p:attrName>
                                        </p:attrNameLst>
                                      </p:cBhvr>
                                    </p:anim>
                                    <p:anim by="(#ppt_w*0.50)" calcmode="lin" valueType="num">
                                      <p:cBhvr>
                                        <p:cTn id="53" dur="250" decel="50000" autoRev="1" fill="hold">
                                          <p:stCondLst>
                                            <p:cond delay="0"/>
                                          </p:stCondLst>
                                        </p:cTn>
                                        <p:tgtEl>
                                          <p:spTgt spid="15"/>
                                        </p:tgtEl>
                                        <p:attrNameLst>
                                          <p:attrName>ppt_x</p:attrName>
                                        </p:attrNameLst>
                                      </p:cBhvr>
                                    </p:anim>
                                    <p:anim from="(-#ppt_h/2)" to="(#ppt_y)" calcmode="lin" valueType="num">
                                      <p:cBhvr>
                                        <p:cTn id="54" dur="500" fill="hold">
                                          <p:stCondLst>
                                            <p:cond delay="0"/>
                                          </p:stCondLst>
                                        </p:cTn>
                                        <p:tgtEl>
                                          <p:spTgt spid="15"/>
                                        </p:tgtEl>
                                        <p:attrNameLst>
                                          <p:attrName>ppt_y</p:attrName>
                                        </p:attrNameLst>
                                      </p:cBhvr>
                                    </p:anim>
                                    <p:animRot by="21600000">
                                      <p:cBhvr>
                                        <p:cTn id="55"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13" grpId="0"/>
      <p:bldP spid="7" grpId="0" animBg="1"/>
      <p:bldP spid="7" grpId="1" animBg="1"/>
      <p:bldP spid="8" grpId="0" animBg="1"/>
      <p:bldP spid="8" grpId="1"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05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19000">
              <a:srgbClr val="000066"/>
            </a:gs>
            <a:gs pos="88000">
              <a:srgbClr val="0000CC"/>
            </a:gs>
          </a:gsLst>
          <a:lin ang="2700000" scaled="1"/>
        </a:gradFill>
        <a:effectLst/>
      </p:bgPr>
    </p:bg>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002BEDA6-2AC8-47D4-AEA9-C37EF9161D0C}"/>
              </a:ext>
            </a:extLst>
          </p:cNvPr>
          <p:cNvSpPr>
            <a:spLocks noGrp="1"/>
          </p:cNvSpPr>
          <p:nvPr>
            <p:ph type="sldNum" sz="quarter" idx="12"/>
          </p:nvPr>
        </p:nvSpPr>
        <p:spPr>
          <a:xfrm>
            <a:off x="8906256" y="6361176"/>
            <a:ext cx="228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550496-982E-41DF-B53F-DFD22C9CF57D}" type="slidenum">
              <a:rPr kumimoji="0" lang="en-US" sz="12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Gill Sans MT" panose="020B05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MT" panose="020B0502020104020203" pitchFamily="34" charset="0"/>
              <a:ea typeface="+mn-ea"/>
              <a:cs typeface="+mn-cs"/>
            </a:endParaRPr>
          </a:p>
        </p:txBody>
      </p:sp>
      <p:cxnSp>
        <p:nvCxnSpPr>
          <p:cNvPr id="7" name="Straight Connector 6">
            <a:extLst>
              <a:ext uri="{FF2B5EF4-FFF2-40B4-BE49-F238E27FC236}">
                <a16:creationId xmlns:a16="http://schemas.microsoft.com/office/drawing/2014/main" id="{0E67C590-910C-4240-BE63-B93AFA6D156D}"/>
              </a:ext>
            </a:extLst>
          </p:cNvPr>
          <p:cNvCxnSpPr/>
          <p:nvPr/>
        </p:nvCxnSpPr>
        <p:spPr bwMode="auto">
          <a:xfrm>
            <a:off x="-13002" y="4343400"/>
            <a:ext cx="91440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a:extLst>
              <a:ext uri="{FF2B5EF4-FFF2-40B4-BE49-F238E27FC236}">
                <a16:creationId xmlns:a16="http://schemas.microsoft.com/office/drawing/2014/main" id="{8A96D7F0-B9B5-4E01-8512-9810E228CAA0}"/>
              </a:ext>
            </a:extLst>
          </p:cNvPr>
          <p:cNvSpPr/>
          <p:nvPr/>
        </p:nvSpPr>
        <p:spPr>
          <a:xfrm>
            <a:off x="-25571" y="4410743"/>
            <a:ext cx="9144000" cy="2474965"/>
          </a:xfrm>
          <a:prstGeom prst="rect">
            <a:avLst/>
          </a:prstGeom>
          <a:solidFill>
            <a:srgbClr val="000066"/>
          </a:solidFill>
          <a:ln>
            <a:noFill/>
          </a:ln>
        </p:spPr>
        <p:style>
          <a:lnRef idx="3">
            <a:schemeClr val="lt1"/>
          </a:lnRef>
          <a:fillRef idx="1">
            <a:schemeClr val="accent1"/>
          </a:fillRef>
          <a:effectRef idx="1">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01600">
                    <a:srgbClr val="720000">
                      <a:alpha val="60000"/>
                    </a:srgbClr>
                  </a:glow>
                </a:effectLst>
                <a:uLnTx/>
                <a:uFillTx/>
                <a:latin typeface="Nyala" panose="02000504070300020003" pitchFamily="2" charset="0"/>
                <a:ea typeface="+mn-ea"/>
                <a:cs typeface="+mn-cs"/>
              </a:rPr>
              <a:t>Tools of God’s Providence</a:t>
            </a:r>
            <a:endParaRPr kumimoji="0" lang="en-US" sz="7200" b="1" i="0" u="none" strike="noStrike" kern="1200" cap="none" spc="0" normalizeH="0" baseline="0" noProof="0" dirty="0">
              <a:ln>
                <a:noFill/>
              </a:ln>
              <a:solidFill>
                <a:srgbClr val="FFCC66"/>
              </a:solidFill>
              <a:effectLst>
                <a:glow rad="101600">
                  <a:srgbClr val="720000">
                    <a:alpha val="60000"/>
                  </a:srgbClr>
                </a:glow>
              </a:effectLst>
              <a:uLnTx/>
              <a:uFillTx/>
              <a:latin typeface="Nyala" panose="02000504070300020003" pitchFamily="2" charset="0"/>
              <a:ea typeface="+mn-ea"/>
              <a:cs typeface="+mn-cs"/>
            </a:endParaRPr>
          </a:p>
        </p:txBody>
      </p:sp>
      <p:sp>
        <p:nvSpPr>
          <p:cNvPr id="10" name="Title 4">
            <a:extLst>
              <a:ext uri="{FF2B5EF4-FFF2-40B4-BE49-F238E27FC236}">
                <a16:creationId xmlns:a16="http://schemas.microsoft.com/office/drawing/2014/main" id="{5CB2E460-E413-4073-B353-9252D417753D}"/>
              </a:ext>
            </a:extLst>
          </p:cNvPr>
          <p:cNvSpPr txBox="1">
            <a:spLocks/>
          </p:cNvSpPr>
          <p:nvPr/>
        </p:nvSpPr>
        <p:spPr>
          <a:xfrm>
            <a:off x="503380" y="5715001"/>
            <a:ext cx="8140398" cy="1142999"/>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a:ln w="18415" cmpd="sng">
                  <a:noFill/>
                  <a:prstDash val="solid"/>
                </a:ln>
                <a:solidFill>
                  <a:srgbClr val="FFFF00"/>
                </a:solidFill>
                <a:effectLst>
                  <a:glow rad="101600">
                    <a:srgbClr val="720000">
                      <a:alpha val="60000"/>
                    </a:srgbClr>
                  </a:glow>
                  <a:outerShdw blurRad="63500" dir="3600000" algn="tl" rotWithShape="0">
                    <a:srgbClr val="000000">
                      <a:alpha val="70000"/>
                    </a:srgbClr>
                  </a:outerShdw>
                </a:effectLst>
                <a:uLnTx/>
                <a:uFillTx/>
                <a:latin typeface="Cambria" pitchFamily="18" charset="0"/>
                <a:ea typeface="+mn-ea"/>
                <a:cs typeface="+mn-cs"/>
              </a:rPr>
              <a:t>Genesis 50:19-20</a:t>
            </a:r>
          </a:p>
        </p:txBody>
      </p:sp>
      <p:pic>
        <p:nvPicPr>
          <p:cNvPr id="1026" name="Picture 2" descr="Divine Providence: The Invisible Hand of An All-Loving God (Esther 1-5) -  &quot;From The Heart of A Shepherd&quot; by Pastor Travis D. Smith">
            <a:extLst>
              <a:ext uri="{FF2B5EF4-FFF2-40B4-BE49-F238E27FC236}">
                <a16:creationId xmlns:a16="http://schemas.microsoft.com/office/drawing/2014/main" id="{875D7D20-F38B-8A49-0BD6-7F40BCB9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9236"/>
            <a:ext cx="9042229" cy="429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094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style.rotation</p:attrName>
                                        </p:attrNameLst>
                                      </p:cBhvr>
                                      <p:tavLst>
                                        <p:tav tm="0">
                                          <p:val>
                                            <p:fltVal val="720"/>
                                          </p:val>
                                        </p:tav>
                                        <p:tav tm="100000">
                                          <p:val>
                                            <p:fltVal val="0"/>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style.rotation</p:attrName>
                                        </p:attrNameLst>
                                      </p:cBhvr>
                                      <p:tavLst>
                                        <p:tav tm="0">
                                          <p:val>
                                            <p:fltVal val="720"/>
                                          </p:val>
                                        </p:tav>
                                        <p:tav tm="100000">
                                          <p:val>
                                            <p:fltVal val="0"/>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ppt_w</p:attrName>
                                        </p:attrNameLst>
                                      </p:cBhvr>
                                      <p:tavLst>
                                        <p:tav tm="0">
                                          <p:val>
                                            <p:fltVal val="0"/>
                                          </p:val>
                                        </p:tav>
                                        <p:tav tm="100000">
                                          <p:val>
                                            <p:strVal val="#ppt_w"/>
                                          </p:val>
                                        </p:tav>
                                      </p:tavLst>
                                    </p:anim>
                                  </p:childTnLst>
                                </p:cTn>
                              </p:par>
                              <p:par>
                                <p:cTn id="21" presetID="2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edge">
                                      <p:cBhvr>
                                        <p:cTn id="2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3000">
              <a:srgbClr val="000066"/>
            </a:gs>
            <a:gs pos="74000">
              <a:srgbClr val="0000CC"/>
            </a:gs>
          </a:gsLst>
          <a:lin ang="2700000" scaled="1"/>
        </a:gradFill>
        <a:effectLst/>
      </p:bgPr>
    </p:bg>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DDD47345-DAB7-6C52-5D5D-D807A7BB90B1}"/>
              </a:ext>
            </a:extLst>
          </p:cNvPr>
          <p:cNvSpPr txBox="1">
            <a:spLocks noChangeArrowheads="1"/>
          </p:cNvSpPr>
          <p:nvPr/>
        </p:nvSpPr>
        <p:spPr bwMode="auto">
          <a:xfrm>
            <a:off x="685800" y="3438525"/>
            <a:ext cx="84582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God always finds a way:</a:t>
            </a:r>
            <a:r>
              <a:rPr kumimoji="0" lang="en-US" sz="2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  </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1 Tim. 2:4; 2 Pet. 3:9; </a:t>
            </a:r>
            <a:r>
              <a:rPr kumimoji="0" lang="en-US" sz="26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Heb</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11:6; Rom. 1:19-20; 1:16-17; 2 Thess. 2:13-14; </a:t>
            </a:r>
            <a:r>
              <a:rPr kumimoji="0" lang="en-US" sz="26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Acts</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17:26-27 </a:t>
            </a:r>
          </a:p>
        </p:txBody>
      </p:sp>
      <p:cxnSp>
        <p:nvCxnSpPr>
          <p:cNvPr id="22" name="Straight Connector 21">
            <a:extLst>
              <a:ext uri="{FF2B5EF4-FFF2-40B4-BE49-F238E27FC236}">
                <a16:creationId xmlns:a16="http://schemas.microsoft.com/office/drawing/2014/main" id="{3021D739-AA61-7654-13AC-F726AA23DBA2}"/>
              </a:ext>
            </a:extLst>
          </p:cNvPr>
          <p:cNvCxnSpPr/>
          <p:nvPr/>
        </p:nvCxnSpPr>
        <p:spPr bwMode="auto">
          <a:xfrm>
            <a:off x="1164772" y="4331077"/>
            <a:ext cx="4754880" cy="0"/>
          </a:xfrm>
          <a:prstGeom prst="line">
            <a:avLst/>
          </a:prstGeom>
          <a:solidFill>
            <a:schemeClr val="accent1"/>
          </a:solid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15">
            <a:extLst>
              <a:ext uri="{FF2B5EF4-FFF2-40B4-BE49-F238E27FC236}">
                <a16:creationId xmlns:a16="http://schemas.microsoft.com/office/drawing/2014/main" id="{01626754-21AD-A689-9D72-1692F5B4C7DB}"/>
              </a:ext>
            </a:extLst>
          </p:cNvPr>
          <p:cNvSpPr txBox="1">
            <a:spLocks noChangeArrowheads="1"/>
          </p:cNvSpPr>
          <p:nvPr/>
        </p:nvSpPr>
        <p:spPr bwMode="auto">
          <a:xfrm>
            <a:off x="685800" y="5813048"/>
            <a:ext cx="84582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Are we up to the task?</a:t>
            </a:r>
            <a:r>
              <a:rPr kumimoji="0" lang="en-US" sz="2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  </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Matt. 25:31-46; 1 </a:t>
            </a:r>
            <a:r>
              <a:rPr kumimoji="0" lang="en-US" sz="26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Jn</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3:17; </a:t>
            </a:r>
            <a:r>
              <a:rPr kumimoji="0" lang="en-US" sz="26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Acts</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20:35</a:t>
            </a:r>
          </a:p>
        </p:txBody>
      </p:sp>
      <p:sp>
        <p:nvSpPr>
          <p:cNvPr id="15" name="Text Box 15">
            <a:extLst>
              <a:ext uri="{FF2B5EF4-FFF2-40B4-BE49-F238E27FC236}">
                <a16:creationId xmlns:a16="http://schemas.microsoft.com/office/drawing/2014/main" id="{CAE3728B-2B99-5481-58B9-7B383831714F}"/>
              </a:ext>
            </a:extLst>
          </p:cNvPr>
          <p:cNvSpPr txBox="1">
            <a:spLocks noChangeArrowheads="1"/>
          </p:cNvSpPr>
          <p:nvPr/>
        </p:nvSpPr>
        <p:spPr bwMode="auto">
          <a:xfrm>
            <a:off x="152400" y="5191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5000"/>
              <a:buFont typeface="Wingdings 2" panose="05020102010507070707" pitchFamily="18" charset="2"/>
              <a:buChar char="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Benevolence:  </a:t>
            </a:r>
            <a:r>
              <a:rPr kumimoji="0" lang="en-US" sz="28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Matt</a:t>
            </a:r>
            <a:r>
              <a:rPr kumimoji="0" lang="en-US" sz="28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6:31-33; </a:t>
            </a:r>
            <a:r>
              <a:rPr kumimoji="0" lang="en-US" sz="28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Eph</a:t>
            </a:r>
            <a:r>
              <a:rPr kumimoji="0" lang="en-US" sz="28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4:28</a:t>
            </a:r>
          </a:p>
        </p:txBody>
      </p:sp>
      <p:cxnSp>
        <p:nvCxnSpPr>
          <p:cNvPr id="19" name="Straight Connector 18">
            <a:extLst>
              <a:ext uri="{FF2B5EF4-FFF2-40B4-BE49-F238E27FC236}">
                <a16:creationId xmlns:a16="http://schemas.microsoft.com/office/drawing/2014/main" id="{E9CE0642-F458-EBAB-2246-28625683C54D}"/>
              </a:ext>
            </a:extLst>
          </p:cNvPr>
          <p:cNvCxnSpPr/>
          <p:nvPr/>
        </p:nvCxnSpPr>
        <p:spPr bwMode="auto">
          <a:xfrm>
            <a:off x="4467225" y="6306145"/>
            <a:ext cx="2011680" cy="0"/>
          </a:xfrm>
          <a:prstGeom prst="line">
            <a:avLst/>
          </a:prstGeom>
          <a:solidFill>
            <a:schemeClr val="accent1"/>
          </a:solid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8BE86863-16FF-4455-8052-39B42922A73C}"/>
              </a:ext>
            </a:extLst>
          </p:cNvPr>
          <p:cNvSpPr/>
          <p:nvPr/>
        </p:nvSpPr>
        <p:spPr bwMode="auto">
          <a:xfrm>
            <a:off x="0" y="-11113"/>
            <a:ext cx="9144000" cy="1458913"/>
          </a:xfrm>
          <a:prstGeom prst="rect">
            <a:avLst/>
          </a:prstGeom>
          <a:solidFill>
            <a:srgbClr val="000066"/>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sp>
        <p:nvSpPr>
          <p:cNvPr id="56324" name="Rectangle 4"/>
          <p:cNvSpPr>
            <a:spLocks noChangeArrowheads="1"/>
          </p:cNvSpPr>
          <p:nvPr/>
        </p:nvSpPr>
        <p:spPr bwMode="auto">
          <a:xfrm>
            <a:off x="2558267" y="6492875"/>
            <a:ext cx="4038600" cy="3651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9900"/>
                </a:solidFill>
                <a:effectLst>
                  <a:outerShdw blurRad="38100" dist="38100" dir="2700000" algn="tl">
                    <a:srgbClr val="000000"/>
                  </a:outerShdw>
                </a:effectLst>
                <a:uLnTx/>
                <a:uFillTx/>
                <a:latin typeface="Tahoma" panose="020B0604030504040204" pitchFamily="34" charset="0"/>
                <a:ea typeface="+mn-ea"/>
                <a:cs typeface="+mn-cs"/>
              </a:rPr>
              <a:t>Tools of God’s Providence</a:t>
            </a:r>
          </a:p>
        </p:txBody>
      </p:sp>
      <p:sp>
        <p:nvSpPr>
          <p:cNvPr id="56329" name="Text Box 9"/>
          <p:cNvSpPr txBox="1">
            <a:spLocks noChangeArrowheads="1"/>
          </p:cNvSpPr>
          <p:nvPr/>
        </p:nvSpPr>
        <p:spPr bwMode="auto">
          <a:xfrm>
            <a:off x="76201" y="-121860"/>
            <a:ext cx="4495800" cy="1569660"/>
          </a:xfrm>
          <a:prstGeom prst="rect">
            <a:avLst/>
          </a:prstGeom>
          <a:no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Tools of God’s Providence</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56335" name="Text Box 15"/>
          <p:cNvSpPr txBox="1">
            <a:spLocks noChangeArrowheads="1"/>
          </p:cNvSpPr>
          <p:nvPr/>
        </p:nvSpPr>
        <p:spPr bwMode="auto">
          <a:xfrm>
            <a:off x="143255" y="1524000"/>
            <a:ext cx="51145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5000"/>
              <a:buFont typeface="Wingdings 2" panose="05020102010507070707" pitchFamily="18" charset="2"/>
              <a:buChar char="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Evangelism:  </a:t>
            </a:r>
            <a:r>
              <a:rPr kumimoji="0" lang="en-US" sz="28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1 Tim. 2:4; 2 Pet. 3:9; Mk. 16:15-16; 1 Cor. 3:5-9; </a:t>
            </a:r>
            <a:r>
              <a:rPr kumimoji="0" lang="en-US" sz="28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Rom</a:t>
            </a:r>
            <a:r>
              <a:rPr kumimoji="0" lang="en-US" sz="28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1:9-11; Acts 21:14; 22-25; </a:t>
            </a:r>
            <a:r>
              <a:rPr kumimoji="0" lang="en-US" sz="28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Acts</a:t>
            </a:r>
            <a:r>
              <a:rPr kumimoji="0" lang="en-US" sz="28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28:30-31</a:t>
            </a:r>
          </a:p>
        </p:txBody>
      </p:sp>
      <p:cxnSp>
        <p:nvCxnSpPr>
          <p:cNvPr id="5" name="Straight Connector 4">
            <a:extLst>
              <a:ext uri="{FF2B5EF4-FFF2-40B4-BE49-F238E27FC236}">
                <a16:creationId xmlns:a16="http://schemas.microsoft.com/office/drawing/2014/main" id="{611DC2B8-6858-4C7B-8330-CCB64F7EA68B}"/>
              </a:ext>
            </a:extLst>
          </p:cNvPr>
          <p:cNvCxnSpPr/>
          <p:nvPr/>
        </p:nvCxnSpPr>
        <p:spPr bwMode="auto">
          <a:xfrm>
            <a:off x="0" y="1447800"/>
            <a:ext cx="91440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2"/>
          </p:nvPr>
        </p:nvSpPr>
        <p:spPr>
          <a:xfrm>
            <a:off x="8763000" y="6400800"/>
            <a:ext cx="3810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5E7828-17CB-442F-849A-4BD13309398C}" type="slidenum">
              <a:rPr kumimoji="0" lang="en-US" sz="1800" b="1"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4" name="Picture 2" descr="1. Trusting God's providence - R. C. Sproul - YouTube">
            <a:extLst>
              <a:ext uri="{FF2B5EF4-FFF2-40B4-BE49-F238E27FC236}">
                <a16:creationId xmlns:a16="http://schemas.microsoft.com/office/drawing/2014/main" id="{1C6C296A-E22B-1B97-58B6-64CB09F1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1115"/>
            <a:ext cx="3886200" cy="29108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BCE293A-2CC1-D93A-3638-D3D1B213D1A6}"/>
              </a:ext>
            </a:extLst>
          </p:cNvPr>
          <p:cNvCxnSpPr/>
          <p:nvPr/>
        </p:nvCxnSpPr>
        <p:spPr bwMode="auto">
          <a:xfrm>
            <a:off x="2466975" y="2890259"/>
            <a:ext cx="2377440" cy="0"/>
          </a:xfrm>
          <a:prstGeom prst="line">
            <a:avLst/>
          </a:prstGeom>
          <a:solidFill>
            <a:schemeClr val="accent1"/>
          </a:solid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15">
            <a:extLst>
              <a:ext uri="{FF2B5EF4-FFF2-40B4-BE49-F238E27FC236}">
                <a16:creationId xmlns:a16="http://schemas.microsoft.com/office/drawing/2014/main" id="{A32E4FAB-6E79-6FAC-AEF3-9D0A02510129}"/>
              </a:ext>
            </a:extLst>
          </p:cNvPr>
          <p:cNvSpPr txBox="1">
            <a:spLocks noChangeArrowheads="1"/>
          </p:cNvSpPr>
          <p:nvPr/>
        </p:nvSpPr>
        <p:spPr bwMode="auto">
          <a:xfrm>
            <a:off x="685800" y="4429125"/>
            <a:ext cx="845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Are we up to the task?</a:t>
            </a:r>
            <a:r>
              <a:rPr kumimoji="0" lang="en-US" sz="2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  </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2 </a:t>
            </a:r>
            <a:r>
              <a:rPr kumimoji="0" lang="en-US" sz="2600" b="0" i="0" u="sng"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Cor</a:t>
            </a:r>
            <a:r>
              <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rPr>
              <a:t>. 2:16-17; Esther 4:14</a:t>
            </a:r>
          </a:p>
        </p:txBody>
      </p:sp>
      <p:sp>
        <p:nvSpPr>
          <p:cNvPr id="7" name="Speech Bubble: Rectangle with Corners Rounded 6">
            <a:extLst>
              <a:ext uri="{FF2B5EF4-FFF2-40B4-BE49-F238E27FC236}">
                <a16:creationId xmlns:a16="http://schemas.microsoft.com/office/drawing/2014/main" id="{0D80338C-9959-B006-3554-169E6BC2CD34}"/>
              </a:ext>
            </a:extLst>
          </p:cNvPr>
          <p:cNvSpPr/>
          <p:nvPr/>
        </p:nvSpPr>
        <p:spPr bwMode="auto">
          <a:xfrm>
            <a:off x="152400" y="2614868"/>
            <a:ext cx="8853875" cy="3801153"/>
          </a:xfrm>
          <a:prstGeom prst="wedgeRoundRectCallout">
            <a:avLst>
              <a:gd name="adj1" fmla="val -26316"/>
              <a:gd name="adj2" fmla="val -4891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Paul’s Desire Realized</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30</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Then Paul dwelt two whole years in his own rented house, and received all who came to him,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31 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preaching the kingdom of God and teaching the things which concern the Lord Jesus Christ with all confidence, no one forbidding him.</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—Acts 28:30-31</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6" name="Speech Bubble: Rectangle with Corners Rounded 15">
            <a:extLst>
              <a:ext uri="{FF2B5EF4-FFF2-40B4-BE49-F238E27FC236}">
                <a16:creationId xmlns:a16="http://schemas.microsoft.com/office/drawing/2014/main" id="{61545D58-3B82-58FD-6241-BA5AF2E6FDA2}"/>
              </a:ext>
            </a:extLst>
          </p:cNvPr>
          <p:cNvSpPr/>
          <p:nvPr/>
        </p:nvSpPr>
        <p:spPr bwMode="auto">
          <a:xfrm>
            <a:off x="173104" y="57150"/>
            <a:ext cx="8782052" cy="4216509"/>
          </a:xfrm>
          <a:prstGeom prst="wedgeRoundRectCallout">
            <a:avLst>
              <a:gd name="adj1" fmla="val -9633"/>
              <a:gd name="adj2" fmla="val 75559"/>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Tools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31</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‘Therefore do not worry, saying, ‘What shall we eat?’ or ‘What shall we drink?’ or ‘What shall we wear?’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32</a:t>
            </a:r>
            <a:r>
              <a:rPr kumimoji="0" lang="en-US" sz="26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For after all these things the Gentiles seek.  For your heavenly Father knows that you need all these things.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33</a:t>
            </a:r>
            <a:r>
              <a:rPr kumimoji="0" lang="en-US" sz="26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But seek first the kingdom of God and His righteousness, and all these things shall be added to you.”</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—Matthew 6:31-33</a:t>
            </a:r>
            <a:endParaRPr kumimoji="0" lang="en-US" sz="26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2" name="Speech Bubble: Rectangle with Corners Rounded 11">
            <a:extLst>
              <a:ext uri="{FF2B5EF4-FFF2-40B4-BE49-F238E27FC236}">
                <a16:creationId xmlns:a16="http://schemas.microsoft.com/office/drawing/2014/main" id="{EF0F32EC-271A-3EC6-0254-7081BD675997}"/>
              </a:ext>
            </a:extLst>
          </p:cNvPr>
          <p:cNvSpPr/>
          <p:nvPr/>
        </p:nvSpPr>
        <p:spPr bwMode="auto">
          <a:xfrm>
            <a:off x="335029" y="1000125"/>
            <a:ext cx="8458200" cy="4827956"/>
          </a:xfrm>
          <a:prstGeom prst="wedgeRoundRectCallout">
            <a:avLst>
              <a:gd name="adj1" fmla="val 29111"/>
              <a:gd name="adj2" fmla="val 47357"/>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God’s Providence in Evangelism</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26</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And He has made from one blood every nation of men to dwell on all the face of the earth, and has determined their preappointed times and the boundaries of their dwellings,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27</a:t>
            </a:r>
            <a:r>
              <a:rPr kumimoji="0" lang="en-US" sz="28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so that they should seek the Lord, in the hope that they might grope for Him and find Him, though He is not far from each one of us;’</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—Acts 17:26-27</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6" name="Speech Bubble: Rectangle with Corners Rounded 5">
            <a:extLst>
              <a:ext uri="{FF2B5EF4-FFF2-40B4-BE49-F238E27FC236}">
                <a16:creationId xmlns:a16="http://schemas.microsoft.com/office/drawing/2014/main" id="{6A1C886E-9A30-21C0-61E1-0AE8C46883CA}"/>
              </a:ext>
            </a:extLst>
          </p:cNvPr>
          <p:cNvSpPr/>
          <p:nvPr/>
        </p:nvSpPr>
        <p:spPr bwMode="auto">
          <a:xfrm>
            <a:off x="167075" y="1676400"/>
            <a:ext cx="8853875" cy="4715553"/>
          </a:xfrm>
          <a:prstGeom prst="wedgeRoundRectCallout">
            <a:avLst>
              <a:gd name="adj1" fmla="val -26316"/>
              <a:gd name="adj2" fmla="val -4891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Paul’s Desire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9</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For God is my witness, whom I serve with my spirit in the gospel of His Son, that without ceasing I make mention of you always in my prayers,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10</a:t>
            </a:r>
            <a:r>
              <a:rPr kumimoji="0" lang="en-US" sz="28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making request if, by some means, now at last I may find a way in the will of God to come to you.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11 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For I long to see you, that I may impart to you some spiritual gift, so that you may be established—</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—Romans 1:9-11</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7" name="Speech Bubble: Rectangle with Corners Rounded 16">
            <a:extLst>
              <a:ext uri="{FF2B5EF4-FFF2-40B4-BE49-F238E27FC236}">
                <a16:creationId xmlns:a16="http://schemas.microsoft.com/office/drawing/2014/main" id="{20F373C6-476E-A91D-CD02-72ECC40EC72E}"/>
              </a:ext>
            </a:extLst>
          </p:cNvPr>
          <p:cNvSpPr/>
          <p:nvPr/>
        </p:nvSpPr>
        <p:spPr bwMode="auto">
          <a:xfrm>
            <a:off x="696689" y="76200"/>
            <a:ext cx="7696200" cy="3408716"/>
          </a:xfrm>
          <a:prstGeom prst="wedgeRoundRectCallout">
            <a:avLst>
              <a:gd name="adj1" fmla="val 13268"/>
              <a:gd name="adj2" fmla="val 10351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Tools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28</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Let him who stole steal no longer, but rather let him labor, working with his hands what is good, that he may have something to give him who has need.”</a:t>
            </a: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—Ephesians 4:28</a:t>
            </a:r>
            <a:endPar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4" name="Speech Bubble: Rectangle with Corners Rounded 13">
            <a:extLst>
              <a:ext uri="{FF2B5EF4-FFF2-40B4-BE49-F238E27FC236}">
                <a16:creationId xmlns:a16="http://schemas.microsoft.com/office/drawing/2014/main" id="{8D9FB84C-9C03-6D9F-2CE5-6C28C92E9744}"/>
              </a:ext>
            </a:extLst>
          </p:cNvPr>
          <p:cNvSpPr/>
          <p:nvPr/>
        </p:nvSpPr>
        <p:spPr bwMode="auto">
          <a:xfrm>
            <a:off x="152400" y="506613"/>
            <a:ext cx="8853875" cy="4216508"/>
          </a:xfrm>
          <a:prstGeom prst="wedgeRoundRectCallout">
            <a:avLst>
              <a:gd name="adj1" fmla="val -26316"/>
              <a:gd name="adj2" fmla="val -48911"/>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Are We Up to the Task?</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15</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For we are to God the fragrance of Christ among those who are being saved and among those who are perishing.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16</a:t>
            </a:r>
            <a:r>
              <a:rPr kumimoji="0" lang="en-US" sz="2800" b="1" i="1" u="none" strike="noStrike" kern="1200" cap="none" spc="0" normalizeH="0" baseline="3000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To the one we are the aroma of death leading to death, and to the other the aroma of life leading to life.  And who is sufficient for these things?</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—2 Corinthians 2:15-16</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8" name="Speech Bubble: Rectangle with Corners Rounded 17">
            <a:extLst>
              <a:ext uri="{FF2B5EF4-FFF2-40B4-BE49-F238E27FC236}">
                <a16:creationId xmlns:a16="http://schemas.microsoft.com/office/drawing/2014/main" id="{4AA16E67-C9F1-ED08-1493-46680DE73C7B}"/>
              </a:ext>
            </a:extLst>
          </p:cNvPr>
          <p:cNvSpPr/>
          <p:nvPr/>
        </p:nvSpPr>
        <p:spPr bwMode="auto">
          <a:xfrm>
            <a:off x="471875" y="993710"/>
            <a:ext cx="8229600" cy="2991088"/>
          </a:xfrm>
          <a:prstGeom prst="wedgeRoundRectCallout">
            <a:avLst>
              <a:gd name="adj1" fmla="val 29923"/>
              <a:gd name="adj2" fmla="val 115534"/>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Tools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17</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But whoever has this world’s goods, and sees his brother in need, and shuts up his heart from him, how does the love of God abide in him?”</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—1 John 3:17</a:t>
            </a:r>
            <a:endParaRPr kumimoji="0" lang="en-US" sz="28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11" name="Speech Bubble: Rectangle with Corners Rounded 10">
            <a:extLst>
              <a:ext uri="{FF2B5EF4-FFF2-40B4-BE49-F238E27FC236}">
                <a16:creationId xmlns:a16="http://schemas.microsoft.com/office/drawing/2014/main" id="{949B18B3-290B-3C91-01AC-E1F132AE97A9}"/>
              </a:ext>
            </a:extLst>
          </p:cNvPr>
          <p:cNvSpPr/>
          <p:nvPr/>
        </p:nvSpPr>
        <p:spPr bwMode="auto">
          <a:xfrm>
            <a:off x="956875" y="142085"/>
            <a:ext cx="7253675" cy="2753515"/>
          </a:xfrm>
          <a:prstGeom prst="wedgeRoundRectCallout">
            <a:avLst>
              <a:gd name="adj1" fmla="val 46638"/>
              <a:gd name="adj2" fmla="val 73024"/>
              <a:gd name="adj3" fmla="val 16667"/>
            </a:avLst>
          </a:prstGeom>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50800" cap="flat" cmpd="sng" algn="ctr">
            <a:solidFill>
              <a:schemeClr val="tx1"/>
            </a:solidFill>
            <a:prstDash val="solid"/>
            <a:round/>
            <a:headEnd type="none" w="med" len="med"/>
            <a:tailEnd type="none" w="med" len="med"/>
          </a:ln>
          <a:effectLst/>
        </p:spPr>
        <p:txBody>
          <a:bodyPr vert="horz" wrap="square" lIns="228600" tIns="228600" rIns="228600" bIns="228600" numCol="1" rtlCol="0"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600" b="0" i="0" u="none" strike="noStrike" kern="1200" cap="none" spc="0" normalizeH="0" baseline="30000" noProof="0" dirty="0">
                <a:ln>
                  <a:noFill/>
                </a:ln>
                <a:solidFill>
                  <a:srgbClr val="FFC000"/>
                </a:solidFill>
                <a:effectLst/>
                <a:uLnTx/>
                <a:uFillTx/>
                <a:latin typeface="Berlin Sans FB" panose="020E0602020502020306" pitchFamily="34" charset="0"/>
                <a:ea typeface="+mn-ea"/>
                <a:cs typeface="+mn-cs"/>
              </a:rPr>
              <a:t>6</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 </a:t>
            </a:r>
            <a:r>
              <a:rPr kumimoji="0" lang="en-US" sz="2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But without faith it is impossible to please Him, for he who comes to God must believe that He is, and that He is a rewarder of those who diligently seek Him.</a:t>
            </a:r>
            <a:r>
              <a:rPr kumimoji="0" lang="en-US" sz="26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Berlin Sans FB" panose="020E0602020502020306" pitchFamily="34" charset="0"/>
                <a:ea typeface="+mn-ea"/>
                <a:cs typeface="+mn-cs"/>
              </a:rPr>
              <a:t>—Hebrews 11:6</a:t>
            </a:r>
            <a:endParaRPr kumimoji="0" lang="en-US" sz="24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endParaRPr>
          </a:p>
        </p:txBody>
      </p:sp>
      <p:sp>
        <p:nvSpPr>
          <p:cNvPr id="20" name="TextBox 19">
            <a:extLst>
              <a:ext uri="{FF2B5EF4-FFF2-40B4-BE49-F238E27FC236}">
                <a16:creationId xmlns:a16="http://schemas.microsoft.com/office/drawing/2014/main" id="{5077016C-AA03-C6AC-1E8B-205F50155B92}"/>
              </a:ext>
            </a:extLst>
          </p:cNvPr>
          <p:cNvSpPr txBox="1"/>
          <p:nvPr/>
        </p:nvSpPr>
        <p:spPr>
          <a:xfrm>
            <a:off x="76200" y="779206"/>
            <a:ext cx="8991600" cy="5262979"/>
          </a:xfrm>
          <a:prstGeom prst="rect">
            <a:avLst/>
          </a:prstGeom>
          <a:gradFill>
            <a:gsLst>
              <a:gs pos="24000">
                <a:srgbClr val="000066"/>
              </a:gs>
              <a:gs pos="74000">
                <a:srgbClr val="0000CC"/>
              </a:gs>
              <a:gs pos="83000">
                <a:srgbClr val="0000CC"/>
              </a:gs>
              <a:gs pos="98000">
                <a:srgbClr val="0000CC"/>
              </a:gs>
            </a:gsLst>
            <a:lin ang="5400000" scaled="1"/>
          </a:gradFill>
          <a:ln w="50800">
            <a:solidFill>
              <a:srgbClr val="FFFF00"/>
            </a:solidFill>
          </a:ln>
          <a:effectLst>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p:spPr>
        <p:txBody>
          <a:bodyPr wrap="square" lIns="228600" tIns="228600" rIns="228600" bIns="2286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ahoma" panose="020B0604030504040204" pitchFamily="34" charset="0"/>
                <a:ea typeface="+mn-ea"/>
                <a:cs typeface="+mn-cs"/>
              </a:rPr>
              <a:t>Tools of God’s Providence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sz="3600" b="1" i="0" u="none" strike="noStrike" kern="1200" cap="none" spc="0" normalizeH="0" baseline="30000" noProof="0" dirty="0">
                <a:ln>
                  <a:noFill/>
                </a:ln>
                <a:solidFill>
                  <a:srgbClr val="FFC000"/>
                </a:solidFill>
                <a:effectLst/>
                <a:uLnTx/>
                <a:uFillTx/>
                <a:latin typeface="Tahoma" panose="020B0604030504040204" pitchFamily="34" charset="0"/>
                <a:ea typeface="+mn-ea"/>
                <a:cs typeface="+mn-cs"/>
              </a:rPr>
              <a:t>21</a:t>
            </a:r>
            <a:r>
              <a:rPr kumimoji="0" lang="en-US" sz="36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For I have shown you in every way, by laboring like this, that you must support the weak. And remember the words of the Lord Jesus, that He said, </a:t>
            </a:r>
            <a:r>
              <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mn-ea"/>
                <a:cs typeface="+mn-cs"/>
              </a:rPr>
              <a:t>’It is more blessed to give than to receive’</a:t>
            </a:r>
            <a:r>
              <a:rPr kumimoji="0" lang="en-US" sz="36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Tahoma" panose="020B0604030504040204" pitchFamily="34" charset="0"/>
                <a:ea typeface="+mn-ea"/>
                <a:cs typeface="+mn-cs"/>
              </a:rPr>
              <a:t>—Acts 20:35</a:t>
            </a:r>
            <a:endPar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3531200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dissolve">
                                      <p:cBhvr>
                                        <p:cTn id="7" dur="500"/>
                                        <p:tgtEl>
                                          <p:spTgt spid="5632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6335"/>
                                        </p:tgtEl>
                                        <p:attrNameLst>
                                          <p:attrName>style.visibility</p:attrName>
                                        </p:attrNameLst>
                                      </p:cBhvr>
                                      <p:to>
                                        <p:strVal val="visible"/>
                                      </p:to>
                                    </p:set>
                                    <p:animEffect transition="in" filter="dissolve">
                                      <p:cBhvr>
                                        <p:cTn id="18" dur="500"/>
                                        <p:tgtEl>
                                          <p:spTgt spid="5633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nodeType="clickEffect">
                                  <p:stCondLst>
                                    <p:cond delay="0"/>
                                  </p:stCondLst>
                                  <p:childTnLst>
                                    <p:animEffect transition="out" filter="wipe(left)">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500"/>
                            </p:stCondLst>
                            <p:childTnLst>
                              <p:par>
                                <p:cTn id="48" presetID="9"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dissolv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8" fill="hold" nodeType="clickEffect">
                                  <p:stCondLst>
                                    <p:cond delay="0"/>
                                  </p:stCondLst>
                                  <p:childTnLst>
                                    <p:animEffect transition="out" filter="wipe(left)">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par>
                          <p:cTn id="69" fill="hold">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dissolv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1" nodeType="clickEffect">
                                  <p:stCondLst>
                                    <p:cond delay="0"/>
                                  </p:stCondLst>
                                  <p:childTnLst>
                                    <p:animEffect transition="out" filter="dissolv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par>
                          <p:cTn id="78" fill="hold">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dissolve">
                                      <p:cBhvr>
                                        <p:cTn id="81" dur="5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dissolv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xit" presetSubtype="0" fill="hold" grpId="1" nodeType="clickEffect">
                                  <p:stCondLst>
                                    <p:cond delay="0"/>
                                  </p:stCondLst>
                                  <p:childTnLst>
                                    <p:animEffect transition="out" filter="dissolv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p:stCondLst>
                              <p:cond delay="500"/>
                            </p:stCondLst>
                            <p:childTnLst>
                              <p:par>
                                <p:cTn id="93" presetID="9" presetClass="entr" presetSubtype="0"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dissolve">
                                      <p:cBhvr>
                                        <p:cTn id="95" dur="500"/>
                                        <p:tgtEl>
                                          <p:spTgt spid="15"/>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dissolv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xit" presetSubtype="0" fill="hold" grpId="1" nodeType="clickEffect">
                                  <p:stCondLst>
                                    <p:cond delay="0"/>
                                  </p:stCondLst>
                                  <p:childTnLst>
                                    <p:animEffect transition="out" filter="dissolv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9"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dissolv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par>
                          <p:cTn id="115" fill="hold">
                            <p:stCondLst>
                              <p:cond delay="500"/>
                            </p:stCondLst>
                            <p:childTnLst>
                              <p:par>
                                <p:cTn id="116" presetID="9" presetClass="entr" presetSubtype="0" fill="hold" grpId="0" nodeType="afterEffect">
                                  <p:stCondLst>
                                    <p:cond delay="0"/>
                                  </p:stCondLst>
                                  <p:childTnLst>
                                    <p:set>
                                      <p:cBhvr>
                                        <p:cTn id="117" dur="1" fill="hold">
                                          <p:stCondLst>
                                            <p:cond delay="0"/>
                                          </p:stCondLst>
                                        </p:cTn>
                                        <p:tgtEl>
                                          <p:spTgt spid="21"/>
                                        </p:tgtEl>
                                        <p:attrNameLst>
                                          <p:attrName>style.visibility</p:attrName>
                                        </p:attrNameLst>
                                      </p:cBhvr>
                                      <p:to>
                                        <p:strVal val="visible"/>
                                      </p:to>
                                    </p:set>
                                    <p:animEffect transition="in" filter="dissolve">
                                      <p:cBhvr>
                                        <p:cTn id="118" dur="500"/>
                                        <p:tgtEl>
                                          <p:spTgt spid="21"/>
                                        </p:tgtEl>
                                      </p:cBhvr>
                                    </p:animEffect>
                                  </p:childTnLst>
                                </p:cTn>
                              </p:par>
                            </p:childTnLst>
                          </p:cTn>
                        </p:par>
                        <p:par>
                          <p:cTn id="119" fill="hold">
                            <p:stCondLst>
                              <p:cond delay="1000"/>
                            </p:stCondLst>
                            <p:childTnLst>
                              <p:par>
                                <p:cTn id="120" presetID="22" presetClass="entr" presetSubtype="8" fill="hold"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left)">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xit" presetSubtype="8" fill="hold" nodeType="clickEffect">
                                  <p:stCondLst>
                                    <p:cond delay="0"/>
                                  </p:stCondLst>
                                  <p:childTnLst>
                                    <p:animEffect transition="out" filter="wipe(left)">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9" presetClass="exit" presetSubtype="0" fill="hold" grpId="0" nodeType="withEffect">
                                  <p:stCondLst>
                                    <p:cond delay="0"/>
                                  </p:stCondLst>
                                  <p:childTnLst>
                                    <p:animEffect transition="out" filter="dissolve">
                                      <p:cBhvr>
                                        <p:cTn id="129" dur="500"/>
                                        <p:tgtEl>
                                          <p:spTgt spid="56324"/>
                                        </p:tgtEl>
                                      </p:cBhvr>
                                    </p:animEffect>
                                    <p:set>
                                      <p:cBhvr>
                                        <p:cTn id="130" dur="1" fill="hold">
                                          <p:stCondLst>
                                            <p:cond delay="499"/>
                                          </p:stCondLst>
                                        </p:cTn>
                                        <p:tgtEl>
                                          <p:spTgt spid="56324"/>
                                        </p:tgtEl>
                                        <p:attrNameLst>
                                          <p:attrName>style.visibility</p:attrName>
                                        </p:attrNameLst>
                                      </p:cBhvr>
                                      <p:to>
                                        <p:strVal val="hidden"/>
                                      </p:to>
                                    </p:set>
                                  </p:childTnLst>
                                </p:cTn>
                              </p:par>
                            </p:childTnLst>
                          </p:cTn>
                        </p:par>
                        <p:par>
                          <p:cTn id="131" fill="hold">
                            <p:stCondLst>
                              <p:cond delay="500"/>
                            </p:stCondLst>
                            <p:childTnLst>
                              <p:par>
                                <p:cTn id="132" presetID="9" presetClass="entr" presetSubtype="0" fill="hold" grpId="0" nodeType="afterEffect">
                                  <p:stCondLst>
                                    <p:cond delay="0"/>
                                  </p:stCondLst>
                                  <p:childTnLst>
                                    <p:set>
                                      <p:cBhvr>
                                        <p:cTn id="133" dur="1" fill="hold">
                                          <p:stCondLst>
                                            <p:cond delay="0"/>
                                          </p:stCondLst>
                                        </p:cTn>
                                        <p:tgtEl>
                                          <p:spTgt spid="18"/>
                                        </p:tgtEl>
                                        <p:attrNameLst>
                                          <p:attrName>style.visibility</p:attrName>
                                        </p:attrNameLst>
                                      </p:cBhvr>
                                      <p:to>
                                        <p:strVal val="visible"/>
                                      </p:to>
                                    </p:set>
                                    <p:animEffect transition="in" filter="dissolve">
                                      <p:cBhvr>
                                        <p:cTn id="134" dur="500"/>
                                        <p:tgtEl>
                                          <p:spTgt spid="18"/>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xit" presetSubtype="0" fill="hold" grpId="1" nodeType="clickEffect">
                                  <p:stCondLst>
                                    <p:cond delay="0"/>
                                  </p:stCondLst>
                                  <p:childTnLst>
                                    <p:animEffect transition="out" filter="dissolv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childTnLst>
                          </p:cTn>
                        </p:par>
                        <p:par>
                          <p:cTn id="140" fill="hold">
                            <p:stCondLst>
                              <p:cond delay="500"/>
                            </p:stCondLst>
                            <p:childTnLst>
                              <p:par>
                                <p:cTn id="141" presetID="56" presetClass="entr" presetSubtype="0" fill="hold" grpId="0" nodeType="afterEffect">
                                  <p:stCondLst>
                                    <p:cond delay="0"/>
                                  </p:stCondLst>
                                  <p:childTnLst>
                                    <p:set>
                                      <p:cBhvr>
                                        <p:cTn id="142" dur="1" fill="hold">
                                          <p:stCondLst>
                                            <p:cond delay="0"/>
                                          </p:stCondLst>
                                        </p:cTn>
                                        <p:tgtEl>
                                          <p:spTgt spid="20"/>
                                        </p:tgtEl>
                                        <p:attrNameLst>
                                          <p:attrName>style.visibility</p:attrName>
                                        </p:attrNameLst>
                                      </p:cBhvr>
                                      <p:to>
                                        <p:strVal val="visible"/>
                                      </p:to>
                                    </p:set>
                                    <p:anim by="(-#ppt_w*2)" calcmode="lin" valueType="num">
                                      <p:cBhvr rctx="PPT">
                                        <p:cTn id="143" dur="250" autoRev="1" fill="hold">
                                          <p:stCondLst>
                                            <p:cond delay="0"/>
                                          </p:stCondLst>
                                        </p:cTn>
                                        <p:tgtEl>
                                          <p:spTgt spid="20"/>
                                        </p:tgtEl>
                                        <p:attrNameLst>
                                          <p:attrName>ppt_w</p:attrName>
                                        </p:attrNameLst>
                                      </p:cBhvr>
                                    </p:anim>
                                    <p:anim by="(#ppt_w*0.50)" calcmode="lin" valueType="num">
                                      <p:cBhvr>
                                        <p:cTn id="144" dur="250" decel="50000" autoRev="1" fill="hold">
                                          <p:stCondLst>
                                            <p:cond delay="0"/>
                                          </p:stCondLst>
                                        </p:cTn>
                                        <p:tgtEl>
                                          <p:spTgt spid="20"/>
                                        </p:tgtEl>
                                        <p:attrNameLst>
                                          <p:attrName>ppt_x</p:attrName>
                                        </p:attrNameLst>
                                      </p:cBhvr>
                                    </p:anim>
                                    <p:anim from="(-#ppt_h/2)" to="(#ppt_y)" calcmode="lin" valueType="num">
                                      <p:cBhvr>
                                        <p:cTn id="145" dur="500" fill="hold">
                                          <p:stCondLst>
                                            <p:cond delay="0"/>
                                          </p:stCondLst>
                                        </p:cTn>
                                        <p:tgtEl>
                                          <p:spTgt spid="20"/>
                                        </p:tgtEl>
                                        <p:attrNameLst>
                                          <p:attrName>ppt_y</p:attrName>
                                        </p:attrNameLst>
                                      </p:cBhvr>
                                    </p:anim>
                                    <p:animRot by="21600000">
                                      <p:cBhvr>
                                        <p:cTn id="146" dur="5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15" grpId="0"/>
      <p:bldP spid="56324" grpId="0"/>
      <p:bldP spid="56329" grpId="0"/>
      <p:bldP spid="56335" grpId="0"/>
      <p:bldP spid="13" grpId="0"/>
      <p:bldP spid="7" grpId="0" animBg="1"/>
      <p:bldP spid="7" grpId="1" animBg="1"/>
      <p:bldP spid="16" grpId="0" animBg="1"/>
      <p:bldP spid="16" grpId="1" animBg="1"/>
      <p:bldP spid="12" grpId="0" animBg="1"/>
      <p:bldP spid="12" grpId="1" animBg="1"/>
      <p:bldP spid="6" grpId="0" animBg="1"/>
      <p:bldP spid="6" grpId="1" animBg="1"/>
      <p:bldP spid="17" grpId="0" animBg="1"/>
      <p:bldP spid="17" grpId="1" animBg="1"/>
      <p:bldP spid="14" grpId="0" animBg="1"/>
      <p:bldP spid="14" grpId="1" animBg="1"/>
      <p:bldP spid="18" grpId="0" animBg="1"/>
      <p:bldP spid="18" grpId="1" animBg="1"/>
      <p:bldP spid="11" grpId="0" animBg="1"/>
      <p:bldP spid="11" grpId="1"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3000">
              <a:srgbClr val="000066"/>
            </a:gs>
            <a:gs pos="74000">
              <a:srgbClr val="0000CC"/>
            </a:gs>
          </a:gsLst>
          <a:lin ang="2700000" scaled="1"/>
        </a:gradFill>
        <a:effectLst/>
      </p:bgPr>
    </p:bg>
    <p:spTree>
      <p:nvGrpSpPr>
        <p:cNvPr id="1" name=""/>
        <p:cNvGrpSpPr/>
        <p:nvPr/>
      </p:nvGrpSpPr>
      <p:grpSpPr>
        <a:xfrm>
          <a:off x="0" y="0"/>
          <a:ext cx="0" cy="0"/>
          <a:chOff x="0" y="0"/>
          <a:chExt cx="0" cy="0"/>
        </a:xfrm>
      </p:grpSpPr>
      <p:sp>
        <p:nvSpPr>
          <p:cNvPr id="21" name="Text Box 15">
            <a:extLst>
              <a:ext uri="{FF2B5EF4-FFF2-40B4-BE49-F238E27FC236}">
                <a16:creationId xmlns:a16="http://schemas.microsoft.com/office/drawing/2014/main" id="{01626754-21AD-A689-9D72-1692F5B4C7DB}"/>
              </a:ext>
            </a:extLst>
          </p:cNvPr>
          <p:cNvSpPr txBox="1">
            <a:spLocks noChangeArrowheads="1"/>
          </p:cNvSpPr>
          <p:nvPr/>
        </p:nvSpPr>
        <p:spPr bwMode="auto">
          <a:xfrm>
            <a:off x="685800" y="4898648"/>
            <a:ext cx="845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Philippines:  </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1995</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sym typeface="Wingdings" panose="05000000000000000000" pitchFamily="2" charset="2"/>
              </a:rPr>
              <a:t>present</a:t>
            </a:r>
            <a:endPar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15" name="Text Box 15">
            <a:extLst>
              <a:ext uri="{FF2B5EF4-FFF2-40B4-BE49-F238E27FC236}">
                <a16:creationId xmlns:a16="http://schemas.microsoft.com/office/drawing/2014/main" id="{CAE3728B-2B99-5481-58B9-7B383831714F}"/>
              </a:ext>
            </a:extLst>
          </p:cNvPr>
          <p:cNvSpPr txBox="1">
            <a:spLocks noChangeArrowheads="1"/>
          </p:cNvSpPr>
          <p:nvPr/>
        </p:nvSpPr>
        <p:spPr bwMode="auto">
          <a:xfrm>
            <a:off x="152400" y="419100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5000"/>
              <a:buFont typeface="Wingdings 2" panose="05020102010507070707" pitchFamily="18" charset="2"/>
              <a:buChar char="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Benevolence:</a:t>
            </a:r>
            <a:endParaRPr kumimoji="0" lang="en-US" sz="28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3" name="Rectangle 2">
            <a:extLst>
              <a:ext uri="{FF2B5EF4-FFF2-40B4-BE49-F238E27FC236}">
                <a16:creationId xmlns:a16="http://schemas.microsoft.com/office/drawing/2014/main" id="{8BE86863-16FF-4455-8052-39B42922A73C}"/>
              </a:ext>
            </a:extLst>
          </p:cNvPr>
          <p:cNvSpPr/>
          <p:nvPr/>
        </p:nvSpPr>
        <p:spPr bwMode="auto">
          <a:xfrm>
            <a:off x="0" y="-11113"/>
            <a:ext cx="9144000" cy="1458913"/>
          </a:xfrm>
          <a:prstGeom prst="rect">
            <a:avLst/>
          </a:prstGeom>
          <a:solidFill>
            <a:srgbClr val="000066"/>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sp>
        <p:nvSpPr>
          <p:cNvPr id="56324" name="Rectangle 4"/>
          <p:cNvSpPr>
            <a:spLocks noChangeArrowheads="1"/>
          </p:cNvSpPr>
          <p:nvPr/>
        </p:nvSpPr>
        <p:spPr bwMode="auto">
          <a:xfrm>
            <a:off x="2558267" y="6492875"/>
            <a:ext cx="4038600" cy="3651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9900"/>
                </a:solidFill>
                <a:effectLst>
                  <a:outerShdw blurRad="38100" dist="38100" dir="2700000" algn="tl">
                    <a:srgbClr val="000000"/>
                  </a:outerShdw>
                </a:effectLst>
                <a:uLnTx/>
                <a:uFillTx/>
                <a:latin typeface="Tahoma" panose="020B0604030504040204" pitchFamily="34" charset="0"/>
                <a:ea typeface="+mn-ea"/>
                <a:cs typeface="+mn-cs"/>
              </a:rPr>
              <a:t>Tools of God’s Providence</a:t>
            </a:r>
          </a:p>
        </p:txBody>
      </p:sp>
      <p:sp>
        <p:nvSpPr>
          <p:cNvPr id="56329" name="Text Box 9"/>
          <p:cNvSpPr txBox="1">
            <a:spLocks noChangeArrowheads="1"/>
          </p:cNvSpPr>
          <p:nvPr/>
        </p:nvSpPr>
        <p:spPr bwMode="auto">
          <a:xfrm>
            <a:off x="76201" y="-121860"/>
            <a:ext cx="4495800" cy="1569660"/>
          </a:xfrm>
          <a:prstGeom prst="rect">
            <a:avLst/>
          </a:prstGeom>
          <a:no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Tools of God’s Providence</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56335" name="Text Box 15"/>
          <p:cNvSpPr txBox="1">
            <a:spLocks noChangeArrowheads="1"/>
          </p:cNvSpPr>
          <p:nvPr/>
        </p:nvSpPr>
        <p:spPr bwMode="auto">
          <a:xfrm>
            <a:off x="143255" y="1524000"/>
            <a:ext cx="51145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5000"/>
              <a:buFont typeface="Wingdings 2" panose="05020102010507070707" pitchFamily="18" charset="2"/>
              <a:buChar char="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Evangelism:</a:t>
            </a:r>
            <a:endPar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cxnSp>
        <p:nvCxnSpPr>
          <p:cNvPr id="5" name="Straight Connector 4">
            <a:extLst>
              <a:ext uri="{FF2B5EF4-FFF2-40B4-BE49-F238E27FC236}">
                <a16:creationId xmlns:a16="http://schemas.microsoft.com/office/drawing/2014/main" id="{611DC2B8-6858-4C7B-8330-CCB64F7EA68B}"/>
              </a:ext>
            </a:extLst>
          </p:cNvPr>
          <p:cNvCxnSpPr/>
          <p:nvPr/>
        </p:nvCxnSpPr>
        <p:spPr bwMode="auto">
          <a:xfrm>
            <a:off x="0" y="1447800"/>
            <a:ext cx="91440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2"/>
          </p:nvPr>
        </p:nvSpPr>
        <p:spPr>
          <a:xfrm>
            <a:off x="8763000" y="6400800"/>
            <a:ext cx="3810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5E7828-17CB-442F-849A-4BD13309398C}" type="slidenum">
              <a:rPr kumimoji="0" lang="en-US" sz="1800" b="1"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4" name="Picture 2" descr="1. Trusting God's providence - R. C. Sproul - YouTube">
            <a:extLst>
              <a:ext uri="{FF2B5EF4-FFF2-40B4-BE49-F238E27FC236}">
                <a16:creationId xmlns:a16="http://schemas.microsoft.com/office/drawing/2014/main" id="{1C6C296A-E22B-1B97-58B6-64CB09F1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1115"/>
            <a:ext cx="3886200" cy="2910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5">
            <a:extLst>
              <a:ext uri="{FF2B5EF4-FFF2-40B4-BE49-F238E27FC236}">
                <a16:creationId xmlns:a16="http://schemas.microsoft.com/office/drawing/2014/main" id="{DDD47345-DAB7-6C52-5D5D-D807A7BB90B1}"/>
              </a:ext>
            </a:extLst>
          </p:cNvPr>
          <p:cNvSpPr txBox="1">
            <a:spLocks noChangeArrowheads="1"/>
          </p:cNvSpPr>
          <p:nvPr/>
        </p:nvSpPr>
        <p:spPr bwMode="auto">
          <a:xfrm>
            <a:off x="685801" y="2174557"/>
            <a:ext cx="48768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Bloomington, IN</a:t>
            </a:r>
            <a:endPar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8" name="Text Box 15">
            <a:extLst>
              <a:ext uri="{FF2B5EF4-FFF2-40B4-BE49-F238E27FC236}">
                <a16:creationId xmlns:a16="http://schemas.microsoft.com/office/drawing/2014/main" id="{C7E4EB09-5EBF-8DFF-9F34-1E209E9ED6DE}"/>
              </a:ext>
            </a:extLst>
          </p:cNvPr>
          <p:cNvSpPr txBox="1">
            <a:spLocks noChangeArrowheads="1"/>
          </p:cNvSpPr>
          <p:nvPr/>
        </p:nvSpPr>
        <p:spPr bwMode="auto">
          <a:xfrm>
            <a:off x="685800" y="2819400"/>
            <a:ext cx="84581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Philippines:  </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1995-2020-</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sym typeface="Wingdings" panose="05000000000000000000" pitchFamily="2" charset="2"/>
              </a:rPr>
              <a:t>2022; ZOOM class, etc.</a:t>
            </a:r>
            <a:endPar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23" name="Text Box 15">
            <a:extLst>
              <a:ext uri="{FF2B5EF4-FFF2-40B4-BE49-F238E27FC236}">
                <a16:creationId xmlns:a16="http://schemas.microsoft.com/office/drawing/2014/main" id="{EAEA177F-122B-6ACF-4320-EB0F00F446C0}"/>
              </a:ext>
            </a:extLst>
          </p:cNvPr>
          <p:cNvSpPr txBox="1">
            <a:spLocks noChangeArrowheads="1"/>
          </p:cNvSpPr>
          <p:nvPr/>
        </p:nvSpPr>
        <p:spPr bwMode="auto">
          <a:xfrm>
            <a:off x="685800" y="3469957"/>
            <a:ext cx="84581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Africa:  </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2019</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sym typeface="Wingdings" panose="05000000000000000000" pitchFamily="2" charset="2"/>
              </a:rPr>
              <a:t>present (Ron Halbrook, Kyle Campbell) </a:t>
            </a:r>
            <a:endPar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24" name="Text Box 15">
            <a:extLst>
              <a:ext uri="{FF2B5EF4-FFF2-40B4-BE49-F238E27FC236}">
                <a16:creationId xmlns:a16="http://schemas.microsoft.com/office/drawing/2014/main" id="{7002F05C-8466-6111-8670-F40DF5D9EB1E}"/>
              </a:ext>
            </a:extLst>
          </p:cNvPr>
          <p:cNvSpPr txBox="1">
            <a:spLocks noChangeArrowheads="1"/>
          </p:cNvSpPr>
          <p:nvPr/>
        </p:nvSpPr>
        <p:spPr bwMode="auto">
          <a:xfrm>
            <a:off x="685800" y="5562600"/>
            <a:ext cx="845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Africa:  </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rPr>
              <a:t>2019</a:t>
            </a:r>
            <a:r>
              <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sym typeface="Wingdings" panose="05000000000000000000" pitchFamily="2" charset="2"/>
              </a:rPr>
              <a:t>present (Ron &amp; Kyle)</a:t>
            </a:r>
            <a:endParaRPr kumimoji="0" lang="en-US" sz="26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22292907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dissolve">
                                      <p:cBhvr>
                                        <p:cTn id="7" dur="500"/>
                                        <p:tgtEl>
                                          <p:spTgt spid="5632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6335"/>
                                        </p:tgtEl>
                                        <p:attrNameLst>
                                          <p:attrName>style.visibility</p:attrName>
                                        </p:attrNameLst>
                                      </p:cBhvr>
                                      <p:to>
                                        <p:strVal val="visible"/>
                                      </p:to>
                                    </p:set>
                                    <p:animEffect transition="in" filter="dissolve">
                                      <p:cBhvr>
                                        <p:cTn id="17" dur="500"/>
                                        <p:tgtEl>
                                          <p:spTgt spid="563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dissolv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p:bldP spid="56329" grpId="0"/>
      <p:bldP spid="56335" grpId="0"/>
      <p:bldP spid="10" grpId="0"/>
      <p:bldP spid="8"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23000">
              <a:srgbClr val="000066"/>
            </a:gs>
            <a:gs pos="74000">
              <a:srgbClr val="0000CC"/>
            </a:gs>
          </a:gsLst>
          <a:lin ang="2700000" scaled="1"/>
        </a:gradFill>
        <a:effectLst/>
      </p:bgPr>
    </p:bg>
    <p:spTree>
      <p:nvGrpSpPr>
        <p:cNvPr id="1" name=""/>
        <p:cNvGrpSpPr/>
        <p:nvPr/>
      </p:nvGrpSpPr>
      <p:grpSpPr>
        <a:xfrm>
          <a:off x="0" y="0"/>
          <a:ext cx="0" cy="0"/>
          <a:chOff x="0" y="0"/>
          <a:chExt cx="0" cy="0"/>
        </a:xfrm>
      </p:grpSpPr>
      <p:sp>
        <p:nvSpPr>
          <p:cNvPr id="56336" name="Text Box 15">
            <a:extLst>
              <a:ext uri="{FF2B5EF4-FFF2-40B4-BE49-F238E27FC236}">
                <a16:creationId xmlns:a16="http://schemas.microsoft.com/office/drawing/2014/main" id="{2EB88EED-8B6E-766C-4911-D8E7FB331A5A}"/>
              </a:ext>
            </a:extLst>
          </p:cNvPr>
          <p:cNvSpPr txBox="1">
            <a:spLocks noChangeArrowheads="1"/>
          </p:cNvSpPr>
          <p:nvPr/>
        </p:nvSpPr>
        <p:spPr bwMode="auto">
          <a:xfrm>
            <a:off x="685800" y="4419600"/>
            <a:ext cx="7848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Preaching the gospel in Africa:</a:t>
            </a:r>
            <a:endPar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56328" name="Text Box 15">
            <a:extLst>
              <a:ext uri="{FF2B5EF4-FFF2-40B4-BE49-F238E27FC236}">
                <a16:creationId xmlns:a16="http://schemas.microsoft.com/office/drawing/2014/main" id="{E8EA49B4-BD21-3CFC-F240-A50574F2B881}"/>
              </a:ext>
            </a:extLst>
          </p:cNvPr>
          <p:cNvSpPr txBox="1">
            <a:spLocks noChangeArrowheads="1"/>
          </p:cNvSpPr>
          <p:nvPr/>
        </p:nvSpPr>
        <p:spPr bwMode="auto">
          <a:xfrm>
            <a:off x="685800" y="3469957"/>
            <a:ext cx="7848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Help support one gospel preacher in Zimbabwe:</a:t>
            </a:r>
            <a:endPar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endParaRPr>
          </a:p>
        </p:txBody>
      </p:sp>
      <p:sp>
        <p:nvSpPr>
          <p:cNvPr id="3" name="Rectangle 2">
            <a:extLst>
              <a:ext uri="{FF2B5EF4-FFF2-40B4-BE49-F238E27FC236}">
                <a16:creationId xmlns:a16="http://schemas.microsoft.com/office/drawing/2014/main" id="{8BE86863-16FF-4455-8052-39B42922A73C}"/>
              </a:ext>
            </a:extLst>
          </p:cNvPr>
          <p:cNvSpPr/>
          <p:nvPr/>
        </p:nvSpPr>
        <p:spPr bwMode="auto">
          <a:xfrm>
            <a:off x="0" y="-11113"/>
            <a:ext cx="9144000" cy="1458913"/>
          </a:xfrm>
          <a:prstGeom prst="rect">
            <a:avLst/>
          </a:prstGeom>
          <a:solidFill>
            <a:srgbClr val="000066"/>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sp>
        <p:nvSpPr>
          <p:cNvPr id="56324" name="Rectangle 4"/>
          <p:cNvSpPr>
            <a:spLocks noChangeArrowheads="1"/>
          </p:cNvSpPr>
          <p:nvPr/>
        </p:nvSpPr>
        <p:spPr bwMode="auto">
          <a:xfrm>
            <a:off x="2558267" y="6492875"/>
            <a:ext cx="4038600" cy="3651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9900"/>
                </a:solidFill>
                <a:effectLst>
                  <a:outerShdw blurRad="38100" dist="38100" dir="2700000" algn="tl">
                    <a:srgbClr val="000000"/>
                  </a:outerShdw>
                </a:effectLst>
                <a:uLnTx/>
                <a:uFillTx/>
                <a:latin typeface="Tahoma" panose="020B0604030504040204" pitchFamily="34" charset="0"/>
                <a:ea typeface="+mn-ea"/>
                <a:cs typeface="+mn-cs"/>
              </a:rPr>
              <a:t>Tools of God’s Providence</a:t>
            </a:r>
          </a:p>
        </p:txBody>
      </p:sp>
      <p:sp>
        <p:nvSpPr>
          <p:cNvPr id="56329" name="Text Box 9"/>
          <p:cNvSpPr txBox="1">
            <a:spLocks noChangeArrowheads="1"/>
          </p:cNvSpPr>
          <p:nvPr/>
        </p:nvSpPr>
        <p:spPr bwMode="auto">
          <a:xfrm>
            <a:off x="76201" y="228600"/>
            <a:ext cx="4495800" cy="830997"/>
          </a:xfrm>
          <a:prstGeom prst="rect">
            <a:avLst/>
          </a:prstGeom>
          <a:no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Philippines</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56335" name="Text Box 15"/>
          <p:cNvSpPr txBox="1">
            <a:spLocks noChangeArrowheads="1"/>
          </p:cNvSpPr>
          <p:nvPr/>
        </p:nvSpPr>
        <p:spPr bwMode="auto">
          <a:xfrm>
            <a:off x="143255" y="1524000"/>
            <a:ext cx="51145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marR="0" lvl="0" indent="-571500" algn="l" defTabSz="914400" rtl="0" eaLnBrk="0" fontAlgn="base" latinLnBrk="0" hangingPunct="0">
              <a:lnSpc>
                <a:spcPct val="100000"/>
              </a:lnSpc>
              <a:spcBef>
                <a:spcPct val="0"/>
              </a:spcBef>
              <a:spcAft>
                <a:spcPct val="0"/>
              </a:spcAft>
              <a:buClr>
                <a:srgbClr val="FFFF00"/>
              </a:buClr>
              <a:buSzPct val="125000"/>
              <a:buFont typeface="Wingdings 2" panose="05020102010507070707" pitchFamily="18" charset="2"/>
              <a:buChar char="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Berlin Sans FB" panose="020E0602020502020306" pitchFamily="34" charset="0"/>
                <a:ea typeface="+mn-ea"/>
                <a:cs typeface="+mn-cs"/>
              </a:rPr>
              <a:t>Evangelism:</a:t>
            </a:r>
            <a:endParaRPr kumimoji="0" lang="en-US" sz="28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Berlin Sans FB" panose="020E0602020502020306" pitchFamily="34" charset="0"/>
              <a:ea typeface="+mn-ea"/>
              <a:cs typeface="+mn-cs"/>
            </a:endParaRPr>
          </a:p>
        </p:txBody>
      </p:sp>
      <p:cxnSp>
        <p:nvCxnSpPr>
          <p:cNvPr id="5" name="Straight Connector 4">
            <a:extLst>
              <a:ext uri="{FF2B5EF4-FFF2-40B4-BE49-F238E27FC236}">
                <a16:creationId xmlns:a16="http://schemas.microsoft.com/office/drawing/2014/main" id="{611DC2B8-6858-4C7B-8330-CCB64F7EA68B}"/>
              </a:ext>
            </a:extLst>
          </p:cNvPr>
          <p:cNvCxnSpPr/>
          <p:nvPr/>
        </p:nvCxnSpPr>
        <p:spPr bwMode="auto">
          <a:xfrm>
            <a:off x="0" y="1447800"/>
            <a:ext cx="91440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2"/>
          </p:nvPr>
        </p:nvSpPr>
        <p:spPr>
          <a:xfrm>
            <a:off x="8763000" y="6400800"/>
            <a:ext cx="3810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5E7828-17CB-442F-849A-4BD13309398C}" type="slidenum">
              <a:rPr kumimoji="0" lang="en-US" sz="1800" b="1"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4" name="Picture 2" descr="1. Trusting God's providence - R. C. Sproul - YouTube">
            <a:extLst>
              <a:ext uri="{FF2B5EF4-FFF2-40B4-BE49-F238E27FC236}">
                <a16:creationId xmlns:a16="http://schemas.microsoft.com/office/drawing/2014/main" id="{1C6C296A-E22B-1B97-58B6-64CB09F1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1115"/>
            <a:ext cx="3886200" cy="2910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5">
            <a:extLst>
              <a:ext uri="{FF2B5EF4-FFF2-40B4-BE49-F238E27FC236}">
                <a16:creationId xmlns:a16="http://schemas.microsoft.com/office/drawing/2014/main" id="{DDD47345-DAB7-6C52-5D5D-D807A7BB90B1}"/>
              </a:ext>
            </a:extLst>
          </p:cNvPr>
          <p:cNvSpPr txBox="1">
            <a:spLocks noChangeArrowheads="1"/>
          </p:cNvSpPr>
          <p:nvPr/>
        </p:nvSpPr>
        <p:spPr bwMode="auto">
          <a:xfrm>
            <a:off x="685801" y="2250757"/>
            <a:ext cx="48768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
                <a:srgbClr val="FFFFFF"/>
              </a:buClr>
              <a:buSzPct val="125000"/>
              <a:buFont typeface="Wingdings" panose="05000000000000000000" pitchFamily="2" charset="2"/>
              <a:buChar char="þ"/>
              <a:tabLst/>
              <a:defRPr/>
            </a:pPr>
            <a:r>
              <a:rPr kumimoji="0" lang="en-US" sz="2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Berlin Sans FB" panose="020E0602020502020306" pitchFamily="34" charset="0"/>
                <a:ea typeface="+mn-ea"/>
                <a:cs typeface="+mn-cs"/>
              </a:rPr>
              <a:t>Help support four Filipino gospel preachers:</a:t>
            </a:r>
            <a:endParaRPr kumimoji="0" lang="en-US" sz="2600" b="0" i="0" u="none" strike="noStrike" kern="1200" cap="none" spc="0" normalizeH="0" baseline="0" noProof="0" dirty="0">
              <a:ln>
                <a:noFill/>
              </a:ln>
              <a:solidFill>
                <a:srgbClr val="FFCC66"/>
              </a:solidFill>
              <a:effectLst>
                <a:outerShdw blurRad="38100" dist="38100" dir="2700000" algn="tl">
                  <a:srgbClr val="000000"/>
                </a:outerShdw>
              </a:effectLst>
              <a:uLnTx/>
              <a:uFillTx/>
              <a:latin typeface="Berlin Sans FB" panose="020E0602020502020306" pitchFamily="34" charset="0"/>
              <a:ea typeface="+mn-ea"/>
              <a:cs typeface="+mn-cs"/>
            </a:endParaRPr>
          </a:p>
        </p:txBody>
      </p:sp>
      <p:grpSp>
        <p:nvGrpSpPr>
          <p:cNvPr id="12" name="Group 11">
            <a:extLst>
              <a:ext uri="{FF2B5EF4-FFF2-40B4-BE49-F238E27FC236}">
                <a16:creationId xmlns:a16="http://schemas.microsoft.com/office/drawing/2014/main" id="{B3FA1DAB-29B1-7900-8069-7C26D9EE34A9}"/>
              </a:ext>
            </a:extLst>
          </p:cNvPr>
          <p:cNvGrpSpPr/>
          <p:nvPr/>
        </p:nvGrpSpPr>
        <p:grpSpPr>
          <a:xfrm>
            <a:off x="1998516" y="0"/>
            <a:ext cx="5143500" cy="6858000"/>
            <a:chOff x="2000250" y="0"/>
            <a:chExt cx="5143500" cy="6858000"/>
          </a:xfrm>
        </p:grpSpPr>
        <p:pic>
          <p:nvPicPr>
            <p:cNvPr id="7" name="Picture 6">
              <a:extLst>
                <a:ext uri="{FF2B5EF4-FFF2-40B4-BE49-F238E27FC236}">
                  <a16:creationId xmlns:a16="http://schemas.microsoft.com/office/drawing/2014/main" id="{850BDB1D-5D68-6089-A3EA-AAF5A4174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11" name="Text Box 9">
              <a:extLst>
                <a:ext uri="{FF2B5EF4-FFF2-40B4-BE49-F238E27FC236}">
                  <a16:creationId xmlns:a16="http://schemas.microsoft.com/office/drawing/2014/main" id="{A630F1E7-5F06-B760-1349-AF19DE7157E6}"/>
                </a:ext>
              </a:extLst>
            </p:cNvPr>
            <p:cNvSpPr txBox="1">
              <a:spLocks noChangeArrowheads="1"/>
            </p:cNvSpPr>
            <p:nvPr/>
          </p:nvSpPr>
          <p:spPr bwMode="auto">
            <a:xfrm>
              <a:off x="2330301" y="112827"/>
              <a:ext cx="4495800" cy="830997"/>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David </a:t>
              </a:r>
              <a:r>
                <a:rPr kumimoji="0" lang="en-US" sz="4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Malupeng</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grpSp>
        <p:nvGrpSpPr>
          <p:cNvPr id="19" name="Group 18">
            <a:extLst>
              <a:ext uri="{FF2B5EF4-FFF2-40B4-BE49-F238E27FC236}">
                <a16:creationId xmlns:a16="http://schemas.microsoft.com/office/drawing/2014/main" id="{4108F133-F370-ED9C-796D-BBDBBFBBFFCB}"/>
              </a:ext>
            </a:extLst>
          </p:cNvPr>
          <p:cNvGrpSpPr/>
          <p:nvPr/>
        </p:nvGrpSpPr>
        <p:grpSpPr>
          <a:xfrm>
            <a:off x="1" y="-11115"/>
            <a:ext cx="9143999" cy="6857999"/>
            <a:chOff x="0" y="0"/>
            <a:chExt cx="9143999" cy="6857999"/>
          </a:xfrm>
        </p:grpSpPr>
        <p:pic>
          <p:nvPicPr>
            <p:cNvPr id="18" name="Picture 17" descr="A group of children posing for a photo&#10;&#10;Description automatically generated with medium confidence">
              <a:extLst>
                <a:ext uri="{FF2B5EF4-FFF2-40B4-BE49-F238E27FC236}">
                  <a16:creationId xmlns:a16="http://schemas.microsoft.com/office/drawing/2014/main" id="{E722B735-92A7-EA7E-CD3D-55C1FF22A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0"/>
              <a:ext cx="9143999" cy="6857999"/>
            </a:xfrm>
            <a:prstGeom prst="rect">
              <a:avLst/>
            </a:prstGeom>
          </p:spPr>
        </p:pic>
        <p:sp>
          <p:nvSpPr>
            <p:cNvPr id="16" name="Text Box 9">
              <a:extLst>
                <a:ext uri="{FF2B5EF4-FFF2-40B4-BE49-F238E27FC236}">
                  <a16:creationId xmlns:a16="http://schemas.microsoft.com/office/drawing/2014/main" id="{546BC4F4-6B39-3814-8F29-36BEA7A67ECB}"/>
                </a:ext>
              </a:extLst>
            </p:cNvPr>
            <p:cNvSpPr txBox="1">
              <a:spLocks noChangeArrowheads="1"/>
            </p:cNvSpPr>
            <p:nvPr/>
          </p:nvSpPr>
          <p:spPr bwMode="auto">
            <a:xfrm>
              <a:off x="2355330" y="0"/>
              <a:ext cx="4495800" cy="830997"/>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Jerry </a:t>
              </a:r>
              <a:r>
                <a:rPr kumimoji="0" lang="en-US" sz="4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Soliva</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grpSp>
        <p:nvGrpSpPr>
          <p:cNvPr id="56327" name="Group 56326">
            <a:extLst>
              <a:ext uri="{FF2B5EF4-FFF2-40B4-BE49-F238E27FC236}">
                <a16:creationId xmlns:a16="http://schemas.microsoft.com/office/drawing/2014/main" id="{B84251B3-8A40-C026-0C95-1A44C8441EFF}"/>
              </a:ext>
            </a:extLst>
          </p:cNvPr>
          <p:cNvGrpSpPr/>
          <p:nvPr/>
        </p:nvGrpSpPr>
        <p:grpSpPr>
          <a:xfrm>
            <a:off x="0" y="0"/>
            <a:ext cx="9144000" cy="6858000"/>
            <a:chOff x="0" y="0"/>
            <a:chExt cx="9144000" cy="6858000"/>
          </a:xfrm>
        </p:grpSpPr>
        <p:pic>
          <p:nvPicPr>
            <p:cNvPr id="56325" name="Picture 56324" descr="A group of people posing for a photo&#10;&#10;Description automatically generated">
              <a:extLst>
                <a:ext uri="{FF2B5EF4-FFF2-40B4-BE49-F238E27FC236}">
                  <a16:creationId xmlns:a16="http://schemas.microsoft.com/office/drawing/2014/main" id="{E9926861-F8E1-AD15-4F7D-5F71D0D9E4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6326" name="Text Box 9">
              <a:extLst>
                <a:ext uri="{FF2B5EF4-FFF2-40B4-BE49-F238E27FC236}">
                  <a16:creationId xmlns:a16="http://schemas.microsoft.com/office/drawing/2014/main" id="{2BA1A304-A1A6-6E90-DFF0-F4B80AE7EB87}"/>
                </a:ext>
              </a:extLst>
            </p:cNvPr>
            <p:cNvSpPr txBox="1">
              <a:spLocks noChangeArrowheads="1"/>
            </p:cNvSpPr>
            <p:nvPr/>
          </p:nvSpPr>
          <p:spPr bwMode="auto">
            <a:xfrm>
              <a:off x="2057400" y="83046"/>
              <a:ext cx="4993867" cy="830997"/>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Robinson </a:t>
              </a:r>
              <a:r>
                <a:rPr kumimoji="0" lang="en-US" sz="4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Pulveras</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grpSp>
        <p:nvGrpSpPr>
          <p:cNvPr id="56334" name="Group 56333">
            <a:extLst>
              <a:ext uri="{FF2B5EF4-FFF2-40B4-BE49-F238E27FC236}">
                <a16:creationId xmlns:a16="http://schemas.microsoft.com/office/drawing/2014/main" id="{90628CDC-98FA-13E5-A0BD-EA66C12F5404}"/>
              </a:ext>
            </a:extLst>
          </p:cNvPr>
          <p:cNvGrpSpPr/>
          <p:nvPr/>
        </p:nvGrpSpPr>
        <p:grpSpPr>
          <a:xfrm>
            <a:off x="0" y="0"/>
            <a:ext cx="9144000" cy="6858000"/>
            <a:chOff x="0" y="0"/>
            <a:chExt cx="9144000" cy="6858000"/>
          </a:xfrm>
        </p:grpSpPr>
        <p:pic>
          <p:nvPicPr>
            <p:cNvPr id="56331" name="Picture 56330" descr="A group of people standing on a dirt road&#10;&#10;Description automatically generated with medium confidence">
              <a:extLst>
                <a:ext uri="{FF2B5EF4-FFF2-40B4-BE49-F238E27FC236}">
                  <a16:creationId xmlns:a16="http://schemas.microsoft.com/office/drawing/2014/main" id="{6C002379-20EB-4C43-A0BF-54A4A3A977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6333" name="Text Box 9">
              <a:extLst>
                <a:ext uri="{FF2B5EF4-FFF2-40B4-BE49-F238E27FC236}">
                  <a16:creationId xmlns:a16="http://schemas.microsoft.com/office/drawing/2014/main" id="{220BBFD0-82AA-8C81-F0EB-FD3C1BFBE640}"/>
                </a:ext>
              </a:extLst>
            </p:cNvPr>
            <p:cNvSpPr txBox="1">
              <a:spLocks noChangeArrowheads="1"/>
            </p:cNvSpPr>
            <p:nvPr/>
          </p:nvSpPr>
          <p:spPr bwMode="auto">
            <a:xfrm>
              <a:off x="1480460" y="152400"/>
              <a:ext cx="6215742" cy="830997"/>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Tenson </a:t>
              </a:r>
              <a:r>
                <a:rPr kumimoji="0" lang="en-US" sz="4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Mangwinyana</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grpSp>
        <p:nvGrpSpPr>
          <p:cNvPr id="56353" name="Group 56352">
            <a:extLst>
              <a:ext uri="{FF2B5EF4-FFF2-40B4-BE49-F238E27FC236}">
                <a16:creationId xmlns:a16="http://schemas.microsoft.com/office/drawing/2014/main" id="{E6DBBC4D-E0C6-F704-7387-C3D0B01FBFD3}"/>
              </a:ext>
            </a:extLst>
          </p:cNvPr>
          <p:cNvGrpSpPr/>
          <p:nvPr/>
        </p:nvGrpSpPr>
        <p:grpSpPr>
          <a:xfrm>
            <a:off x="27708" y="36365"/>
            <a:ext cx="9067796" cy="6800847"/>
            <a:chOff x="76200" y="-19051"/>
            <a:chExt cx="9067796" cy="6800847"/>
          </a:xfrm>
        </p:grpSpPr>
        <p:pic>
          <p:nvPicPr>
            <p:cNvPr id="56351" name="Picture 56350" descr="A person standing next to a wall&#10;&#10;Description automatically generated with medium confidence">
              <a:extLst>
                <a:ext uri="{FF2B5EF4-FFF2-40B4-BE49-F238E27FC236}">
                  <a16:creationId xmlns:a16="http://schemas.microsoft.com/office/drawing/2014/main" id="{1AC34A20-FB23-4396-7FE4-851F95B028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9051"/>
              <a:ext cx="9067796" cy="6800847"/>
            </a:xfrm>
            <a:prstGeom prst="rect">
              <a:avLst/>
            </a:prstGeom>
          </p:spPr>
        </p:pic>
        <p:sp>
          <p:nvSpPr>
            <p:cNvPr id="56352" name="Text Box 9">
              <a:extLst>
                <a:ext uri="{FF2B5EF4-FFF2-40B4-BE49-F238E27FC236}">
                  <a16:creationId xmlns:a16="http://schemas.microsoft.com/office/drawing/2014/main" id="{5DB3D2D9-CE39-A0AF-21D3-DD7E327B7CF6}"/>
                </a:ext>
              </a:extLst>
            </p:cNvPr>
            <p:cNvSpPr txBox="1">
              <a:spLocks noChangeArrowheads="1"/>
            </p:cNvSpPr>
            <p:nvPr/>
          </p:nvSpPr>
          <p:spPr bwMode="auto">
            <a:xfrm>
              <a:off x="1464129" y="0"/>
              <a:ext cx="6215742" cy="830997"/>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Mark </a:t>
              </a:r>
              <a:r>
                <a:rPr kumimoji="0" lang="en-US" sz="48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Daquiaog</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grpSp>
        <p:nvGrpSpPr>
          <p:cNvPr id="56355" name="Group 56354">
            <a:extLst>
              <a:ext uri="{FF2B5EF4-FFF2-40B4-BE49-F238E27FC236}">
                <a16:creationId xmlns:a16="http://schemas.microsoft.com/office/drawing/2014/main" id="{DFC9BBBA-A140-4B29-D73B-CF5F4EE9CE96}"/>
              </a:ext>
            </a:extLst>
          </p:cNvPr>
          <p:cNvGrpSpPr/>
          <p:nvPr/>
        </p:nvGrpSpPr>
        <p:grpSpPr>
          <a:xfrm>
            <a:off x="1999672" y="0"/>
            <a:ext cx="5137150" cy="6858000"/>
            <a:chOff x="2066731" y="-5903"/>
            <a:chExt cx="5137150" cy="6858000"/>
          </a:xfrm>
        </p:grpSpPr>
        <p:pic>
          <p:nvPicPr>
            <p:cNvPr id="56354" name="Picture 56353" descr="Two people posing for a photo&#10;&#10;Description automatically generated with medium confidence">
              <a:extLst>
                <a:ext uri="{FF2B5EF4-FFF2-40B4-BE49-F238E27FC236}">
                  <a16:creationId xmlns:a16="http://schemas.microsoft.com/office/drawing/2014/main" id="{51CFA60D-16CB-B7AF-1CA8-D589462180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6731" y="-5903"/>
              <a:ext cx="5137150" cy="6858000"/>
            </a:xfrm>
            <a:prstGeom prst="rect">
              <a:avLst/>
            </a:prstGeom>
          </p:spPr>
        </p:pic>
        <p:sp>
          <p:nvSpPr>
            <p:cNvPr id="56347" name="Text Box 9">
              <a:extLst>
                <a:ext uri="{FF2B5EF4-FFF2-40B4-BE49-F238E27FC236}">
                  <a16:creationId xmlns:a16="http://schemas.microsoft.com/office/drawing/2014/main" id="{CB3FB01D-3334-62C1-9163-9271C8762698}"/>
                </a:ext>
              </a:extLst>
            </p:cNvPr>
            <p:cNvSpPr txBox="1">
              <a:spLocks noChangeArrowheads="1"/>
            </p:cNvSpPr>
            <p:nvPr/>
          </p:nvSpPr>
          <p:spPr bwMode="auto">
            <a:xfrm>
              <a:off x="2215244" y="5954443"/>
              <a:ext cx="4860470" cy="830997"/>
            </a:xfrm>
            <a:prstGeom prst="rect">
              <a:avLst/>
            </a:prstGeom>
            <a:solidFill>
              <a:schemeClr val="accent1"/>
            </a:solidFill>
            <a:ln>
              <a:noFill/>
            </a:ln>
            <a:effectLst/>
          </p:spPr>
          <p:txBody>
            <a:bodyPr wrap="square">
              <a:spAutoFit/>
            </a:bodyPr>
            <a:lstStyle>
              <a:lvl1pPr marL="463550" indent="-463550">
                <a:defRPr sz="2400">
                  <a:solidFill>
                    <a:schemeClr val="tx1"/>
                  </a:solidFill>
                  <a:latin typeface="Times New Roman" panose="02020603050405020304" pitchFamily="18" charset="0"/>
                </a:defRPr>
              </a:lvl1pPr>
              <a:lvl2pPr marL="5778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Noble Obinwa</a:t>
              </a:r>
              <a:endParaRPr kumimoji="0" lang="en-US" sz="4800" b="0" i="0" u="sng"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grpSp>
      <p:pic>
        <p:nvPicPr>
          <p:cNvPr id="6" name="Picture 5">
            <a:extLst>
              <a:ext uri="{FF2B5EF4-FFF2-40B4-BE49-F238E27FC236}">
                <a16:creationId xmlns:a16="http://schemas.microsoft.com/office/drawing/2014/main" id="{B338F7CE-E880-0149-89AB-EDE254A3E9E0}"/>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136583" y="-159587"/>
            <a:ext cx="9356783" cy="7246187"/>
          </a:xfrm>
          <a:prstGeom prst="rect">
            <a:avLst/>
          </a:prstGeom>
          <a:ln>
            <a:noFill/>
          </a:ln>
          <a:effectLst>
            <a:softEdge rad="112500"/>
          </a:effectLst>
        </p:spPr>
      </p:pic>
      <p:sp>
        <p:nvSpPr>
          <p:cNvPr id="8" name="TextBox 7">
            <a:extLst>
              <a:ext uri="{FF2B5EF4-FFF2-40B4-BE49-F238E27FC236}">
                <a16:creationId xmlns:a16="http://schemas.microsoft.com/office/drawing/2014/main" id="{35CA681D-D961-B9A1-62A5-7D39987678DF}"/>
              </a:ext>
            </a:extLst>
          </p:cNvPr>
          <p:cNvSpPr txBox="1"/>
          <p:nvPr/>
        </p:nvSpPr>
        <p:spPr>
          <a:xfrm>
            <a:off x="1761840" y="76200"/>
            <a:ext cx="5666936" cy="646331"/>
          </a:xfrm>
          <a:prstGeom prst="rect">
            <a:avLst/>
          </a:prstGeom>
          <a:solidFill>
            <a:srgbClr val="FF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Sonny Ibanez &amp; Willie Pastor</a:t>
            </a:r>
          </a:p>
        </p:txBody>
      </p:sp>
      <p:sp>
        <p:nvSpPr>
          <p:cNvPr id="9" name="TextBox 8">
            <a:extLst>
              <a:ext uri="{FF2B5EF4-FFF2-40B4-BE49-F238E27FC236}">
                <a16:creationId xmlns:a16="http://schemas.microsoft.com/office/drawing/2014/main" id="{D9185807-A924-B618-FDC8-9286B578584C}"/>
              </a:ext>
            </a:extLst>
          </p:cNvPr>
          <p:cNvSpPr txBox="1"/>
          <p:nvPr/>
        </p:nvSpPr>
        <p:spPr>
          <a:xfrm>
            <a:off x="3303426" y="5983069"/>
            <a:ext cx="2475358" cy="646331"/>
          </a:xfrm>
          <a:prstGeom prst="rect">
            <a:avLst/>
          </a:prstGeom>
          <a:solidFill>
            <a:srgbClr val="FF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ZOOM Class</a:t>
            </a:r>
          </a:p>
        </p:txBody>
      </p:sp>
    </p:spTree>
    <p:extLst>
      <p:ext uri="{BB962C8B-B14F-4D97-AF65-F5344CB8AC3E}">
        <p14:creationId xmlns:p14="http://schemas.microsoft.com/office/powerpoint/2010/main" val="2250388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329"/>
                                        </p:tgtEl>
                                        <p:attrNameLst>
                                          <p:attrName>style.visibility</p:attrName>
                                        </p:attrNameLst>
                                      </p:cBhvr>
                                      <p:to>
                                        <p:strVal val="visible"/>
                                      </p:to>
                                    </p:set>
                                    <p:animEffect transition="in" filter="dissolve">
                                      <p:cBhvr>
                                        <p:cTn id="7" dur="500"/>
                                        <p:tgtEl>
                                          <p:spTgt spid="5632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6335"/>
                                        </p:tgtEl>
                                        <p:attrNameLst>
                                          <p:attrName>style.visibility</p:attrName>
                                        </p:attrNameLst>
                                      </p:cBhvr>
                                      <p:to>
                                        <p:strVal val="visible"/>
                                      </p:to>
                                    </p:set>
                                    <p:animEffect transition="in" filter="dissolve">
                                      <p:cBhvr>
                                        <p:cTn id="18" dur="500"/>
                                        <p:tgtEl>
                                          <p:spTgt spid="5633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56353"/>
                                        </p:tgtEl>
                                        <p:attrNameLst>
                                          <p:attrName>style.visibility</p:attrName>
                                        </p:attrNameLst>
                                      </p:cBhvr>
                                      <p:to>
                                        <p:strVal val="visible"/>
                                      </p:to>
                                    </p:set>
                                    <p:animEffect transition="in" filter="dissolve">
                                      <p:cBhvr>
                                        <p:cTn id="46" dur="500"/>
                                        <p:tgtEl>
                                          <p:spTgt spid="5635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6353"/>
                                        </p:tgtEl>
                                      </p:cBhvr>
                                    </p:animEffect>
                                    <p:set>
                                      <p:cBhvr>
                                        <p:cTn id="51" dur="1" fill="hold">
                                          <p:stCondLst>
                                            <p:cond delay="499"/>
                                          </p:stCondLst>
                                        </p:cTn>
                                        <p:tgtEl>
                                          <p:spTgt spid="56353"/>
                                        </p:tgtEl>
                                        <p:attrNameLst>
                                          <p:attrName>style.visibility</p:attrName>
                                        </p:attrNameLst>
                                      </p:cBhvr>
                                      <p:to>
                                        <p:strVal val="hidden"/>
                                      </p:to>
                                    </p:set>
                                  </p:childTnLst>
                                </p:cTn>
                              </p:par>
                            </p:childTnLst>
                          </p:cTn>
                        </p:par>
                        <p:par>
                          <p:cTn id="52" fill="hold">
                            <p:stCondLst>
                              <p:cond delay="500"/>
                            </p:stCondLst>
                            <p:childTnLst>
                              <p:par>
                                <p:cTn id="53" presetID="9" presetClass="entr" presetSubtype="0" fill="hold" nodeType="afterEffect">
                                  <p:stCondLst>
                                    <p:cond delay="0"/>
                                  </p:stCondLst>
                                  <p:childTnLst>
                                    <p:set>
                                      <p:cBhvr>
                                        <p:cTn id="54" dur="1" fill="hold">
                                          <p:stCondLst>
                                            <p:cond delay="0"/>
                                          </p:stCondLst>
                                        </p:cTn>
                                        <p:tgtEl>
                                          <p:spTgt spid="56327"/>
                                        </p:tgtEl>
                                        <p:attrNameLst>
                                          <p:attrName>style.visibility</p:attrName>
                                        </p:attrNameLst>
                                      </p:cBhvr>
                                      <p:to>
                                        <p:strVal val="visible"/>
                                      </p:to>
                                    </p:set>
                                    <p:animEffect transition="in" filter="dissolve">
                                      <p:cBhvr>
                                        <p:cTn id="55" dur="500"/>
                                        <p:tgtEl>
                                          <p:spTgt spid="5632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56327"/>
                                        </p:tgtEl>
                                      </p:cBhvr>
                                    </p:animEffect>
                                    <p:set>
                                      <p:cBhvr>
                                        <p:cTn id="60" dur="1" fill="hold">
                                          <p:stCondLst>
                                            <p:cond delay="499"/>
                                          </p:stCondLst>
                                        </p:cTn>
                                        <p:tgtEl>
                                          <p:spTgt spid="56327"/>
                                        </p:tgtEl>
                                        <p:attrNameLst>
                                          <p:attrName>style.visibility</p:attrName>
                                        </p:attrNameLst>
                                      </p:cBhvr>
                                      <p:to>
                                        <p:strVal val="hidden"/>
                                      </p:to>
                                    </p:set>
                                  </p:childTnLst>
                                </p:cTn>
                              </p:par>
                            </p:childTnLst>
                          </p:cTn>
                        </p:par>
                        <p:par>
                          <p:cTn id="61" fill="hold">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56328"/>
                                        </p:tgtEl>
                                        <p:attrNameLst>
                                          <p:attrName>style.visibility</p:attrName>
                                        </p:attrNameLst>
                                      </p:cBhvr>
                                      <p:to>
                                        <p:strVal val="visible"/>
                                      </p:to>
                                    </p:set>
                                    <p:animEffect transition="in" filter="dissolve">
                                      <p:cBhvr>
                                        <p:cTn id="64" dur="500"/>
                                        <p:tgtEl>
                                          <p:spTgt spid="56328"/>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56334"/>
                                        </p:tgtEl>
                                        <p:attrNameLst>
                                          <p:attrName>style.visibility</p:attrName>
                                        </p:attrNameLst>
                                      </p:cBhvr>
                                      <p:to>
                                        <p:strVal val="visible"/>
                                      </p:to>
                                    </p:set>
                                    <p:animEffect transition="in" filter="dissolve">
                                      <p:cBhvr>
                                        <p:cTn id="69" dur="500"/>
                                        <p:tgtEl>
                                          <p:spTgt spid="5633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nodeType="clickEffect">
                                  <p:stCondLst>
                                    <p:cond delay="0"/>
                                  </p:stCondLst>
                                  <p:childTnLst>
                                    <p:animEffect transition="out" filter="dissolve">
                                      <p:cBhvr>
                                        <p:cTn id="73" dur="500"/>
                                        <p:tgtEl>
                                          <p:spTgt spid="56334"/>
                                        </p:tgtEl>
                                      </p:cBhvr>
                                    </p:animEffect>
                                    <p:set>
                                      <p:cBhvr>
                                        <p:cTn id="74" dur="1" fill="hold">
                                          <p:stCondLst>
                                            <p:cond delay="499"/>
                                          </p:stCondLst>
                                        </p:cTn>
                                        <p:tgtEl>
                                          <p:spTgt spid="56334"/>
                                        </p:tgtEl>
                                        <p:attrNameLst>
                                          <p:attrName>style.visibility</p:attrName>
                                        </p:attrNameLst>
                                      </p:cBhvr>
                                      <p:to>
                                        <p:strVal val="hidden"/>
                                      </p:to>
                                    </p:set>
                                  </p:childTnLst>
                                </p:cTn>
                              </p:par>
                            </p:childTnLst>
                          </p:cTn>
                        </p:par>
                        <p:par>
                          <p:cTn id="75" fill="hold">
                            <p:stCondLst>
                              <p:cond delay="500"/>
                            </p:stCondLst>
                            <p:childTnLst>
                              <p:par>
                                <p:cTn id="76" presetID="9" presetClass="entr" presetSubtype="0"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dissolve">
                                      <p:cBhvr>
                                        <p:cTn id="78" dur="500"/>
                                        <p:tgtEl>
                                          <p:spTgt spid="6"/>
                                        </p:tgtEl>
                                      </p:cBhvr>
                                    </p:animEffect>
                                  </p:childTnLst>
                                </p:cTn>
                              </p:par>
                            </p:childTnLst>
                          </p:cTn>
                        </p:par>
                        <p:par>
                          <p:cTn id="79" fill="hold">
                            <p:stCondLst>
                              <p:cond delay="1000"/>
                            </p:stCondLst>
                            <p:childTnLst>
                              <p:par>
                                <p:cTn id="80" presetID="9" presetClass="entr" presetSubtype="0" fill="hold" grpId="0" nodeType="after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dissolve">
                                      <p:cBhvr>
                                        <p:cTn id="82" dur="500"/>
                                        <p:tgtEl>
                                          <p:spTgt spid="8"/>
                                        </p:tgtEl>
                                      </p:cBhvr>
                                    </p:animEffect>
                                  </p:childTnLst>
                                </p:cTn>
                              </p:par>
                            </p:childTnLst>
                          </p:cTn>
                        </p:par>
                        <p:par>
                          <p:cTn id="83" fill="hold">
                            <p:stCondLst>
                              <p:cond delay="1500"/>
                            </p:stCondLst>
                            <p:childTnLst>
                              <p:par>
                                <p:cTn id="84" presetID="9" presetClass="entr" presetSubtype="0"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dissolv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xit" presetSubtype="0" fill="hold" grpId="1" nodeType="clickEffect">
                                  <p:stCondLst>
                                    <p:cond delay="0"/>
                                  </p:stCondLst>
                                  <p:childTnLst>
                                    <p:animEffect transition="out" filter="dissolv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9" presetClass="exit" presetSubtype="0" fill="hold" nodeType="withEffect">
                                  <p:stCondLst>
                                    <p:cond delay="0"/>
                                  </p:stCondLst>
                                  <p:childTnLst>
                                    <p:animEffect transition="out" filter="dissolv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childTnLst>
                          </p:cTn>
                        </p:par>
                        <p:par>
                          <p:cTn id="98" fill="hold">
                            <p:stCondLst>
                              <p:cond delay="500"/>
                            </p:stCondLst>
                            <p:childTnLst>
                              <p:par>
                                <p:cTn id="99" presetID="9" presetClass="entr" presetSubtype="0" fill="hold" grpId="0" nodeType="afterEffect">
                                  <p:stCondLst>
                                    <p:cond delay="0"/>
                                  </p:stCondLst>
                                  <p:childTnLst>
                                    <p:set>
                                      <p:cBhvr>
                                        <p:cTn id="100" dur="1" fill="hold">
                                          <p:stCondLst>
                                            <p:cond delay="0"/>
                                          </p:stCondLst>
                                        </p:cTn>
                                        <p:tgtEl>
                                          <p:spTgt spid="56336"/>
                                        </p:tgtEl>
                                        <p:attrNameLst>
                                          <p:attrName>style.visibility</p:attrName>
                                        </p:attrNameLst>
                                      </p:cBhvr>
                                      <p:to>
                                        <p:strVal val="visible"/>
                                      </p:to>
                                    </p:set>
                                    <p:animEffect transition="in" filter="dissolve">
                                      <p:cBhvr>
                                        <p:cTn id="101" dur="500"/>
                                        <p:tgtEl>
                                          <p:spTgt spid="56336"/>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nodeType="clickEffect">
                                  <p:stCondLst>
                                    <p:cond delay="0"/>
                                  </p:stCondLst>
                                  <p:childTnLst>
                                    <p:set>
                                      <p:cBhvr>
                                        <p:cTn id="105" dur="1" fill="hold">
                                          <p:stCondLst>
                                            <p:cond delay="0"/>
                                          </p:stCondLst>
                                        </p:cTn>
                                        <p:tgtEl>
                                          <p:spTgt spid="56355"/>
                                        </p:tgtEl>
                                        <p:attrNameLst>
                                          <p:attrName>style.visibility</p:attrName>
                                        </p:attrNameLst>
                                      </p:cBhvr>
                                      <p:to>
                                        <p:strVal val="visible"/>
                                      </p:to>
                                    </p:set>
                                    <p:animEffect transition="in" filter="dissolve">
                                      <p:cBhvr>
                                        <p:cTn id="106" dur="500"/>
                                        <p:tgtEl>
                                          <p:spTgt spid="56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6" grpId="0"/>
      <p:bldP spid="56328" grpId="0"/>
      <p:bldP spid="56329" grpId="0"/>
      <p:bldP spid="56335" grpId="0"/>
      <p:bldP spid="10" grpId="0"/>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B915E38-CE15-7EDB-C0A5-7778E9FC4AD2}"/>
              </a:ext>
            </a:extLst>
          </p:cNvPr>
          <p:cNvPicPr>
            <a:picLocks noChangeAspect="1"/>
          </p:cNvPicPr>
          <p:nvPr/>
        </p:nvPicPr>
        <p:blipFill>
          <a:blip r:embed="rId3"/>
          <a:stretch>
            <a:fillRect/>
          </a:stretch>
        </p:blipFill>
        <p:spPr>
          <a:xfrm>
            <a:off x="-101600" y="-76200"/>
            <a:ext cx="9321800" cy="6991350"/>
          </a:xfrm>
          <a:prstGeom prst="rect">
            <a:avLst/>
          </a:prstGeom>
        </p:spPr>
      </p:pic>
      <p:pic>
        <p:nvPicPr>
          <p:cNvPr id="20" name="Picture 19" descr="A person holding a book&#10;&#10;Description automatically generated with medium confidence">
            <a:extLst>
              <a:ext uri="{FF2B5EF4-FFF2-40B4-BE49-F238E27FC236}">
                <a16:creationId xmlns:a16="http://schemas.microsoft.com/office/drawing/2014/main" id="{D08C03D0-8243-C06D-B436-8568A3159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300" y="0"/>
            <a:ext cx="5143500" cy="6858000"/>
          </a:xfrm>
          <a:prstGeom prst="rect">
            <a:avLst/>
          </a:prstGeom>
        </p:spPr>
      </p:pic>
      <p:pic>
        <p:nvPicPr>
          <p:cNvPr id="26" name="Picture 25">
            <a:extLst>
              <a:ext uri="{FF2B5EF4-FFF2-40B4-BE49-F238E27FC236}">
                <a16:creationId xmlns:a16="http://schemas.microsoft.com/office/drawing/2014/main" id="{4B6CD4EF-D630-61DF-2ED3-A0B44F8D6AB1}"/>
              </a:ext>
            </a:extLst>
          </p:cNvPr>
          <p:cNvPicPr>
            <a:picLocks noChangeAspect="1"/>
          </p:cNvPicPr>
          <p:nvPr/>
        </p:nvPicPr>
        <p:blipFill>
          <a:blip r:embed="rId5"/>
          <a:stretch>
            <a:fillRect/>
          </a:stretch>
        </p:blipFill>
        <p:spPr>
          <a:xfrm>
            <a:off x="1828800" y="0"/>
            <a:ext cx="5496908" cy="6858000"/>
          </a:xfrm>
          <a:prstGeom prst="rect">
            <a:avLst/>
          </a:prstGeom>
          <a:solidFill>
            <a:schemeClr val="tx1"/>
          </a:solidFill>
        </p:spPr>
      </p:pic>
      <p:pic>
        <p:nvPicPr>
          <p:cNvPr id="27" name="Picture 26">
            <a:extLst>
              <a:ext uri="{FF2B5EF4-FFF2-40B4-BE49-F238E27FC236}">
                <a16:creationId xmlns:a16="http://schemas.microsoft.com/office/drawing/2014/main" id="{2F85E20A-0513-99EB-F469-6DF18C417FC8}"/>
              </a:ext>
            </a:extLst>
          </p:cNvPr>
          <p:cNvPicPr>
            <a:picLocks noChangeAspect="1"/>
          </p:cNvPicPr>
          <p:nvPr/>
        </p:nvPicPr>
        <p:blipFill>
          <a:blip r:embed="rId6"/>
          <a:stretch>
            <a:fillRect/>
          </a:stretch>
        </p:blipFill>
        <p:spPr>
          <a:xfrm>
            <a:off x="1981200" y="0"/>
            <a:ext cx="5195175" cy="6858000"/>
          </a:xfrm>
          <a:prstGeom prst="rect">
            <a:avLst/>
          </a:prstGeom>
          <a:solidFill>
            <a:schemeClr val="tx1"/>
          </a:solidFill>
        </p:spPr>
      </p:pic>
      <p:pic>
        <p:nvPicPr>
          <p:cNvPr id="30" name="Picture 29" descr="A picture containing bathroom, trash&#10;&#10;Description automatically generated">
            <a:extLst>
              <a:ext uri="{FF2B5EF4-FFF2-40B4-BE49-F238E27FC236}">
                <a16:creationId xmlns:a16="http://schemas.microsoft.com/office/drawing/2014/main" id="{C5D70661-0CFD-FB98-8AE7-0A519D82B1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42422" y="857250"/>
            <a:ext cx="6858000" cy="5143500"/>
          </a:xfrm>
          <a:prstGeom prst="rect">
            <a:avLst/>
          </a:prstGeom>
        </p:spPr>
      </p:pic>
      <p:sp>
        <p:nvSpPr>
          <p:cNvPr id="32" name="TextBox 31">
            <a:extLst>
              <a:ext uri="{FF2B5EF4-FFF2-40B4-BE49-F238E27FC236}">
                <a16:creationId xmlns:a16="http://schemas.microsoft.com/office/drawing/2014/main" id="{EAB740D4-03C3-F749-A02D-E8158281CB1F}"/>
              </a:ext>
            </a:extLst>
          </p:cNvPr>
          <p:cNvSpPr txBox="1"/>
          <p:nvPr/>
        </p:nvSpPr>
        <p:spPr>
          <a:xfrm>
            <a:off x="2782456" y="5842337"/>
            <a:ext cx="3748141" cy="1015663"/>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George </a:t>
            </a:r>
            <a:r>
              <a:rPr kumimoji="0" lang="en-US" sz="3600" b="0" i="0" u="none" strike="noStrike" kern="1200" cap="none" spc="0" normalizeH="0" baseline="0" noProof="0" dirty="0" err="1">
                <a:ln>
                  <a:noFill/>
                </a:ln>
                <a:solidFill>
                  <a:srgbClr val="FFFF00"/>
                </a:solidFill>
                <a:effectLst/>
                <a:uLnTx/>
                <a:uFillTx/>
                <a:latin typeface="Berlin Sans FB" panose="020E0602020502020306" pitchFamily="34" charset="0"/>
                <a:ea typeface="+mn-ea"/>
                <a:cs typeface="+mn-cs"/>
              </a:rPr>
              <a:t>Wobamba</a:t>
            </a:r>
            <a:endPar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Uganda/Chad</a:t>
            </a:r>
          </a:p>
        </p:txBody>
      </p:sp>
      <p:sp>
        <p:nvSpPr>
          <p:cNvPr id="2" name="TextBox 1">
            <a:extLst>
              <a:ext uri="{FF2B5EF4-FFF2-40B4-BE49-F238E27FC236}">
                <a16:creationId xmlns:a16="http://schemas.microsoft.com/office/drawing/2014/main" id="{10CF141C-2261-F524-9B1C-250D063D7E4B}"/>
              </a:ext>
            </a:extLst>
          </p:cNvPr>
          <p:cNvSpPr txBox="1"/>
          <p:nvPr/>
        </p:nvSpPr>
        <p:spPr>
          <a:xfrm>
            <a:off x="5922263" y="228600"/>
            <a:ext cx="3004349" cy="3416320"/>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Bibles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Songbooks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Clothing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OTC medicines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Eyeglasses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Etc.</a:t>
            </a:r>
            <a:endPar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3" name="TextBox 2">
            <a:extLst>
              <a:ext uri="{FF2B5EF4-FFF2-40B4-BE49-F238E27FC236}">
                <a16:creationId xmlns:a16="http://schemas.microsoft.com/office/drawing/2014/main" id="{131E70AF-EAB0-5A71-3837-DC03EF11DF2F}"/>
              </a:ext>
            </a:extLst>
          </p:cNvPr>
          <p:cNvSpPr txBox="1"/>
          <p:nvPr/>
        </p:nvSpPr>
        <p:spPr>
          <a:xfrm>
            <a:off x="2895600" y="76200"/>
            <a:ext cx="3355406" cy="646331"/>
          </a:xfrm>
          <a:prstGeom prst="rect">
            <a:avLst/>
          </a:prstGeom>
          <a:solidFill>
            <a:srgbClr val="FF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Philippines 2020</a:t>
            </a:r>
          </a:p>
        </p:txBody>
      </p:sp>
    </p:spTree>
    <p:extLst>
      <p:ext uri="{BB962C8B-B14F-4D97-AF65-F5344CB8AC3E}">
        <p14:creationId xmlns:p14="http://schemas.microsoft.com/office/powerpoint/2010/main" val="35548111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par>
                          <p:cTn id="45" fill="hold">
                            <p:stCondLst>
                              <p:cond delay="500"/>
                            </p:stCondLst>
                            <p:childTnLst>
                              <p:par>
                                <p:cTn id="46" presetID="9"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nodeType="clickEffect">
                                  <p:stCondLst>
                                    <p:cond delay="0"/>
                                  </p:stCondLst>
                                  <p:childTnLst>
                                    <p:animEffect transition="out" filter="dissolve">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childTnLst>
                          </p:cTn>
                        </p:par>
                        <p:par>
                          <p:cTn id="54" fill="hold">
                            <p:stCondLst>
                              <p:cond delay="500"/>
                            </p:stCondLst>
                            <p:childTnLst>
                              <p:par>
                                <p:cTn id="55" presetID="9" presetClass="entr" presetSubtype="0"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dissolve">
                                      <p:cBhvr>
                                        <p:cTn id="57" dur="500"/>
                                        <p:tgtEl>
                                          <p:spTgt spid="3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dissolv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2" grpId="0" animBg="1"/>
      <p:bldP spid="2" grpId="1"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7" name="Picture 6" descr="A parking lot full of cars&#10;&#10;Description automatically generated with medium confidence">
            <a:extLst>
              <a:ext uri="{FF2B5EF4-FFF2-40B4-BE49-F238E27FC236}">
                <a16:creationId xmlns:a16="http://schemas.microsoft.com/office/drawing/2014/main" id="{743A71A1-CAD5-3318-0290-98449C689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E7C518AB-F9AF-E742-B0FA-FEF1A9D41C1E}"/>
              </a:ext>
            </a:extLst>
          </p:cNvPr>
          <p:cNvGrpSpPr/>
          <p:nvPr/>
        </p:nvGrpSpPr>
        <p:grpSpPr>
          <a:xfrm>
            <a:off x="0" y="0"/>
            <a:ext cx="9144000" cy="6858000"/>
            <a:chOff x="0" y="0"/>
            <a:chExt cx="9144000" cy="6858000"/>
          </a:xfrm>
        </p:grpSpPr>
        <p:pic>
          <p:nvPicPr>
            <p:cNvPr id="9" name="Picture 8" descr="A group of people posing for a photo&#10;&#10;Description automatically generated">
              <a:extLst>
                <a:ext uri="{FF2B5EF4-FFF2-40B4-BE49-F238E27FC236}">
                  <a16:creationId xmlns:a16="http://schemas.microsoft.com/office/drawing/2014/main" id="{DECDBB84-DB5F-6BCE-F557-904DF01F4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F98FB596-8935-A138-EB76-339CF707EE3F}"/>
                </a:ext>
              </a:extLst>
            </p:cNvPr>
            <p:cNvSpPr txBox="1"/>
            <p:nvPr/>
          </p:nvSpPr>
          <p:spPr>
            <a:xfrm>
              <a:off x="2299114" y="76200"/>
              <a:ext cx="4633000" cy="646331"/>
            </a:xfrm>
            <a:prstGeom prst="rect">
              <a:avLst/>
            </a:prstGeom>
            <a:solidFill>
              <a:srgbClr val="FF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Philippine Bible Society</a:t>
              </a:r>
            </a:p>
          </p:txBody>
        </p:sp>
      </p:grpSp>
      <p:sp>
        <p:nvSpPr>
          <p:cNvPr id="12" name="TextBox 11">
            <a:extLst>
              <a:ext uri="{FF2B5EF4-FFF2-40B4-BE49-F238E27FC236}">
                <a16:creationId xmlns:a16="http://schemas.microsoft.com/office/drawing/2014/main" id="{2D4C7495-84D6-89E9-7C51-3BCFC75ABFF8}"/>
              </a:ext>
            </a:extLst>
          </p:cNvPr>
          <p:cNvSpPr txBox="1"/>
          <p:nvPr/>
        </p:nvSpPr>
        <p:spPr>
          <a:xfrm>
            <a:off x="2331441" y="6109848"/>
            <a:ext cx="4483920" cy="646331"/>
          </a:xfrm>
          <a:prstGeom prst="rect">
            <a:avLst/>
          </a:prstGeom>
          <a:solidFill>
            <a:srgbClr val="FF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3,876 Bibles Purchased</a:t>
            </a:r>
          </a:p>
        </p:txBody>
      </p:sp>
      <p:pic>
        <p:nvPicPr>
          <p:cNvPr id="2" name="Picture 1">
            <a:extLst>
              <a:ext uri="{FF2B5EF4-FFF2-40B4-BE49-F238E27FC236}">
                <a16:creationId xmlns:a16="http://schemas.microsoft.com/office/drawing/2014/main" id="{4B279929-81C8-5346-8E6C-F4759BA64A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990600"/>
            <a:ext cx="2544157" cy="366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3006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28000">
              <a:srgbClr val="000066"/>
            </a:gs>
            <a:gs pos="76000">
              <a:srgbClr val="0000CC"/>
            </a:gs>
          </a:gsLst>
          <a:lin ang="2700000" scaled="1"/>
        </a:gradFill>
        <a:effectLst/>
      </p:bgPr>
    </p:bg>
    <p:spTree>
      <p:nvGrpSpPr>
        <p:cNvPr id="1" name=""/>
        <p:cNvGrpSpPr/>
        <p:nvPr/>
      </p:nvGrpSpPr>
      <p:grpSpPr>
        <a:xfrm>
          <a:off x="0" y="0"/>
          <a:ext cx="0" cy="0"/>
          <a:chOff x="0" y="0"/>
          <a:chExt cx="0" cy="0"/>
        </a:xfrm>
      </p:grpSpPr>
      <p:pic>
        <p:nvPicPr>
          <p:cNvPr id="12" name="Picture 11" descr="A group of people in a classroom&#10;&#10;Description automatically generated with medium confidence">
            <a:extLst>
              <a:ext uri="{FF2B5EF4-FFF2-40B4-BE49-F238E27FC236}">
                <a16:creationId xmlns:a16="http://schemas.microsoft.com/office/drawing/2014/main" id="{B26634B9-D617-F207-9936-822AE1D78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descr="A group of people eating at a table&#10;&#10;Description automatically generated with low confidence">
            <a:extLst>
              <a:ext uri="{FF2B5EF4-FFF2-40B4-BE49-F238E27FC236}">
                <a16:creationId xmlns:a16="http://schemas.microsoft.com/office/drawing/2014/main" id="{4DBBC411-E835-C979-E495-C2E74F3C1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FE1C510D-5E09-CE5F-84FD-4BDC5E899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picture containing text, indoor, cluttered&#10;&#10;Description automatically generated">
            <a:extLst>
              <a:ext uri="{FF2B5EF4-FFF2-40B4-BE49-F238E27FC236}">
                <a16:creationId xmlns:a16="http://schemas.microsoft.com/office/drawing/2014/main" id="{7087CD3E-AD66-009D-200B-2D75BFBE4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51658" y="857250"/>
            <a:ext cx="6858000" cy="5143500"/>
          </a:xfrm>
          <a:prstGeom prst="rect">
            <a:avLst/>
          </a:prstGeom>
        </p:spPr>
      </p:pic>
      <p:sp>
        <p:nvSpPr>
          <p:cNvPr id="2" name="TextBox 1">
            <a:extLst>
              <a:ext uri="{FF2B5EF4-FFF2-40B4-BE49-F238E27FC236}">
                <a16:creationId xmlns:a16="http://schemas.microsoft.com/office/drawing/2014/main" id="{AC5E49EE-5B01-B4D6-2748-925029120B9C}"/>
              </a:ext>
            </a:extLst>
          </p:cNvPr>
          <p:cNvSpPr txBox="1"/>
          <p:nvPr/>
        </p:nvSpPr>
        <p:spPr>
          <a:xfrm>
            <a:off x="1877556" y="76200"/>
            <a:ext cx="5431295" cy="1077218"/>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Preacher Training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Tuguegarao, Cagayan</a:t>
            </a:r>
            <a:endPar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6" name="TextBox 5">
            <a:extLst>
              <a:ext uri="{FF2B5EF4-FFF2-40B4-BE49-F238E27FC236}">
                <a16:creationId xmlns:a16="http://schemas.microsoft.com/office/drawing/2014/main" id="{8B0F5970-DBA9-E4A2-3B5C-BB69145E1B89}"/>
              </a:ext>
            </a:extLst>
          </p:cNvPr>
          <p:cNvSpPr txBox="1"/>
          <p:nvPr/>
        </p:nvSpPr>
        <p:spPr>
          <a:xfrm>
            <a:off x="2904216" y="6135469"/>
            <a:ext cx="3390672" cy="646331"/>
          </a:xfrm>
          <a:prstGeom prst="rect">
            <a:avLst/>
          </a:prstGeom>
          <a:solidFill>
            <a:srgbClr val="FF0000"/>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No verse, no eat!</a:t>
            </a:r>
            <a:endPar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3" name="TextBox 2">
            <a:extLst>
              <a:ext uri="{FF2B5EF4-FFF2-40B4-BE49-F238E27FC236}">
                <a16:creationId xmlns:a16="http://schemas.microsoft.com/office/drawing/2014/main" id="{99464B94-8DD2-F994-6BB2-EA5A2CC14734}"/>
              </a:ext>
            </a:extLst>
          </p:cNvPr>
          <p:cNvSpPr txBox="1"/>
          <p:nvPr/>
        </p:nvSpPr>
        <p:spPr>
          <a:xfrm>
            <a:off x="1867312" y="767769"/>
            <a:ext cx="5428034" cy="4401205"/>
          </a:xfrm>
          <a:prstGeom prst="rect">
            <a:avLst/>
          </a:prstGeom>
          <a:solidFill>
            <a:schemeClr val="accent6">
              <a:lumMod val="5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New Testament Church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How to Study the Bible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The Preacher’s Life &amp; Work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Old Testament Survey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Basic Bible Doctrines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New Testament Survey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Issues That Divided Brethren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rPr>
              <a:t>Church History</a:t>
            </a:r>
            <a:endParaRPr kumimoji="0" lang="en-US" sz="1800" b="0" i="0" u="none" strike="noStrike" kern="1200" cap="none" spc="0" normalizeH="0" baseline="0" noProof="0" dirty="0">
              <a:ln>
                <a:noFill/>
              </a:ln>
              <a:solidFill>
                <a:srgbClr val="FFFF00"/>
              </a:solidFill>
              <a:effectLst/>
              <a:uLnTx/>
              <a:uFillTx/>
              <a:latin typeface="Berlin Sans FB" panose="020E0602020502020306" pitchFamily="34" charset="0"/>
              <a:ea typeface="+mn-ea"/>
              <a:cs typeface="+mn-cs"/>
            </a:endParaRPr>
          </a:p>
        </p:txBody>
      </p:sp>
      <p:sp>
        <p:nvSpPr>
          <p:cNvPr id="4" name="TextBox 3">
            <a:extLst>
              <a:ext uri="{FF2B5EF4-FFF2-40B4-BE49-F238E27FC236}">
                <a16:creationId xmlns:a16="http://schemas.microsoft.com/office/drawing/2014/main" id="{465271E8-CB61-49F1-7FF3-BD5B618DBBC7}"/>
              </a:ext>
            </a:extLst>
          </p:cNvPr>
          <p:cNvSpPr txBox="1"/>
          <p:nvPr/>
        </p:nvSpPr>
        <p:spPr>
          <a:xfrm>
            <a:off x="1552875" y="5172775"/>
            <a:ext cx="5972780" cy="1569660"/>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Teachers:  Rody Gumpad,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Craig Thomas, Ron Halbrook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Jonathan </a:t>
            </a:r>
            <a:r>
              <a:rPr kumimoji="0" lang="en-US" sz="3200" b="0" i="0" u="none" strike="noStrike" kern="1200" cap="none" spc="0" normalizeH="0" baseline="0" noProof="0" dirty="0" err="1">
                <a:ln>
                  <a:noFill/>
                </a:ln>
                <a:solidFill>
                  <a:srgbClr val="FFFFFF"/>
                </a:solidFill>
                <a:effectLst/>
                <a:uLnTx/>
                <a:uFillTx/>
                <a:latin typeface="Berlin Sans FB" panose="020E0602020502020306" pitchFamily="34" charset="0"/>
                <a:ea typeface="+mn-ea"/>
                <a:cs typeface="+mn-cs"/>
              </a:rPr>
              <a:t>Carino</a:t>
            </a: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 Harry Osborne</a:t>
            </a:r>
          </a:p>
        </p:txBody>
      </p:sp>
      <p:sp>
        <p:nvSpPr>
          <p:cNvPr id="5" name="TextBox 4">
            <a:extLst>
              <a:ext uri="{FF2B5EF4-FFF2-40B4-BE49-F238E27FC236}">
                <a16:creationId xmlns:a16="http://schemas.microsoft.com/office/drawing/2014/main" id="{ABADF213-16CB-03E6-E487-33CDED07CEC0}"/>
              </a:ext>
            </a:extLst>
          </p:cNvPr>
          <p:cNvSpPr txBox="1"/>
          <p:nvPr/>
        </p:nvSpPr>
        <p:spPr>
          <a:xfrm>
            <a:off x="876701" y="118059"/>
            <a:ext cx="7391400" cy="584775"/>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Berlin Sans FB" panose="020E0602020502020306" pitchFamily="34" charset="0"/>
                <a:ea typeface="+mn-ea"/>
                <a:cs typeface="+mn-cs"/>
              </a:rPr>
              <a:t>Tuguegarao Preacher Training Program</a:t>
            </a:r>
          </a:p>
        </p:txBody>
      </p:sp>
    </p:spTree>
    <p:extLst>
      <p:ext uri="{BB962C8B-B14F-4D97-AF65-F5344CB8AC3E}">
        <p14:creationId xmlns:p14="http://schemas.microsoft.com/office/powerpoint/2010/main" val="30514702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ssolv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3" grpId="0" animBg="1"/>
      <p:bldP spid="4" grpId="0" animBg="1"/>
      <p:bldP spid="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24000">
              <a:srgbClr val="000066"/>
            </a:gs>
            <a:gs pos="61957">
              <a:srgbClr val="0000CC"/>
            </a:gs>
            <a:gs pos="85000">
              <a:srgbClr val="0000CC"/>
            </a:gs>
            <a:gs pos="83000">
              <a:srgbClr val="0000CC"/>
            </a:gs>
            <a:gs pos="75000">
              <a:srgbClr val="0000CC"/>
            </a:gs>
            <a:gs pos="93000">
              <a:srgbClr val="0000CC"/>
            </a:gs>
          </a:gsLst>
          <a:lin ang="5400000" scaled="1"/>
        </a:gradFill>
        <a:ln w="38100" cap="flat" cmpd="sng" algn="ctr">
          <a:solidFill>
            <a:schemeClr val="tx1"/>
          </a:solidFill>
          <a:prstDash val="solid"/>
          <a:round/>
          <a:headEnd type="none" w="med" len="med"/>
          <a:tailEnd type="none" w="med" len="med"/>
        </a:ln>
        <a:effectLst/>
      </a:spPr>
      <a:bodyPr vert="horz" wrap="square" lIns="228600" tIns="228600" rIns="228600" bIns="22860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a:ln>
              <a:noFill/>
            </a:ln>
            <a:solidFill>
              <a:schemeClr val="tx1"/>
            </a:solidFill>
            <a:effectLst/>
            <a:latin typeface="Berlin Sans FB" panose="020E0602020502020306"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1535</TotalTime>
  <Words>2112</Words>
  <Application>Microsoft Office PowerPoint</Application>
  <PresentationFormat>On-screen Show (4:3)</PresentationFormat>
  <Paragraphs>239</Paragraphs>
  <Slides>22</Slides>
  <Notes>20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Arial</vt:lpstr>
      <vt:lpstr>Berlin Sans FB</vt:lpstr>
      <vt:lpstr>Berlin Sans FB Demi</vt:lpstr>
      <vt:lpstr>Calibri</vt:lpstr>
      <vt:lpstr>Calibri Light</vt:lpstr>
      <vt:lpstr>Cambria</vt:lpstr>
      <vt:lpstr>Chronicle Display A</vt:lpstr>
      <vt:lpstr>Chronicle SSm A</vt:lpstr>
      <vt:lpstr>Gill Sans MT</vt:lpstr>
      <vt:lpstr>Nyala</vt:lpstr>
      <vt:lpstr>Tahoma</vt:lpstr>
      <vt:lpstr>Times New Roman</vt:lpstr>
      <vt:lpstr>Wingdings</vt:lpstr>
      <vt:lpstr>Wingdings 2</vt:lpstr>
      <vt:lpstr>1_Office Theme</vt:lpstr>
      <vt:lpstr>Slit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AQ2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RJStevensMusic.com</dc:creator>
  <dc:description/>
  <cp:lastModifiedBy>Michael Hepner</cp:lastModifiedBy>
  <cp:revision>183</cp:revision>
  <dcterms:created xsi:type="dcterms:W3CDTF">2008-03-16T18:22:36Z</dcterms:created>
  <dcterms:modified xsi:type="dcterms:W3CDTF">2022-11-13T21:54:58Z</dcterms:modified>
</cp:coreProperties>
</file>