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3"/>
  </p:notesMasterIdLst>
  <p:sldIdLst>
    <p:sldId id="721" r:id="rId2"/>
    <p:sldId id="256" r:id="rId3"/>
    <p:sldId id="257" r:id="rId4"/>
    <p:sldId id="258" r:id="rId5"/>
    <p:sldId id="267" r:id="rId6"/>
    <p:sldId id="266" r:id="rId7"/>
    <p:sldId id="722" r:id="rId8"/>
    <p:sldId id="723" r:id="rId9"/>
    <p:sldId id="724" r:id="rId10"/>
    <p:sldId id="725" r:id="rId11"/>
    <p:sldId id="726" r:id="rId12"/>
    <p:sldId id="727" r:id="rId13"/>
    <p:sldId id="728" r:id="rId14"/>
    <p:sldId id="729" r:id="rId15"/>
    <p:sldId id="730" r:id="rId16"/>
    <p:sldId id="731" r:id="rId17"/>
    <p:sldId id="732" r:id="rId18"/>
    <p:sldId id="733" r:id="rId19"/>
    <p:sldId id="734" r:id="rId20"/>
    <p:sldId id="735" r:id="rId21"/>
    <p:sldId id="26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p:scale>
          <a:sx n="10" d="100"/>
          <a:sy n="10" d="100"/>
        </p:scale>
        <p:origin x="996" y="121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69821F9-8962-4283-861E-634832B24D1D}"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3686242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9821F9-8962-4283-861E-634832B24D1D}"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4031059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9821F9-8962-4283-861E-634832B24D1D}"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814752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9821F9-8962-4283-861E-634832B24D1D}"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3670802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9821F9-8962-4283-861E-634832B24D1D}"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3729612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9821F9-8962-4283-861E-634832B24D1D}"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3081834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9821F9-8962-4283-861E-634832B24D1D}" type="datetimeFigureOut">
              <a:rPr lang="en-US" smtClean="0"/>
              <a:t>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1790981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9821F9-8962-4283-861E-634832B24D1D}" type="datetimeFigureOut">
              <a:rPr lang="en-US" smtClean="0"/>
              <a:t>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246712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821F9-8962-4283-861E-634832B24D1D}" type="datetimeFigureOut">
              <a:rPr lang="en-US" smtClean="0"/>
              <a:t>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1784868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821F9-8962-4283-861E-634832B24D1D}"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2451288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821F9-8962-4283-861E-634832B24D1D}"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790AF-05AC-4818-B465-1C4065AD4E48}" type="slidenum">
              <a:rPr lang="en-US" smtClean="0"/>
              <a:t>‹#›</a:t>
            </a:fld>
            <a:endParaRPr lang="en-US"/>
          </a:p>
        </p:txBody>
      </p:sp>
    </p:spTree>
    <p:extLst>
      <p:ext uri="{BB962C8B-B14F-4D97-AF65-F5344CB8AC3E}">
        <p14:creationId xmlns:p14="http://schemas.microsoft.com/office/powerpoint/2010/main" val="223526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821F9-8962-4283-861E-634832B24D1D}" type="datetimeFigureOut">
              <a:rPr lang="en-US" smtClean="0"/>
              <a:t>11/6/2022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790AF-05AC-4818-B465-1C4065AD4E48}" type="slidenum">
              <a:rPr lang="en-US" smtClean="0"/>
              <a:t>‹#›</a:t>
            </a:fld>
            <a:endParaRPr lang="en-US"/>
          </a:p>
        </p:txBody>
      </p:sp>
    </p:spTree>
    <p:extLst>
      <p:ext uri="{BB962C8B-B14F-4D97-AF65-F5344CB8AC3E}">
        <p14:creationId xmlns:p14="http://schemas.microsoft.com/office/powerpoint/2010/main" val="2242304926"/>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3821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2. God’s Grace Provides Forgiveness,                 But Not A License To Sin</a:t>
            </a:r>
          </a:p>
        </p:txBody>
      </p:sp>
      <p:sp>
        <p:nvSpPr>
          <p:cNvPr id="3" name="Content Placeholder 2"/>
          <p:cNvSpPr>
            <a:spLocks noGrp="1"/>
          </p:cNvSpPr>
          <p:nvPr>
            <p:ph idx="1"/>
          </p:nvPr>
        </p:nvSpPr>
        <p:spPr>
          <a:xfrm>
            <a:off x="457200" y="2133600"/>
            <a:ext cx="8229600" cy="3992563"/>
          </a:xfrm>
        </p:spPr>
        <p:txBody>
          <a:bodyPr>
            <a:normAutofit/>
          </a:bodyPr>
          <a:lstStyle/>
          <a:p>
            <a:pPr marL="0" indent="0">
              <a:buNone/>
            </a:pPr>
            <a:r>
              <a:rPr lang="en-US" sz="3000" b="1" dirty="0"/>
              <a:t>“What shall we say then? Shall we continue in sin that grace may abound?”</a:t>
            </a:r>
          </a:p>
          <a:p>
            <a:pPr marL="0" indent="0">
              <a:buNone/>
            </a:pPr>
            <a:r>
              <a:rPr lang="en-US" sz="3000" b="1" dirty="0"/>
              <a:t>“What then? Shall we sin because we are not under law but under grace? Certainly not!”</a:t>
            </a:r>
          </a:p>
          <a:p>
            <a:pPr marL="0" indent="0">
              <a:buNone/>
            </a:pPr>
            <a:endParaRPr lang="en-US" sz="800" b="1" dirty="0"/>
          </a:p>
          <a:p>
            <a:pPr marL="0" indent="0">
              <a:buNone/>
            </a:pPr>
            <a:r>
              <a:rPr lang="en-US" sz="3000" b="1" dirty="0"/>
              <a:t>Romans 6:1, 15</a:t>
            </a:r>
          </a:p>
        </p:txBody>
      </p:sp>
      <p:pic>
        <p:nvPicPr>
          <p:cNvPr id="4" name="Picture 2" descr="http://www.biblical-life.com/layerMenuButton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301290"/>
            <a:ext cx="3238500" cy="2232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102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2. God’s Grace Provides Forgiveness,                 But Not A License To Sin</a:t>
            </a:r>
          </a:p>
        </p:txBody>
      </p:sp>
      <p:sp>
        <p:nvSpPr>
          <p:cNvPr id="3" name="Content Placeholder 2"/>
          <p:cNvSpPr>
            <a:spLocks noGrp="1"/>
          </p:cNvSpPr>
          <p:nvPr>
            <p:ph idx="1"/>
          </p:nvPr>
        </p:nvSpPr>
        <p:spPr>
          <a:xfrm>
            <a:off x="457200" y="2556710"/>
            <a:ext cx="8229600" cy="3569453"/>
          </a:xfrm>
        </p:spPr>
        <p:txBody>
          <a:bodyPr>
            <a:normAutofit/>
          </a:bodyPr>
          <a:lstStyle/>
          <a:p>
            <a:pPr marL="0" indent="0">
              <a:buNone/>
            </a:pPr>
            <a:r>
              <a:rPr lang="en-US" sz="3000" b="1" dirty="0"/>
              <a:t>“…ungodly men, who turn the grace of our God into lewdness and deny the only Lord God and our Lord Jesus Christ.”</a:t>
            </a:r>
          </a:p>
          <a:p>
            <a:pPr marL="0" indent="0">
              <a:buNone/>
            </a:pPr>
            <a:endParaRPr lang="en-US" sz="800" b="1" dirty="0"/>
          </a:p>
          <a:p>
            <a:pPr marL="0" indent="0">
              <a:buNone/>
            </a:pPr>
            <a:r>
              <a:rPr lang="en-US" sz="3000" b="1" dirty="0"/>
              <a:t>Jude 4</a:t>
            </a:r>
          </a:p>
        </p:txBody>
      </p:sp>
      <p:pic>
        <p:nvPicPr>
          <p:cNvPr id="4" name="Picture 2" descr="http://www.biblical-life.com/layerMenuButton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301290"/>
            <a:ext cx="3238500" cy="2232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159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2. God’s Grace Provides Forgiveness,                 But Not A License To Sin</a:t>
            </a:r>
          </a:p>
        </p:txBody>
      </p:sp>
      <p:pic>
        <p:nvPicPr>
          <p:cNvPr id="1026" name="Picture 2" descr="http://umbrellainsurancefornewyork.com/wp-content/themes/smallbiz/images/Umbrell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258" y="1905000"/>
            <a:ext cx="4717142"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6900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2. God’s Grace Provides Forgiveness,                 But Not A License To Sin</a:t>
            </a:r>
          </a:p>
        </p:txBody>
      </p:sp>
      <p:pic>
        <p:nvPicPr>
          <p:cNvPr id="1026" name="Picture 2" descr="http://umbrellainsurancefornewyork.com/wp-content/themes/smallbiz/images/Umbrell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258" y="1905000"/>
            <a:ext cx="4717142" cy="39624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3429000" y="3733800"/>
            <a:ext cx="5257800" cy="2743200"/>
          </a:xfrm>
        </p:spPr>
        <p:txBody>
          <a:bodyPr>
            <a:noAutofit/>
          </a:bodyPr>
          <a:lstStyle/>
          <a:p>
            <a:pPr marL="0" indent="0">
              <a:buNone/>
            </a:pPr>
            <a:r>
              <a:rPr lang="en-US" sz="3000" b="1" dirty="0"/>
              <a:t>Our fellowship with God and forgiveness of sins is dependent on us remaining with God </a:t>
            </a:r>
            <a:br>
              <a:rPr lang="en-US" sz="3000" b="1" dirty="0"/>
            </a:br>
            <a:r>
              <a:rPr lang="en-US" sz="3000" b="1" dirty="0"/>
              <a:t>“in the light.”</a:t>
            </a:r>
          </a:p>
          <a:p>
            <a:pPr marL="0" indent="0">
              <a:buNone/>
            </a:pPr>
            <a:endParaRPr lang="en-US" sz="800" b="1" dirty="0"/>
          </a:p>
          <a:p>
            <a:pPr marL="0" indent="0">
              <a:buNone/>
            </a:pPr>
            <a:r>
              <a:rPr lang="en-US" sz="3000" b="1" dirty="0"/>
              <a:t>1 John 1:5-7</a:t>
            </a:r>
          </a:p>
        </p:txBody>
      </p:sp>
    </p:spTree>
    <p:extLst>
      <p:ext uri="{BB962C8B-B14F-4D97-AF65-F5344CB8AC3E}">
        <p14:creationId xmlns:p14="http://schemas.microsoft.com/office/powerpoint/2010/main" val="41800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2. God’s Grace Provides Forgiveness,                 But Not A License To Sin</a:t>
            </a:r>
          </a:p>
        </p:txBody>
      </p:sp>
      <p:sp>
        <p:nvSpPr>
          <p:cNvPr id="3" name="Content Placeholder 2"/>
          <p:cNvSpPr>
            <a:spLocks noGrp="1"/>
          </p:cNvSpPr>
          <p:nvPr>
            <p:ph idx="1"/>
          </p:nvPr>
        </p:nvSpPr>
        <p:spPr>
          <a:xfrm>
            <a:off x="457200" y="2209800"/>
            <a:ext cx="8229600" cy="3916363"/>
          </a:xfrm>
        </p:spPr>
        <p:txBody>
          <a:bodyPr>
            <a:normAutofit/>
          </a:bodyPr>
          <a:lstStyle/>
          <a:p>
            <a:pPr marL="0" indent="0">
              <a:buNone/>
            </a:pPr>
            <a:r>
              <a:rPr lang="en-US" sz="3000" b="1" dirty="0"/>
              <a:t>“For the grace of God that brings salvation has appeared to all men, teaching us that, denying ungodliness and worldly lusts, we should live soberly, righteously, and godly in the present age.”</a:t>
            </a:r>
          </a:p>
          <a:p>
            <a:pPr marL="0" indent="0">
              <a:buNone/>
            </a:pPr>
            <a:endParaRPr lang="en-US" sz="800" b="1" dirty="0"/>
          </a:p>
          <a:p>
            <a:pPr marL="0" indent="0">
              <a:buNone/>
            </a:pPr>
            <a:r>
              <a:rPr lang="en-US" sz="3000" b="1" dirty="0"/>
              <a:t>Titus 2:11-12</a:t>
            </a:r>
          </a:p>
        </p:txBody>
      </p:sp>
      <p:pic>
        <p:nvPicPr>
          <p:cNvPr id="4" name="Picture 2" descr="http://www.biblical-life.com/layerMenuButton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301290"/>
            <a:ext cx="3238500" cy="2232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6192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3. God’s Grace Provides Assurance,                 But Not An Impossibility of Apostasy</a:t>
            </a:r>
          </a:p>
        </p:txBody>
      </p:sp>
    </p:spTree>
    <p:extLst>
      <p:ext uri="{BB962C8B-B14F-4D97-AF65-F5344CB8AC3E}">
        <p14:creationId xmlns:p14="http://schemas.microsoft.com/office/powerpoint/2010/main" val="2687293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3. God’s Grace Provides Assurance,                 But Not An Impossibility of Apostasy</a:t>
            </a:r>
          </a:p>
        </p:txBody>
      </p:sp>
      <p:sp>
        <p:nvSpPr>
          <p:cNvPr id="3" name="Content Placeholder 2"/>
          <p:cNvSpPr>
            <a:spLocks noGrp="1"/>
          </p:cNvSpPr>
          <p:nvPr>
            <p:ph idx="1"/>
          </p:nvPr>
        </p:nvSpPr>
        <p:spPr>
          <a:xfrm>
            <a:off x="457200" y="2556710"/>
            <a:ext cx="8229600" cy="3569453"/>
          </a:xfrm>
        </p:spPr>
        <p:txBody>
          <a:bodyPr>
            <a:normAutofit/>
          </a:bodyPr>
          <a:lstStyle/>
          <a:p>
            <a:pPr marL="0" indent="0">
              <a:buNone/>
            </a:pPr>
            <a:r>
              <a:rPr lang="en-US" sz="3000" b="1" dirty="0"/>
              <a:t>“We then, as workers together with Him also plead with you not to receive the grace of God in vain.”</a:t>
            </a:r>
          </a:p>
          <a:p>
            <a:pPr marL="0" indent="0">
              <a:buNone/>
            </a:pPr>
            <a:endParaRPr lang="en-US" sz="800" b="1" dirty="0"/>
          </a:p>
          <a:p>
            <a:pPr marL="0" indent="0">
              <a:buNone/>
            </a:pPr>
            <a:r>
              <a:rPr lang="en-US" sz="3000" b="1" dirty="0"/>
              <a:t>2 Corinthians 6:1</a:t>
            </a:r>
          </a:p>
        </p:txBody>
      </p:sp>
      <p:pic>
        <p:nvPicPr>
          <p:cNvPr id="4" name="Picture 2" descr="http://www.biblical-life.com/layerMenuButton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301290"/>
            <a:ext cx="3238500" cy="2232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9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3. God’s Grace Provides Assurance,                 But Not An Impossibility of Apostasy</a:t>
            </a:r>
          </a:p>
        </p:txBody>
      </p:sp>
      <p:sp>
        <p:nvSpPr>
          <p:cNvPr id="3" name="Content Placeholder 2"/>
          <p:cNvSpPr>
            <a:spLocks noGrp="1"/>
          </p:cNvSpPr>
          <p:nvPr>
            <p:ph idx="1"/>
          </p:nvPr>
        </p:nvSpPr>
        <p:spPr>
          <a:xfrm>
            <a:off x="457200" y="2819400"/>
            <a:ext cx="8229600" cy="3306763"/>
          </a:xfrm>
        </p:spPr>
        <p:txBody>
          <a:bodyPr>
            <a:normAutofit/>
          </a:bodyPr>
          <a:lstStyle/>
          <a:p>
            <a:pPr marL="0" indent="0">
              <a:buNone/>
            </a:pPr>
            <a:r>
              <a:rPr lang="en-US" sz="3000" b="1" dirty="0"/>
              <a:t>“looking carefully lest anyone fall short of the grace of God...”</a:t>
            </a:r>
          </a:p>
          <a:p>
            <a:pPr marL="0" indent="0">
              <a:buNone/>
            </a:pPr>
            <a:endParaRPr lang="en-US" sz="800" b="1" dirty="0"/>
          </a:p>
          <a:p>
            <a:pPr marL="0" indent="0">
              <a:buNone/>
            </a:pPr>
            <a:r>
              <a:rPr lang="en-US" sz="3000" b="1" dirty="0"/>
              <a:t>Hebrews 12:15</a:t>
            </a:r>
          </a:p>
        </p:txBody>
      </p:sp>
      <p:pic>
        <p:nvPicPr>
          <p:cNvPr id="4" name="Picture 2" descr="http://www.biblical-life.com/layerMenuButton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301290"/>
            <a:ext cx="3238500" cy="2232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175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3. God’s Grace Provides Assurance,                 But Not An Impossibility of Apostasy</a:t>
            </a:r>
          </a:p>
        </p:txBody>
      </p:sp>
      <p:sp>
        <p:nvSpPr>
          <p:cNvPr id="3" name="Content Placeholder 2"/>
          <p:cNvSpPr>
            <a:spLocks noGrp="1"/>
          </p:cNvSpPr>
          <p:nvPr>
            <p:ph idx="1"/>
          </p:nvPr>
        </p:nvSpPr>
        <p:spPr>
          <a:xfrm>
            <a:off x="457200" y="2667000"/>
            <a:ext cx="8229600" cy="3459163"/>
          </a:xfrm>
        </p:spPr>
        <p:txBody>
          <a:bodyPr>
            <a:normAutofit/>
          </a:bodyPr>
          <a:lstStyle/>
          <a:p>
            <a:pPr marL="0" indent="0">
              <a:buNone/>
            </a:pPr>
            <a:r>
              <a:rPr lang="en-US" sz="3000" b="1" dirty="0"/>
              <a:t>“You have become estranged from Christ, you who attempt to be justified by law; you have fallen from grace.”</a:t>
            </a:r>
          </a:p>
          <a:p>
            <a:pPr marL="0" indent="0">
              <a:buNone/>
            </a:pPr>
            <a:endParaRPr lang="en-US" sz="800" b="1" dirty="0"/>
          </a:p>
          <a:p>
            <a:pPr marL="0" indent="0">
              <a:buNone/>
            </a:pPr>
            <a:r>
              <a:rPr lang="en-US" sz="3000" b="1" dirty="0"/>
              <a:t>Galatians 5:4</a:t>
            </a:r>
          </a:p>
        </p:txBody>
      </p:sp>
      <p:pic>
        <p:nvPicPr>
          <p:cNvPr id="4" name="Picture 2" descr="http://www.biblical-life.com/layerMenuButton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301290"/>
            <a:ext cx="3238500" cy="2232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232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Saved By God’s Grace</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dirty="0">
                <a:solidFill>
                  <a:schemeClr val="bg1"/>
                </a:solidFill>
              </a:rPr>
              <a:t>God’s Grace Offers Salvation, But It Must Be Received On His Terms</a:t>
            </a:r>
          </a:p>
          <a:p>
            <a:pPr marL="514350" indent="-514350">
              <a:buFont typeface="+mj-lt"/>
              <a:buAutoNum type="arabicPeriod"/>
            </a:pPr>
            <a:r>
              <a:rPr lang="en-US" b="1" dirty="0">
                <a:solidFill>
                  <a:schemeClr val="bg1"/>
                </a:solidFill>
              </a:rPr>
              <a:t>God’s Grace Provides An Avenue of Forgiveness, But Not A License To Sin</a:t>
            </a:r>
            <a:endParaRPr lang="en-US" dirty="0">
              <a:solidFill>
                <a:schemeClr val="bg1"/>
              </a:solidFill>
            </a:endParaRPr>
          </a:p>
          <a:p>
            <a:pPr marL="514350" indent="-514350">
              <a:buFont typeface="+mj-lt"/>
              <a:buAutoNum type="arabicPeriod"/>
            </a:pPr>
            <a:r>
              <a:rPr lang="en-US" b="1" dirty="0">
                <a:solidFill>
                  <a:schemeClr val="bg1"/>
                </a:solidFill>
              </a:rPr>
              <a:t>God’s Grace Provides Assurance to the Believer, But Not An Impossibility of Apostasy</a:t>
            </a:r>
            <a:endParaRPr lang="en-US" dirty="0">
              <a:solidFill>
                <a:schemeClr val="bg1"/>
              </a:solidFill>
            </a:endParaRPr>
          </a:p>
        </p:txBody>
      </p:sp>
    </p:spTree>
    <p:extLst>
      <p:ext uri="{BB962C8B-B14F-4D97-AF65-F5344CB8AC3E}">
        <p14:creationId xmlns:p14="http://schemas.microsoft.com/office/powerpoint/2010/main" val="15576834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descr="Saved by Grace~Br. Milan Komadina | The Order of Preachers, Independent">
            <a:extLst>
              <a:ext uri="{FF2B5EF4-FFF2-40B4-BE49-F238E27FC236}">
                <a16:creationId xmlns:a16="http://schemas.microsoft.com/office/drawing/2014/main" id="{9260437A-C185-331A-0458-343DB48947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7250"/>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400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rPr>
              <a:t>How Can I Be Saved By God’s Grace?</a:t>
            </a:r>
          </a:p>
        </p:txBody>
      </p:sp>
      <p:sp>
        <p:nvSpPr>
          <p:cNvPr id="3" name="Content Placeholder 2"/>
          <p:cNvSpPr>
            <a:spLocks noGrp="1"/>
          </p:cNvSpPr>
          <p:nvPr>
            <p:ph idx="1"/>
          </p:nvPr>
        </p:nvSpPr>
        <p:spPr/>
        <p:txBody>
          <a:bodyPr>
            <a:normAutofit/>
          </a:bodyPr>
          <a:lstStyle/>
          <a:p>
            <a:r>
              <a:rPr lang="en-US" sz="3400" b="1" dirty="0">
                <a:solidFill>
                  <a:schemeClr val="bg1"/>
                </a:solidFill>
              </a:rPr>
              <a:t>Believe in Jesus - </a:t>
            </a:r>
            <a:r>
              <a:rPr lang="en-US" sz="3400" b="1" dirty="0">
                <a:solidFill>
                  <a:srgbClr val="FFFF00"/>
                </a:solidFill>
              </a:rPr>
              <a:t>John 8:24</a:t>
            </a:r>
          </a:p>
          <a:p>
            <a:r>
              <a:rPr lang="en-US" sz="3400" b="1" dirty="0">
                <a:solidFill>
                  <a:schemeClr val="bg1"/>
                </a:solidFill>
              </a:rPr>
              <a:t>Repent of my sins - </a:t>
            </a:r>
            <a:r>
              <a:rPr lang="en-US" sz="3400" b="1" dirty="0">
                <a:solidFill>
                  <a:srgbClr val="FFFF00"/>
                </a:solidFill>
              </a:rPr>
              <a:t>Luke 13:3</a:t>
            </a:r>
          </a:p>
          <a:p>
            <a:r>
              <a:rPr lang="en-US" sz="3400" b="1" dirty="0">
                <a:solidFill>
                  <a:schemeClr val="bg1"/>
                </a:solidFill>
              </a:rPr>
              <a:t>Confess my faith - </a:t>
            </a:r>
            <a:r>
              <a:rPr lang="en-US" sz="3400" b="1" dirty="0">
                <a:solidFill>
                  <a:srgbClr val="FFFF00"/>
                </a:solidFill>
              </a:rPr>
              <a:t>Rom. 10:9-10</a:t>
            </a:r>
          </a:p>
          <a:p>
            <a:r>
              <a:rPr lang="en-US" sz="3400" b="1" dirty="0">
                <a:solidFill>
                  <a:schemeClr val="bg1"/>
                </a:solidFill>
              </a:rPr>
              <a:t>Be baptized - </a:t>
            </a:r>
            <a:r>
              <a:rPr lang="en-US" sz="3400" b="1" dirty="0">
                <a:solidFill>
                  <a:srgbClr val="FFFF00"/>
                </a:solidFill>
              </a:rPr>
              <a:t>Mark 16:16</a:t>
            </a:r>
          </a:p>
          <a:p>
            <a:r>
              <a:rPr lang="en-US" sz="3400" b="1" dirty="0">
                <a:solidFill>
                  <a:schemeClr val="bg1"/>
                </a:solidFill>
              </a:rPr>
              <a:t>Remain faithful - </a:t>
            </a:r>
            <a:r>
              <a:rPr lang="en-US" sz="3400" b="1" dirty="0">
                <a:solidFill>
                  <a:srgbClr val="FFFF00"/>
                </a:solidFill>
              </a:rPr>
              <a:t>Hebrews 10:36</a:t>
            </a:r>
            <a:endParaRPr lang="en-US" sz="3400" dirty="0">
              <a:solidFill>
                <a:srgbClr val="FFFF00"/>
              </a:solidFill>
            </a:endParaRPr>
          </a:p>
        </p:txBody>
      </p:sp>
    </p:spTree>
    <p:extLst>
      <p:ext uri="{BB962C8B-B14F-4D97-AF65-F5344CB8AC3E}">
        <p14:creationId xmlns:p14="http://schemas.microsoft.com/office/powerpoint/2010/main" val="97566253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2005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lstStyle/>
          <a:p>
            <a:pPr marL="0" indent="0">
              <a:buNone/>
            </a:pPr>
            <a:r>
              <a:rPr lang="en-US" b="1" dirty="0"/>
              <a:t>“By Silvanus, our faithful brother as I consider him, I have written to you briefly, exhorting and testifying that this is the true grace of God in which you stand.”</a:t>
            </a:r>
          </a:p>
          <a:p>
            <a:pPr marL="0" indent="0">
              <a:buNone/>
            </a:pPr>
            <a:endParaRPr lang="en-US" sz="1000" b="1" dirty="0"/>
          </a:p>
          <a:p>
            <a:pPr marL="0" indent="0">
              <a:buNone/>
            </a:pPr>
            <a:r>
              <a:rPr lang="en-US" b="1" dirty="0"/>
              <a:t>1 Peter 5:12</a:t>
            </a:r>
          </a:p>
          <a:p>
            <a:pPr marL="0" indent="0">
              <a:buNone/>
            </a:pPr>
            <a:endParaRPr lang="en-US" b="1" dirty="0"/>
          </a:p>
        </p:txBody>
      </p:sp>
      <p:pic>
        <p:nvPicPr>
          <p:cNvPr id="4" name="Picture 2" descr="http://www.biblical-life.com/layerMenuButton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4038600"/>
            <a:ext cx="3619500" cy="249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8369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Grace?</a:t>
            </a:r>
          </a:p>
        </p:txBody>
      </p:sp>
      <p:sp>
        <p:nvSpPr>
          <p:cNvPr id="3" name="Content Placeholder 2"/>
          <p:cNvSpPr>
            <a:spLocks noGrp="1"/>
          </p:cNvSpPr>
          <p:nvPr>
            <p:ph idx="1"/>
          </p:nvPr>
        </p:nvSpPr>
        <p:spPr/>
        <p:txBody>
          <a:bodyPr>
            <a:normAutofit/>
          </a:bodyPr>
          <a:lstStyle/>
          <a:p>
            <a:r>
              <a:rPr lang="en-US" b="1" dirty="0"/>
              <a:t>Grace is not a mystical, mysterious, better-felt-than-told extension of God’s being. </a:t>
            </a:r>
          </a:p>
          <a:p>
            <a:r>
              <a:rPr lang="en-US" b="1" dirty="0"/>
              <a:t>Grace is “unmerited favor.” </a:t>
            </a:r>
          </a:p>
          <a:p>
            <a:r>
              <a:rPr lang="en-US" b="1" dirty="0"/>
              <a:t>The word is used to describe when God has given man something, not because he has earned it, but because it has pleased God to give it. </a:t>
            </a:r>
          </a:p>
        </p:txBody>
      </p:sp>
    </p:spTree>
    <p:extLst>
      <p:ext uri="{BB962C8B-B14F-4D97-AF65-F5344CB8AC3E}">
        <p14:creationId xmlns:p14="http://schemas.microsoft.com/office/powerpoint/2010/main" val="1211137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1. God’s Grace Offers Salvation,                 But It Must Be Received On His Terms</a:t>
            </a:r>
          </a:p>
        </p:txBody>
      </p:sp>
    </p:spTree>
    <p:extLst>
      <p:ext uri="{BB962C8B-B14F-4D97-AF65-F5344CB8AC3E}">
        <p14:creationId xmlns:p14="http://schemas.microsoft.com/office/powerpoint/2010/main" val="2956402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1. God’s Grace Offers Salvation,                 But It Must Be Received On His Terms</a:t>
            </a:r>
          </a:p>
        </p:txBody>
      </p:sp>
      <p:sp>
        <p:nvSpPr>
          <p:cNvPr id="3" name="Content Placeholder 2"/>
          <p:cNvSpPr>
            <a:spLocks noGrp="1"/>
          </p:cNvSpPr>
          <p:nvPr>
            <p:ph idx="1"/>
          </p:nvPr>
        </p:nvSpPr>
        <p:spPr>
          <a:xfrm>
            <a:off x="457200" y="1951037"/>
            <a:ext cx="8229600" cy="4297363"/>
          </a:xfrm>
        </p:spPr>
        <p:txBody>
          <a:bodyPr>
            <a:noAutofit/>
          </a:bodyPr>
          <a:lstStyle/>
          <a:p>
            <a:pPr marL="514350" indent="-514350">
              <a:buAutoNum type="arabicPlain" startAt="7"/>
            </a:pPr>
            <a:r>
              <a:rPr lang="en-US" sz="3000" b="1" dirty="0"/>
              <a:t>that in the ages to come He might show the exceeding riches of His grace in His kindness toward us in Christ Jesus. </a:t>
            </a:r>
          </a:p>
          <a:p>
            <a:pPr marL="514350" indent="-514350">
              <a:buAutoNum type="arabicPlain" startAt="7"/>
            </a:pPr>
            <a:r>
              <a:rPr lang="en-US" sz="3000" b="1" dirty="0"/>
              <a:t>For by grace you have been saved through faith, and that not of yourselves; it is the gift of God, </a:t>
            </a:r>
          </a:p>
          <a:p>
            <a:pPr marL="514350" indent="-514350">
              <a:buAutoNum type="arabicPlain" startAt="7"/>
            </a:pPr>
            <a:r>
              <a:rPr lang="en-US" sz="3000" b="1" dirty="0"/>
              <a:t>not of works, lest anyone should boast.</a:t>
            </a:r>
          </a:p>
          <a:p>
            <a:pPr marL="0" indent="0">
              <a:buNone/>
            </a:pPr>
            <a:endParaRPr lang="en-US" sz="800" b="1" dirty="0"/>
          </a:p>
          <a:p>
            <a:pPr marL="0" indent="0">
              <a:buNone/>
            </a:pPr>
            <a:r>
              <a:rPr lang="en-US" sz="3000" b="1" dirty="0"/>
              <a:t>Ephesians 2:7-9</a:t>
            </a:r>
          </a:p>
        </p:txBody>
      </p:sp>
    </p:spTree>
    <p:extLst>
      <p:ext uri="{BB962C8B-B14F-4D97-AF65-F5344CB8AC3E}">
        <p14:creationId xmlns:p14="http://schemas.microsoft.com/office/powerpoint/2010/main" val="1863299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1. God’s Grace Offers Salvation,                 But It Must Be Received On His Terms</a:t>
            </a:r>
          </a:p>
        </p:txBody>
      </p:sp>
      <p:sp>
        <p:nvSpPr>
          <p:cNvPr id="3" name="Content Placeholder 2"/>
          <p:cNvSpPr>
            <a:spLocks noGrp="1"/>
          </p:cNvSpPr>
          <p:nvPr>
            <p:ph idx="1"/>
          </p:nvPr>
        </p:nvSpPr>
        <p:spPr>
          <a:xfrm>
            <a:off x="457200" y="1828800"/>
            <a:ext cx="8229600" cy="4297363"/>
          </a:xfrm>
        </p:spPr>
        <p:txBody>
          <a:bodyPr>
            <a:normAutofit/>
          </a:bodyPr>
          <a:lstStyle/>
          <a:p>
            <a:r>
              <a:rPr lang="en-US" b="1" dirty="0"/>
              <a:t>Faith does not negate works - </a:t>
            </a:r>
            <a:r>
              <a:rPr lang="en-US" b="1" dirty="0">
                <a:solidFill>
                  <a:srgbClr val="FF0000"/>
                </a:solidFill>
              </a:rPr>
              <a:t>James 2:14-26 </a:t>
            </a:r>
          </a:p>
          <a:p>
            <a:r>
              <a:rPr lang="en-US" b="1" dirty="0"/>
              <a:t>Grace does not negate conditions:</a:t>
            </a:r>
          </a:p>
          <a:p>
            <a:pPr lvl="1"/>
            <a:r>
              <a:rPr lang="en-US" b="1" dirty="0"/>
              <a:t>Noah built the ark - </a:t>
            </a:r>
            <a:r>
              <a:rPr lang="en-US" b="1" dirty="0">
                <a:solidFill>
                  <a:srgbClr val="FF0000"/>
                </a:solidFill>
              </a:rPr>
              <a:t>Gen. 6:8; Heb. 11:7 </a:t>
            </a:r>
          </a:p>
          <a:p>
            <a:pPr lvl="1"/>
            <a:r>
              <a:rPr lang="en-US" b="1" dirty="0"/>
              <a:t>Israel had to march around Jericho - </a:t>
            </a:r>
            <a:r>
              <a:rPr lang="en-US" b="1" dirty="0">
                <a:solidFill>
                  <a:srgbClr val="FF0000"/>
                </a:solidFill>
              </a:rPr>
              <a:t>Joshua 6:2-5 </a:t>
            </a:r>
          </a:p>
          <a:p>
            <a:pPr lvl="1"/>
            <a:r>
              <a:rPr lang="en-US" b="1" dirty="0"/>
              <a:t>We are saved by God’s grace, but we receive this gift of salvation by meeting the conditions set forth in the gospel</a:t>
            </a:r>
          </a:p>
          <a:p>
            <a:endParaRPr lang="en-US" b="1" dirty="0"/>
          </a:p>
        </p:txBody>
      </p:sp>
    </p:spTree>
    <p:extLst>
      <p:ext uri="{BB962C8B-B14F-4D97-AF65-F5344CB8AC3E}">
        <p14:creationId xmlns:p14="http://schemas.microsoft.com/office/powerpoint/2010/main" val="3707861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2. God’s Grace Provides Forgiveness,                 But Not A License To Sin</a:t>
            </a:r>
          </a:p>
        </p:txBody>
      </p:sp>
    </p:spTree>
    <p:extLst>
      <p:ext uri="{BB962C8B-B14F-4D97-AF65-F5344CB8AC3E}">
        <p14:creationId xmlns:p14="http://schemas.microsoft.com/office/powerpoint/2010/main" val="3525328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a:solidFill>
                  <a:srgbClr val="002060"/>
                </a:solidFill>
              </a:rPr>
              <a:t>2. God’s Grace Provides Forgiveness,                 But Not A License To Sin</a:t>
            </a:r>
          </a:p>
        </p:txBody>
      </p:sp>
      <p:sp>
        <p:nvSpPr>
          <p:cNvPr id="3" name="Content Placeholder 2"/>
          <p:cNvSpPr>
            <a:spLocks noGrp="1"/>
          </p:cNvSpPr>
          <p:nvPr>
            <p:ph idx="1"/>
          </p:nvPr>
        </p:nvSpPr>
        <p:spPr>
          <a:xfrm>
            <a:off x="457200" y="2286000"/>
            <a:ext cx="8229600" cy="3840163"/>
          </a:xfrm>
        </p:spPr>
        <p:txBody>
          <a:bodyPr>
            <a:normAutofit/>
          </a:bodyPr>
          <a:lstStyle/>
          <a:p>
            <a:pPr marL="0" indent="0">
              <a:buNone/>
            </a:pPr>
            <a:r>
              <a:rPr lang="en-US" sz="3000" b="1" dirty="0"/>
              <a:t>“In Him we have redemption through His blood, the forgiveness of sins, according to the riches of His grace.”</a:t>
            </a:r>
          </a:p>
          <a:p>
            <a:pPr marL="0" indent="0">
              <a:buNone/>
            </a:pPr>
            <a:endParaRPr lang="en-US" sz="800" b="1" dirty="0"/>
          </a:p>
          <a:p>
            <a:pPr marL="0" indent="0">
              <a:buNone/>
            </a:pPr>
            <a:r>
              <a:rPr lang="en-US" sz="3000" b="1" dirty="0"/>
              <a:t>Ephesians 1:7</a:t>
            </a:r>
          </a:p>
        </p:txBody>
      </p:sp>
      <p:pic>
        <p:nvPicPr>
          <p:cNvPr id="4" name="Picture 2" descr="http://www.biblical-life.com/layerMenuButtons/open_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301290"/>
            <a:ext cx="3238500" cy="2232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6476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2135</TotalTime>
  <Words>704</Words>
  <Application>Microsoft Office PowerPoint</Application>
  <PresentationFormat>On-screen Show (4:3)</PresentationFormat>
  <Paragraphs>66</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4_Office Theme</vt:lpstr>
      <vt:lpstr>PowerPoint Presentation</vt:lpstr>
      <vt:lpstr>PowerPoint Presentation</vt:lpstr>
      <vt:lpstr>PowerPoint Presentation</vt:lpstr>
      <vt:lpstr>What is Grace?</vt:lpstr>
      <vt:lpstr>1. God’s Grace Offers Salvation,                 But It Must Be Received On His Terms</vt:lpstr>
      <vt:lpstr>1. God’s Grace Offers Salvation,                 But It Must Be Received On His Terms</vt:lpstr>
      <vt:lpstr>1. God’s Grace Offers Salvation,                 But It Must Be Received On His Terms</vt:lpstr>
      <vt:lpstr>2. God’s Grace Provides Forgiveness,                 But Not A License To Sin</vt:lpstr>
      <vt:lpstr>2. God’s Grace Provides Forgiveness,                 But Not A License To Sin</vt:lpstr>
      <vt:lpstr>2. God’s Grace Provides Forgiveness,                 But Not A License To Sin</vt:lpstr>
      <vt:lpstr>2. God’s Grace Provides Forgiveness,                 But Not A License To Sin</vt:lpstr>
      <vt:lpstr>2. God’s Grace Provides Forgiveness,                 But Not A License To Sin</vt:lpstr>
      <vt:lpstr>2. God’s Grace Provides Forgiveness,                 But Not A License To Sin</vt:lpstr>
      <vt:lpstr>2. God’s Grace Provides Forgiveness,                 But Not A License To Sin</vt:lpstr>
      <vt:lpstr>3. God’s Grace Provides Assurance,                 But Not An Impossibility of Apostasy</vt:lpstr>
      <vt:lpstr>3. God’s Grace Provides Assurance,                 But Not An Impossibility of Apostasy</vt:lpstr>
      <vt:lpstr>3. God’s Grace Provides Assurance,                 But Not An Impossibility of Apostasy</vt:lpstr>
      <vt:lpstr>3. God’s Grace Provides Assurance,                 But Not An Impossibility of Apostasy</vt:lpstr>
      <vt:lpstr>Saved By God’s Grace</vt:lpstr>
      <vt:lpstr>How Can I Be Saved By God’s Grace?</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182</cp:revision>
  <dcterms:created xsi:type="dcterms:W3CDTF">2008-03-16T18:22:36Z</dcterms:created>
  <dcterms:modified xsi:type="dcterms:W3CDTF">2022-11-06T20:05:09Z</dcterms:modified>
</cp:coreProperties>
</file>