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7"/>
  </p:notesMasterIdLst>
  <p:sldIdLst>
    <p:sldId id="257" r:id="rId3"/>
    <p:sldId id="256" r:id="rId4"/>
    <p:sldId id="357" r:id="rId5"/>
    <p:sldId id="582" r:id="rId6"/>
    <p:sldId id="358" r:id="rId7"/>
    <p:sldId id="359" r:id="rId8"/>
    <p:sldId id="354" r:id="rId9"/>
    <p:sldId id="362" r:id="rId10"/>
    <p:sldId id="363" r:id="rId11"/>
    <p:sldId id="355" r:id="rId12"/>
    <p:sldId id="364" r:id="rId13"/>
    <p:sldId id="356" r:id="rId14"/>
    <p:sldId id="266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83" d="100"/>
          <a:sy n="83" d="100"/>
        </p:scale>
        <p:origin x="5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02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3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21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60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05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29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4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9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E0B3-64D9-4BB9-94BE-6933DB31694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sons to Rejoice: Lessons from Philippians -">
            <a:extLst>
              <a:ext uri="{FF2B5EF4-FFF2-40B4-BE49-F238E27FC236}">
                <a16:creationId xmlns:a16="http://schemas.microsoft.com/office/drawing/2014/main" id="{D935068F-3402-65F5-D30B-9C9B631A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Paul’s Plan for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I </a:t>
            </a:r>
            <a:r>
              <a:rPr lang="en-US" sz="3200" b="1" dirty="0">
                <a:highlight>
                  <a:srgbClr val="FFFF00"/>
                </a:highlight>
              </a:rPr>
              <a:t>press toward the goal</a:t>
            </a:r>
            <a:r>
              <a:rPr lang="en-US" sz="3200" b="1" dirty="0"/>
              <a:t> for the prize of the upward call of God in Christ Jesus.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3:14</a:t>
            </a:r>
          </a:p>
        </p:txBody>
      </p:sp>
    </p:spTree>
    <p:extLst>
      <p:ext uri="{BB962C8B-B14F-4D97-AF65-F5344CB8AC3E}">
        <p14:creationId xmlns:p14="http://schemas.microsoft.com/office/powerpoint/2010/main" val="39254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Paul’s Plan for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I press toward the goal for </a:t>
            </a:r>
            <a:r>
              <a:rPr lang="en-US" sz="3200" b="1" dirty="0">
                <a:highlight>
                  <a:srgbClr val="FFFF00"/>
                </a:highlight>
              </a:rPr>
              <a:t>the prize of the upward call</a:t>
            </a:r>
            <a:r>
              <a:rPr lang="en-US" sz="3200" b="1" dirty="0"/>
              <a:t> of God in Christ Jesus.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3:14</a:t>
            </a:r>
          </a:p>
        </p:txBody>
      </p:sp>
      <p:pic>
        <p:nvPicPr>
          <p:cNvPr id="2050" name="Picture 2" descr="Other Food: daily devos: The sport of Christian ministry">
            <a:extLst>
              <a:ext uri="{FF2B5EF4-FFF2-40B4-BE49-F238E27FC236}">
                <a16:creationId xmlns:a16="http://schemas.microsoft.com/office/drawing/2014/main" id="{73087091-BC2D-C974-3425-458359DDE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29" y="3429000"/>
            <a:ext cx="29908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Paul’s Change in Pronouns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5"/>
            </a:pPr>
            <a:r>
              <a:rPr lang="en-US" sz="3200" b="1" dirty="0"/>
              <a:t>Therefore let </a:t>
            </a:r>
            <a:r>
              <a:rPr lang="en-US" sz="3200" b="1" dirty="0">
                <a:highlight>
                  <a:srgbClr val="FFFF00"/>
                </a:highlight>
              </a:rPr>
              <a:t>us</a:t>
            </a:r>
            <a:r>
              <a:rPr lang="en-US" sz="3200" b="1" dirty="0"/>
              <a:t>, as many as are mature, have this mind; and if in anything you think otherwise, God will reveal even this to you. </a:t>
            </a:r>
          </a:p>
          <a:p>
            <a:pPr marL="514350" indent="-514350">
              <a:buSzPct val="80000"/>
              <a:buFont typeface="+mj-lt"/>
              <a:buAutoNum type="arabicPeriod" startAt="15"/>
            </a:pPr>
            <a:r>
              <a:rPr lang="en-US" sz="3200" b="1" dirty="0"/>
              <a:t>Nevertheless, to the degree that </a:t>
            </a:r>
            <a:r>
              <a:rPr lang="en-US" sz="3200" b="1" dirty="0">
                <a:highlight>
                  <a:srgbClr val="FFFF00"/>
                </a:highlight>
              </a:rPr>
              <a:t>we</a:t>
            </a:r>
            <a:r>
              <a:rPr lang="en-US" sz="3200" b="1" dirty="0"/>
              <a:t> have already attained, let </a:t>
            </a:r>
            <a:r>
              <a:rPr lang="en-US" sz="3200" b="1" dirty="0">
                <a:highlight>
                  <a:srgbClr val="FFFF00"/>
                </a:highlight>
              </a:rPr>
              <a:t>us</a:t>
            </a:r>
            <a:r>
              <a:rPr lang="en-US" sz="3200" b="1" dirty="0"/>
              <a:t> walk by the same rule, let </a:t>
            </a:r>
            <a:r>
              <a:rPr lang="en-US" sz="3200" b="1" dirty="0">
                <a:highlight>
                  <a:srgbClr val="FFFF00"/>
                </a:highlight>
              </a:rPr>
              <a:t>us</a:t>
            </a:r>
            <a:r>
              <a:rPr lang="en-US" sz="3200" b="1" dirty="0"/>
              <a:t> be of the same mind.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3:15-16</a:t>
            </a:r>
          </a:p>
        </p:txBody>
      </p:sp>
    </p:spTree>
    <p:extLst>
      <p:ext uri="{BB962C8B-B14F-4D97-AF65-F5344CB8AC3E}">
        <p14:creationId xmlns:p14="http://schemas.microsoft.com/office/powerpoint/2010/main" val="4960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1998"/>
            <a:ext cx="7886700" cy="5110163"/>
          </a:xfrm>
        </p:spPr>
        <p:txBody>
          <a:bodyPr>
            <a:normAutofit/>
          </a:bodyPr>
          <a:lstStyle/>
          <a:p>
            <a:pPr marL="0" indent="0" algn="ctr">
              <a:buSzPct val="90000"/>
              <a:buNone/>
            </a:pPr>
            <a:r>
              <a:rPr lang="en-US" sz="3200" b="1" dirty="0"/>
              <a:t>We can rejoice!</a:t>
            </a:r>
          </a:p>
          <a:p>
            <a:pPr marL="0" indent="0" algn="ctr">
              <a:buSzPct val="90000"/>
              <a:buNone/>
            </a:pPr>
            <a:endParaRPr lang="en-US" sz="800" b="1" i="1" dirty="0"/>
          </a:p>
          <a:p>
            <a:pPr>
              <a:buSzPct val="90000"/>
            </a:pPr>
            <a:r>
              <a:rPr lang="en-US" sz="3200" b="1" dirty="0"/>
              <a:t>Christ has laid hold of us. </a:t>
            </a:r>
          </a:p>
          <a:p>
            <a:pPr>
              <a:buSzPct val="90000"/>
            </a:pPr>
            <a:r>
              <a:rPr lang="en-US" sz="3200" b="1" dirty="0"/>
              <a:t>Our past sins and failures have been forgiven. </a:t>
            </a:r>
          </a:p>
          <a:p>
            <a:pPr>
              <a:buSzPct val="90000"/>
            </a:pPr>
            <a:r>
              <a:rPr lang="en-US" sz="3200" b="1" dirty="0"/>
              <a:t>We have a heavenly goal. </a:t>
            </a:r>
          </a:p>
          <a:p>
            <a:pPr>
              <a:buSzPct val="90000"/>
            </a:pPr>
            <a:r>
              <a:rPr lang="en-US" sz="3200" b="1" dirty="0"/>
              <a:t>We have our brethren to help us </a:t>
            </a:r>
            <a:br>
              <a:rPr lang="en-US" sz="3200" b="1" dirty="0"/>
            </a:br>
            <a:r>
              <a:rPr lang="en-US" sz="3200" b="1" dirty="0"/>
              <a:t>along the way.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D9375-B056-8B8C-CEB8-AAE13F4AFB32}"/>
              </a:ext>
            </a:extLst>
          </p:cNvPr>
          <p:cNvSpPr/>
          <p:nvPr/>
        </p:nvSpPr>
        <p:spPr>
          <a:xfrm>
            <a:off x="4003965" y="4945638"/>
            <a:ext cx="484389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5F0B-516E-E5A4-B455-43BA83220130}"/>
              </a:ext>
            </a:extLst>
          </p:cNvPr>
          <p:cNvSpPr txBox="1"/>
          <p:nvPr/>
        </p:nvSpPr>
        <p:spPr>
          <a:xfrm>
            <a:off x="4239491" y="5098473"/>
            <a:ext cx="434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“Rejoice in the Lord always, Again I will say, rejoice!”</a:t>
            </a:r>
          </a:p>
        </p:txBody>
      </p:sp>
    </p:spTree>
    <p:extLst>
      <p:ext uri="{BB962C8B-B14F-4D97-AF65-F5344CB8AC3E}">
        <p14:creationId xmlns:p14="http://schemas.microsoft.com/office/powerpoint/2010/main" val="18653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C4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FAECB5-7191-101E-672E-5DAD48C2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4595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Pressing Toward the Goal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1B135-AC2E-DCFD-EC77-89570A67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799488"/>
            <a:ext cx="6575895" cy="801969"/>
          </a:xfrm>
        </p:spPr>
        <p:txBody>
          <a:bodyPr>
            <a:normAutofit/>
          </a:bodyPr>
          <a:lstStyle/>
          <a:p>
            <a:r>
              <a:rPr lang="en-US" sz="2800" b="1" dirty="0"/>
              <a:t>Philippians 3:12-16</a:t>
            </a:r>
          </a:p>
        </p:txBody>
      </p:sp>
      <p:pic>
        <p:nvPicPr>
          <p:cNvPr id="1028" name="Picture 4" descr="Who Wrote the Book of Philippians? - Author, Context, and Main Message">
            <a:extLst>
              <a:ext uri="{FF2B5EF4-FFF2-40B4-BE49-F238E27FC236}">
                <a16:creationId xmlns:a16="http://schemas.microsoft.com/office/drawing/2014/main" id="{69C6E9E0-A290-D9C7-CBC4-51FC80706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r="2" b="13555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Paul’s Plan for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Not that I have already attained, or am already perfected; but I press on, that I may lay hold of that for which Christ Jesus has also laid hold of me.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3:12</a:t>
            </a:r>
          </a:p>
        </p:txBody>
      </p:sp>
    </p:spTree>
    <p:extLst>
      <p:ext uri="{BB962C8B-B14F-4D97-AF65-F5344CB8AC3E}">
        <p14:creationId xmlns:p14="http://schemas.microsoft.com/office/powerpoint/2010/main" val="23783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Paul’s Plan for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Not that I have already attained, or am </a:t>
            </a:r>
            <a:r>
              <a:rPr lang="en-US" sz="3200" b="1" dirty="0">
                <a:highlight>
                  <a:srgbClr val="FFFF00"/>
                </a:highlight>
              </a:rPr>
              <a:t>already perfected</a:t>
            </a:r>
            <a:r>
              <a:rPr lang="en-US" sz="3200" b="1" dirty="0"/>
              <a:t>; but I press on, that I may lay hold of that for which Christ Jesus has also laid hold of me.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3:12</a:t>
            </a:r>
          </a:p>
        </p:txBody>
      </p:sp>
    </p:spTree>
    <p:extLst>
      <p:ext uri="{BB962C8B-B14F-4D97-AF65-F5344CB8AC3E}">
        <p14:creationId xmlns:p14="http://schemas.microsoft.com/office/powerpoint/2010/main" val="204108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Paul’s Plan for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Not that I have already attained, or am already perfected; but I </a:t>
            </a:r>
            <a:r>
              <a:rPr lang="en-US" sz="3200" b="1" dirty="0">
                <a:highlight>
                  <a:srgbClr val="FFFF00"/>
                </a:highlight>
              </a:rPr>
              <a:t>press on</a:t>
            </a:r>
            <a:r>
              <a:rPr lang="en-US" sz="3200" b="1" dirty="0"/>
              <a:t>, that I may lay hold of that for which Christ Jesus has also laid hold of me.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3:12</a:t>
            </a:r>
          </a:p>
        </p:txBody>
      </p:sp>
      <p:pic>
        <p:nvPicPr>
          <p:cNvPr id="1026" name="Picture 2" descr="Running to Goal | AllAboutLean.com">
            <a:extLst>
              <a:ext uri="{FF2B5EF4-FFF2-40B4-BE49-F238E27FC236}">
                <a16:creationId xmlns:a16="http://schemas.microsoft.com/office/drawing/2014/main" id="{30EA7DBF-9F28-51EC-152E-B968DEC4C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45" y="3479739"/>
            <a:ext cx="3322205" cy="26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Paul’s Plan for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Not that I have already attained, or am already perfected; but I press on, that I may </a:t>
            </a:r>
            <a:r>
              <a:rPr lang="en-US" sz="3200" b="1" dirty="0">
                <a:highlight>
                  <a:srgbClr val="FFFF00"/>
                </a:highlight>
              </a:rPr>
              <a:t>lay hold </a:t>
            </a:r>
            <a:r>
              <a:rPr lang="en-US" sz="3200" b="1" dirty="0"/>
              <a:t>of that for which Christ Jesus has also laid hold of me.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3:12</a:t>
            </a:r>
          </a:p>
        </p:txBody>
      </p:sp>
    </p:spTree>
    <p:extLst>
      <p:ext uri="{BB962C8B-B14F-4D97-AF65-F5344CB8AC3E}">
        <p14:creationId xmlns:p14="http://schemas.microsoft.com/office/powerpoint/2010/main" val="200518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Paul’s Plan for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Brethren, I do not count myself to have apprehended; but one thing I do, </a:t>
            </a:r>
            <a:br>
              <a:rPr lang="en-US" sz="3200" b="1" dirty="0"/>
            </a:br>
            <a:r>
              <a:rPr lang="en-US" sz="3200" b="1" dirty="0"/>
              <a:t>forgetting those things which are behind </a:t>
            </a:r>
            <a:br>
              <a:rPr lang="en-US" sz="3200" b="1" dirty="0"/>
            </a:br>
            <a:r>
              <a:rPr lang="en-US" sz="3200" b="1" dirty="0"/>
              <a:t>and reaching forward to those things which are ahead.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3:13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59BE96-659A-4599-F819-373E4D086CCC}"/>
              </a:ext>
            </a:extLst>
          </p:cNvPr>
          <p:cNvSpPr/>
          <p:nvPr/>
        </p:nvSpPr>
        <p:spPr>
          <a:xfrm>
            <a:off x="3629891" y="2230582"/>
            <a:ext cx="2826327" cy="6373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Paul’s Plan for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Brethren, I do not count myself to have apprehended; but one thing I do, </a:t>
            </a:r>
            <a:br>
              <a:rPr lang="en-US" sz="3200" b="1" dirty="0"/>
            </a:br>
            <a:r>
              <a:rPr lang="en-US" sz="3200" b="1" dirty="0">
                <a:highlight>
                  <a:srgbClr val="FFFF00"/>
                </a:highlight>
              </a:rPr>
              <a:t>forgetting those things which are behind </a:t>
            </a:r>
            <a:br>
              <a:rPr lang="en-US" sz="3200" b="1" dirty="0"/>
            </a:br>
            <a:r>
              <a:rPr lang="en-US" sz="3200" b="1" dirty="0"/>
              <a:t>and reaching forward to those things which are ahead.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3:13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59BE96-659A-4599-F819-373E4D086CCC}"/>
              </a:ext>
            </a:extLst>
          </p:cNvPr>
          <p:cNvSpPr/>
          <p:nvPr/>
        </p:nvSpPr>
        <p:spPr>
          <a:xfrm>
            <a:off x="3629891" y="2230582"/>
            <a:ext cx="2826327" cy="6373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9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Paul’s Plan for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Brethren, I do not count myself to have apprehended; but one thing I do, </a:t>
            </a:r>
            <a:br>
              <a:rPr lang="en-US" sz="3200" b="1" dirty="0"/>
            </a:br>
            <a:r>
              <a:rPr lang="en-US" sz="3200" b="1" dirty="0"/>
              <a:t>forgetting those things which are behind </a:t>
            </a:r>
            <a:br>
              <a:rPr lang="en-US" sz="3200" b="1" dirty="0"/>
            </a:br>
            <a:r>
              <a:rPr lang="en-US" sz="3200" b="1" dirty="0"/>
              <a:t>and </a:t>
            </a:r>
            <a:r>
              <a:rPr lang="en-US" sz="3200" b="1" dirty="0">
                <a:highlight>
                  <a:srgbClr val="FFFF00"/>
                </a:highlight>
              </a:rPr>
              <a:t>reaching forward to those things which are ahead</a:t>
            </a:r>
            <a:r>
              <a:rPr lang="en-US" sz="3200" b="1" dirty="0"/>
              <a:t>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3:13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59BE96-659A-4599-F819-373E4D086CCC}"/>
              </a:ext>
            </a:extLst>
          </p:cNvPr>
          <p:cNvSpPr/>
          <p:nvPr/>
        </p:nvSpPr>
        <p:spPr>
          <a:xfrm>
            <a:off x="3629891" y="2230582"/>
            <a:ext cx="2826327" cy="6373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3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456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Pressing Toward the Goal</vt:lpstr>
      <vt:lpstr>Paul’s Plan for Progress</vt:lpstr>
      <vt:lpstr>Paul’s Plan for Progress</vt:lpstr>
      <vt:lpstr>Paul’s Plan for Progress</vt:lpstr>
      <vt:lpstr>Paul’s Plan for Progress</vt:lpstr>
      <vt:lpstr>Paul’s Plan for Progress</vt:lpstr>
      <vt:lpstr>Paul’s Plan for Progress</vt:lpstr>
      <vt:lpstr>Paul’s Plan for Progress</vt:lpstr>
      <vt:lpstr>Paul’s Plan for Progress</vt:lpstr>
      <vt:lpstr>Paul’s Plan for Progress</vt:lpstr>
      <vt:lpstr>Paul’s Change in Pronouns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179</cp:revision>
  <dcterms:created xsi:type="dcterms:W3CDTF">2008-03-16T18:22:36Z</dcterms:created>
  <dcterms:modified xsi:type="dcterms:W3CDTF">2022-10-16T20:02:41Z</dcterms:modified>
</cp:coreProperties>
</file>