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4" r:id="rId2"/>
  </p:sldMasterIdLst>
  <p:notesMasterIdLst>
    <p:notesMasterId r:id="rId14"/>
  </p:notesMasterIdLst>
  <p:sldIdLst>
    <p:sldId id="259" r:id="rId3"/>
    <p:sldId id="256" r:id="rId4"/>
    <p:sldId id="257" r:id="rId5"/>
    <p:sldId id="261" r:id="rId6"/>
    <p:sldId id="260" r:id="rId7"/>
    <p:sldId id="262" r:id="rId8"/>
    <p:sldId id="263" r:id="rId9"/>
    <p:sldId id="264" r:id="rId10"/>
    <p:sldId id="265" r:id="rId11"/>
    <p:sldId id="661" r:id="rId12"/>
    <p:sldId id="25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p:scale>
          <a:sx n="10" d="100"/>
          <a:sy n="10" d="100"/>
        </p:scale>
        <p:origin x="996" y="121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10/13/2022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66103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62279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17388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10/13/2022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99276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10/13/2022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85705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10/13/2022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16287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10/13/2022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702982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10/13/2022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2777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10/13/2022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76803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01029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72885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10/13/2022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10/13/2022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10/13/2022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10/13/2022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10/13/2022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10/13/2022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10/13/2022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10/13/2022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35498022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4031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7A4E2-3B8E-2C9D-4491-11E042741309}"/>
              </a:ext>
            </a:extLst>
          </p:cNvPr>
          <p:cNvSpPr>
            <a:spLocks noGrp="1"/>
          </p:cNvSpPr>
          <p:nvPr>
            <p:ph type="title"/>
          </p:nvPr>
        </p:nvSpPr>
        <p:spPr/>
        <p:txBody>
          <a:bodyPr>
            <a:normAutofit/>
          </a:bodyPr>
          <a:lstStyle/>
          <a:p>
            <a:pPr algn="ctr"/>
            <a:r>
              <a:rPr lang="en-US" sz="4800" b="1" dirty="0">
                <a:ln w="3175">
                  <a:solidFill>
                    <a:schemeClr val="tx1"/>
                  </a:solidFill>
                </a:ln>
                <a:solidFill>
                  <a:srgbClr val="C00000"/>
                </a:solidFill>
                <a:latin typeface="+mn-lt"/>
              </a:rPr>
              <a:t>The Precious Blood of Jesus</a:t>
            </a:r>
          </a:p>
        </p:txBody>
      </p:sp>
      <p:sp>
        <p:nvSpPr>
          <p:cNvPr id="3" name="Content Placeholder 2">
            <a:extLst>
              <a:ext uri="{FF2B5EF4-FFF2-40B4-BE49-F238E27FC236}">
                <a16:creationId xmlns:a16="http://schemas.microsoft.com/office/drawing/2014/main" id="{418B91D0-09E9-83DD-3B6E-6CDC0F7BBC67}"/>
              </a:ext>
            </a:extLst>
          </p:cNvPr>
          <p:cNvSpPr>
            <a:spLocks noGrp="1"/>
          </p:cNvSpPr>
          <p:nvPr>
            <p:ph idx="1"/>
          </p:nvPr>
        </p:nvSpPr>
        <p:spPr/>
        <p:txBody>
          <a:bodyPr/>
          <a:lstStyle/>
          <a:p>
            <a:r>
              <a:rPr lang="en-US" b="1" dirty="0"/>
              <a:t>Redeems Us</a:t>
            </a:r>
          </a:p>
          <a:p>
            <a:r>
              <a:rPr lang="en-US" b="1" dirty="0"/>
              <a:t>Remission of Our Sins</a:t>
            </a:r>
          </a:p>
          <a:p>
            <a:r>
              <a:rPr lang="en-US" b="1" dirty="0"/>
              <a:t>Justifies Us Before God</a:t>
            </a:r>
          </a:p>
          <a:p>
            <a:r>
              <a:rPr lang="en-US" b="1" dirty="0"/>
              <a:t>Cleanses Us </a:t>
            </a:r>
          </a:p>
          <a:p>
            <a:r>
              <a:rPr lang="en-US" b="1" dirty="0"/>
              <a:t>Sanctifies Us to God</a:t>
            </a:r>
          </a:p>
        </p:txBody>
      </p:sp>
      <p:pic>
        <p:nvPicPr>
          <p:cNvPr id="4" name="Picture 2" descr="1 Peter 1:18(KJV)">
            <a:extLst>
              <a:ext uri="{FF2B5EF4-FFF2-40B4-BE49-F238E27FC236}">
                <a16:creationId xmlns:a16="http://schemas.microsoft.com/office/drawing/2014/main" id="{5FAF1710-69AF-F471-F2BB-BBA8CB696D8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8330"/>
          <a:stretch/>
        </p:blipFill>
        <p:spPr bwMode="auto">
          <a:xfrm>
            <a:off x="4184073" y="4661482"/>
            <a:ext cx="4331277" cy="1831392"/>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519978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8702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8986A-B791-C624-F891-C9D0855EA851}"/>
              </a:ext>
            </a:extLst>
          </p:cNvPr>
          <p:cNvSpPr>
            <a:spLocks noGrp="1"/>
          </p:cNvSpPr>
          <p:nvPr>
            <p:ph type="ctrTitle"/>
          </p:nvPr>
        </p:nvSpPr>
        <p:spPr>
          <a:xfrm>
            <a:off x="685800" y="512761"/>
            <a:ext cx="7772400" cy="2306637"/>
          </a:xfrm>
        </p:spPr>
        <p:txBody>
          <a:bodyPr/>
          <a:lstStyle/>
          <a:p>
            <a:r>
              <a:rPr lang="en-US" dirty="0">
                <a:ln w="3175">
                  <a:solidFill>
                    <a:schemeClr val="tx1"/>
                  </a:solidFill>
                </a:ln>
                <a:solidFill>
                  <a:srgbClr val="C00000"/>
                </a:solidFill>
                <a:effectLst>
                  <a:outerShdw blurRad="50800" dist="38100" dir="2700000" algn="tl" rotWithShape="0">
                    <a:prstClr val="black">
                      <a:alpha val="40000"/>
                    </a:prstClr>
                  </a:outerShdw>
                </a:effectLst>
                <a:latin typeface="Britannic Bold" panose="020B0903060703020204" pitchFamily="34" charset="0"/>
              </a:rPr>
              <a:t>The Precious Blood </a:t>
            </a:r>
            <a:br>
              <a:rPr lang="en-US" dirty="0">
                <a:ln w="3175">
                  <a:solidFill>
                    <a:schemeClr val="tx1"/>
                  </a:solidFill>
                </a:ln>
                <a:solidFill>
                  <a:srgbClr val="C00000"/>
                </a:solidFill>
                <a:effectLst>
                  <a:outerShdw blurRad="50800" dist="38100" dir="2700000" algn="tl" rotWithShape="0">
                    <a:prstClr val="black">
                      <a:alpha val="40000"/>
                    </a:prstClr>
                  </a:outerShdw>
                </a:effectLst>
                <a:latin typeface="Britannic Bold" panose="020B0903060703020204" pitchFamily="34" charset="0"/>
              </a:rPr>
            </a:br>
            <a:r>
              <a:rPr lang="en-US" dirty="0">
                <a:ln w="3175">
                  <a:solidFill>
                    <a:schemeClr val="tx1"/>
                  </a:solidFill>
                </a:ln>
                <a:solidFill>
                  <a:srgbClr val="C00000"/>
                </a:solidFill>
                <a:effectLst>
                  <a:outerShdw blurRad="50800" dist="38100" dir="2700000" algn="tl" rotWithShape="0">
                    <a:prstClr val="black">
                      <a:alpha val="40000"/>
                    </a:prstClr>
                  </a:outerShdw>
                </a:effectLst>
                <a:latin typeface="Britannic Bold" panose="020B0903060703020204" pitchFamily="34" charset="0"/>
              </a:rPr>
              <a:t>of Christ</a:t>
            </a:r>
          </a:p>
        </p:txBody>
      </p:sp>
      <p:sp>
        <p:nvSpPr>
          <p:cNvPr id="3" name="Subtitle 2">
            <a:extLst>
              <a:ext uri="{FF2B5EF4-FFF2-40B4-BE49-F238E27FC236}">
                <a16:creationId xmlns:a16="http://schemas.microsoft.com/office/drawing/2014/main" id="{CEF8EB7C-8B01-E546-6642-DD512FD4D797}"/>
              </a:ext>
            </a:extLst>
          </p:cNvPr>
          <p:cNvSpPr>
            <a:spLocks noGrp="1"/>
          </p:cNvSpPr>
          <p:nvPr>
            <p:ph type="subTitle" idx="1"/>
          </p:nvPr>
        </p:nvSpPr>
        <p:spPr>
          <a:xfrm>
            <a:off x="1143000" y="2992436"/>
            <a:ext cx="6858000" cy="1655762"/>
          </a:xfrm>
        </p:spPr>
        <p:txBody>
          <a:bodyPr>
            <a:normAutofit/>
          </a:bodyPr>
          <a:lstStyle/>
          <a:p>
            <a:r>
              <a:rPr lang="en-US" sz="3200" dirty="0">
                <a:ln w="3175">
                  <a:solidFill>
                    <a:schemeClr val="tx1"/>
                  </a:solidFill>
                </a:ln>
                <a:solidFill>
                  <a:srgbClr val="C00000"/>
                </a:solidFill>
                <a:effectLst>
                  <a:outerShdw blurRad="50800" dist="38100" dir="2700000" algn="tl" rotWithShape="0">
                    <a:prstClr val="black">
                      <a:alpha val="40000"/>
                    </a:prstClr>
                  </a:outerShdw>
                </a:effectLst>
                <a:latin typeface="Britannic Bold" panose="020B0903060703020204" pitchFamily="34" charset="0"/>
              </a:rPr>
              <a:t>1 Peter 1:18-19</a:t>
            </a:r>
          </a:p>
        </p:txBody>
      </p:sp>
      <p:pic>
        <p:nvPicPr>
          <p:cNvPr id="1026" name="Picture 2" descr="1 Peter 1:18(KJV)">
            <a:extLst>
              <a:ext uri="{FF2B5EF4-FFF2-40B4-BE49-F238E27FC236}">
                <a16:creationId xmlns:a16="http://schemas.microsoft.com/office/drawing/2014/main" id="{E334BF69-026E-605A-BCE8-CCE208F8F67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8330"/>
          <a:stretch/>
        </p:blipFill>
        <p:spPr bwMode="auto">
          <a:xfrm>
            <a:off x="1609725" y="3840164"/>
            <a:ext cx="5924550" cy="2505075"/>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3653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551634-0D44-7629-C479-EA18C96CC9AC}"/>
              </a:ext>
            </a:extLst>
          </p:cNvPr>
          <p:cNvSpPr>
            <a:spLocks noGrp="1"/>
          </p:cNvSpPr>
          <p:nvPr>
            <p:ph idx="1"/>
          </p:nvPr>
        </p:nvSpPr>
        <p:spPr>
          <a:xfrm>
            <a:off x="628650" y="706582"/>
            <a:ext cx="7886700" cy="5470381"/>
          </a:xfrm>
        </p:spPr>
        <p:txBody>
          <a:bodyPr>
            <a:normAutofit/>
          </a:bodyPr>
          <a:lstStyle/>
          <a:p>
            <a:pPr marL="0" indent="0">
              <a:buNone/>
            </a:pPr>
            <a:r>
              <a:rPr lang="en-US" sz="3200" b="1" dirty="0"/>
              <a:t>For the life of the flesh is in the blood, and I have given it to you upon the altar to make atonement for your souls; for it is the blood that makes atonement for the soul.</a:t>
            </a:r>
          </a:p>
          <a:p>
            <a:pPr marL="0" indent="0">
              <a:buNone/>
            </a:pPr>
            <a:endParaRPr lang="en-US" sz="800" b="1" dirty="0"/>
          </a:p>
          <a:p>
            <a:pPr marL="0" indent="0">
              <a:buNone/>
            </a:pPr>
            <a:r>
              <a:rPr lang="en-US" sz="3200" b="1" dirty="0"/>
              <a:t>Leviticus 17:11</a:t>
            </a:r>
          </a:p>
        </p:txBody>
      </p:sp>
      <p:pic>
        <p:nvPicPr>
          <p:cNvPr id="1026" name="Picture 2" descr="LGBTQ activists hope officials let gay men donate blood amid COVID-19  cancellations | CBC News">
            <a:extLst>
              <a:ext uri="{FF2B5EF4-FFF2-40B4-BE49-F238E27FC236}">
                <a16:creationId xmlns:a16="http://schemas.microsoft.com/office/drawing/2014/main" id="{C402358E-A25F-6B90-401A-603D0A034EF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727" y="3891828"/>
            <a:ext cx="3740727" cy="2495117"/>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028" name="Picture 4" descr="Redeemer of Israel: Sacrifices and Offerings of the Law of Moses">
            <a:extLst>
              <a:ext uri="{FF2B5EF4-FFF2-40B4-BE49-F238E27FC236}">
                <a16:creationId xmlns:a16="http://schemas.microsoft.com/office/drawing/2014/main" id="{4D9290E2-6431-CF0C-1EC7-4861996E8F8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0545" y="3891828"/>
            <a:ext cx="3777728" cy="2517173"/>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3462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551634-0D44-7629-C479-EA18C96CC9AC}"/>
              </a:ext>
            </a:extLst>
          </p:cNvPr>
          <p:cNvSpPr>
            <a:spLocks noGrp="1"/>
          </p:cNvSpPr>
          <p:nvPr>
            <p:ph idx="1"/>
          </p:nvPr>
        </p:nvSpPr>
        <p:spPr>
          <a:xfrm>
            <a:off x="628650" y="706582"/>
            <a:ext cx="7886700" cy="5470381"/>
          </a:xfrm>
        </p:spPr>
        <p:txBody>
          <a:bodyPr>
            <a:normAutofit/>
          </a:bodyPr>
          <a:lstStyle/>
          <a:p>
            <a:pPr marL="0" indent="0">
              <a:buNone/>
            </a:pPr>
            <a:r>
              <a:rPr lang="en-US" sz="3200" b="1" dirty="0"/>
              <a:t>Knowing that you were not redeemed with corruptible things, like silver or gold, from your aimless conduct received by tradition from your fathers, but with the precious blood of Christ, as of a lamb without blemish and without spot.</a:t>
            </a:r>
          </a:p>
          <a:p>
            <a:pPr marL="0" indent="0">
              <a:buNone/>
            </a:pPr>
            <a:endParaRPr lang="en-US" sz="800" b="1" dirty="0"/>
          </a:p>
          <a:p>
            <a:pPr marL="0" indent="0">
              <a:buNone/>
            </a:pPr>
            <a:r>
              <a:rPr lang="en-US" sz="3200" b="1" dirty="0"/>
              <a:t>1 Peter 1:18-19</a:t>
            </a:r>
          </a:p>
        </p:txBody>
      </p:sp>
      <p:pic>
        <p:nvPicPr>
          <p:cNvPr id="6" name="Picture 2" descr="1 Peter 1:18(KJV)">
            <a:extLst>
              <a:ext uri="{FF2B5EF4-FFF2-40B4-BE49-F238E27FC236}">
                <a16:creationId xmlns:a16="http://schemas.microsoft.com/office/drawing/2014/main" id="{8D826B42-6C21-4F5A-DC74-AC26034BFD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8330"/>
          <a:stretch/>
        </p:blipFill>
        <p:spPr bwMode="auto">
          <a:xfrm>
            <a:off x="3987511" y="4430735"/>
            <a:ext cx="4527839" cy="1914504"/>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2361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6BFB2-7576-DB64-2787-173A7BED1019}"/>
              </a:ext>
            </a:extLst>
          </p:cNvPr>
          <p:cNvSpPr>
            <a:spLocks noGrp="1"/>
          </p:cNvSpPr>
          <p:nvPr>
            <p:ph type="title"/>
          </p:nvPr>
        </p:nvSpPr>
        <p:spPr>
          <a:xfrm>
            <a:off x="628650" y="365126"/>
            <a:ext cx="7886700" cy="1020329"/>
          </a:xfrm>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1. Redeems Us</a:t>
            </a:r>
          </a:p>
        </p:txBody>
      </p:sp>
      <p:sp>
        <p:nvSpPr>
          <p:cNvPr id="3" name="Content Placeholder 2">
            <a:extLst>
              <a:ext uri="{FF2B5EF4-FFF2-40B4-BE49-F238E27FC236}">
                <a16:creationId xmlns:a16="http://schemas.microsoft.com/office/drawing/2014/main" id="{9149AA4B-EE2B-AF29-426A-866E30E8F2D0}"/>
              </a:ext>
            </a:extLst>
          </p:cNvPr>
          <p:cNvSpPr>
            <a:spLocks noGrp="1"/>
          </p:cNvSpPr>
          <p:nvPr>
            <p:ph idx="1"/>
          </p:nvPr>
        </p:nvSpPr>
        <p:spPr/>
        <p:txBody>
          <a:bodyPr/>
          <a:lstStyle/>
          <a:p>
            <a:r>
              <a:rPr lang="en-US" b="1" dirty="0"/>
              <a:t>1 Peter 1:18-19</a:t>
            </a:r>
          </a:p>
          <a:p>
            <a:r>
              <a:rPr lang="en-US" b="1" dirty="0"/>
              <a:t>Redeem – “to cause to be released; to liberate by payment of ransom.” </a:t>
            </a:r>
          </a:p>
          <a:p>
            <a:endParaRPr lang="en-US" b="1" dirty="0"/>
          </a:p>
          <a:p>
            <a:r>
              <a:rPr lang="en-US" b="1" dirty="0"/>
              <a:t>Romans 6:16-18</a:t>
            </a:r>
          </a:p>
          <a:p>
            <a:r>
              <a:rPr lang="en-US" b="1" dirty="0"/>
              <a:t>Mark 10:45</a:t>
            </a:r>
          </a:p>
          <a:p>
            <a:r>
              <a:rPr lang="en-US" b="1" dirty="0"/>
              <a:t>Ephesians 1:7</a:t>
            </a:r>
          </a:p>
        </p:txBody>
      </p:sp>
    </p:spTree>
    <p:extLst>
      <p:ext uri="{BB962C8B-B14F-4D97-AF65-F5344CB8AC3E}">
        <p14:creationId xmlns:p14="http://schemas.microsoft.com/office/powerpoint/2010/main" val="3347460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1" presetID="47" presetClass="entr" presetSubtype="0"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6BFB2-7576-DB64-2787-173A7BED1019}"/>
              </a:ext>
            </a:extLst>
          </p:cNvPr>
          <p:cNvSpPr>
            <a:spLocks noGrp="1"/>
          </p:cNvSpPr>
          <p:nvPr>
            <p:ph type="title"/>
          </p:nvPr>
        </p:nvSpPr>
        <p:spPr>
          <a:xfrm>
            <a:off x="628650" y="365126"/>
            <a:ext cx="7886700" cy="1020329"/>
          </a:xfrm>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2. Remission of Our Sins</a:t>
            </a:r>
          </a:p>
        </p:txBody>
      </p:sp>
      <p:sp>
        <p:nvSpPr>
          <p:cNvPr id="3" name="Content Placeholder 2">
            <a:extLst>
              <a:ext uri="{FF2B5EF4-FFF2-40B4-BE49-F238E27FC236}">
                <a16:creationId xmlns:a16="http://schemas.microsoft.com/office/drawing/2014/main" id="{9149AA4B-EE2B-AF29-426A-866E30E8F2D0}"/>
              </a:ext>
            </a:extLst>
          </p:cNvPr>
          <p:cNvSpPr>
            <a:spLocks noGrp="1"/>
          </p:cNvSpPr>
          <p:nvPr>
            <p:ph idx="1"/>
          </p:nvPr>
        </p:nvSpPr>
        <p:spPr/>
        <p:txBody>
          <a:bodyPr>
            <a:normAutofit/>
          </a:bodyPr>
          <a:lstStyle/>
          <a:p>
            <a:r>
              <a:rPr lang="en-US" b="1" dirty="0"/>
              <a:t>Matthew 26:28</a:t>
            </a:r>
          </a:p>
          <a:p>
            <a:r>
              <a:rPr lang="en-US" b="1" dirty="0"/>
              <a:t>Remission – “to dismiss or release; to grant freedom or pardon.”</a:t>
            </a:r>
          </a:p>
          <a:p>
            <a:r>
              <a:rPr lang="en-US" b="1" dirty="0"/>
              <a:t>Remission is exemption from the consequences of an offense. </a:t>
            </a:r>
          </a:p>
          <a:p>
            <a:r>
              <a:rPr lang="en-US" b="1" dirty="0"/>
              <a:t>We are still guilty but will not have to face the consequences. </a:t>
            </a:r>
          </a:p>
        </p:txBody>
      </p:sp>
    </p:spTree>
    <p:extLst>
      <p:ext uri="{BB962C8B-B14F-4D97-AF65-F5344CB8AC3E}">
        <p14:creationId xmlns:p14="http://schemas.microsoft.com/office/powerpoint/2010/main" val="474182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6BFB2-7576-DB64-2787-173A7BED1019}"/>
              </a:ext>
            </a:extLst>
          </p:cNvPr>
          <p:cNvSpPr>
            <a:spLocks noGrp="1"/>
          </p:cNvSpPr>
          <p:nvPr>
            <p:ph type="title"/>
          </p:nvPr>
        </p:nvSpPr>
        <p:spPr>
          <a:xfrm>
            <a:off x="628650" y="365126"/>
            <a:ext cx="7886700" cy="1020329"/>
          </a:xfrm>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3. Justifies Us</a:t>
            </a:r>
          </a:p>
        </p:txBody>
      </p:sp>
      <p:sp>
        <p:nvSpPr>
          <p:cNvPr id="3" name="Content Placeholder 2">
            <a:extLst>
              <a:ext uri="{FF2B5EF4-FFF2-40B4-BE49-F238E27FC236}">
                <a16:creationId xmlns:a16="http://schemas.microsoft.com/office/drawing/2014/main" id="{9149AA4B-EE2B-AF29-426A-866E30E8F2D0}"/>
              </a:ext>
            </a:extLst>
          </p:cNvPr>
          <p:cNvSpPr>
            <a:spLocks noGrp="1"/>
          </p:cNvSpPr>
          <p:nvPr>
            <p:ph idx="1"/>
          </p:nvPr>
        </p:nvSpPr>
        <p:spPr/>
        <p:txBody>
          <a:bodyPr>
            <a:normAutofit/>
          </a:bodyPr>
          <a:lstStyle/>
          <a:p>
            <a:r>
              <a:rPr lang="en-US" b="1" dirty="0"/>
              <a:t>Romans 5:9</a:t>
            </a:r>
          </a:p>
          <a:p>
            <a:endParaRPr lang="en-US" sz="800" b="1" dirty="0"/>
          </a:p>
          <a:p>
            <a:r>
              <a:rPr lang="en-US" b="1" dirty="0"/>
              <a:t>Justification – the legal and formal acquittal from guilt. </a:t>
            </a:r>
          </a:p>
          <a:p>
            <a:r>
              <a:rPr lang="en-US" b="1" dirty="0"/>
              <a:t>“to acquit or declare just”</a:t>
            </a:r>
          </a:p>
          <a:p>
            <a:r>
              <a:rPr lang="en-US" b="1" dirty="0"/>
              <a:t>“to be pronounced and treated as righteous”  </a:t>
            </a:r>
          </a:p>
        </p:txBody>
      </p:sp>
    </p:spTree>
    <p:extLst>
      <p:ext uri="{BB962C8B-B14F-4D97-AF65-F5344CB8AC3E}">
        <p14:creationId xmlns:p14="http://schemas.microsoft.com/office/powerpoint/2010/main" val="3219131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6BFB2-7576-DB64-2787-173A7BED1019}"/>
              </a:ext>
            </a:extLst>
          </p:cNvPr>
          <p:cNvSpPr>
            <a:spLocks noGrp="1"/>
          </p:cNvSpPr>
          <p:nvPr>
            <p:ph type="title"/>
          </p:nvPr>
        </p:nvSpPr>
        <p:spPr>
          <a:xfrm>
            <a:off x="628650" y="365126"/>
            <a:ext cx="7886700" cy="1020329"/>
          </a:xfrm>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4. Cleanses Us</a:t>
            </a:r>
          </a:p>
        </p:txBody>
      </p:sp>
      <p:sp>
        <p:nvSpPr>
          <p:cNvPr id="3" name="Content Placeholder 2">
            <a:extLst>
              <a:ext uri="{FF2B5EF4-FFF2-40B4-BE49-F238E27FC236}">
                <a16:creationId xmlns:a16="http://schemas.microsoft.com/office/drawing/2014/main" id="{9149AA4B-EE2B-AF29-426A-866E30E8F2D0}"/>
              </a:ext>
            </a:extLst>
          </p:cNvPr>
          <p:cNvSpPr>
            <a:spLocks noGrp="1"/>
          </p:cNvSpPr>
          <p:nvPr>
            <p:ph idx="1"/>
          </p:nvPr>
        </p:nvSpPr>
        <p:spPr/>
        <p:txBody>
          <a:bodyPr>
            <a:normAutofit/>
          </a:bodyPr>
          <a:lstStyle/>
          <a:p>
            <a:r>
              <a:rPr lang="en-US" b="1" dirty="0"/>
              <a:t>Isaiah 1:18</a:t>
            </a:r>
          </a:p>
          <a:p>
            <a:endParaRPr lang="en-US" sz="800" b="1" dirty="0"/>
          </a:p>
          <a:p>
            <a:r>
              <a:rPr lang="en-US" b="1" dirty="0"/>
              <a:t>Anything brought before the presence of God must be pure and holy. </a:t>
            </a:r>
          </a:p>
          <a:p>
            <a:endParaRPr lang="en-US" sz="800" b="1" dirty="0"/>
          </a:p>
          <a:p>
            <a:r>
              <a:rPr lang="en-US" b="1" dirty="0"/>
              <a:t>“…to Him who loved us and washed us from our sins in His own blood” (Rev. 1:5). </a:t>
            </a:r>
          </a:p>
          <a:p>
            <a:endParaRPr lang="en-US" sz="800" b="1" dirty="0"/>
          </a:p>
          <a:p>
            <a:r>
              <a:rPr lang="en-US" b="1" dirty="0"/>
              <a:t>1 John 1:7-9</a:t>
            </a:r>
          </a:p>
        </p:txBody>
      </p:sp>
    </p:spTree>
    <p:extLst>
      <p:ext uri="{BB962C8B-B14F-4D97-AF65-F5344CB8AC3E}">
        <p14:creationId xmlns:p14="http://schemas.microsoft.com/office/powerpoint/2010/main" val="322562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6BFB2-7576-DB64-2787-173A7BED1019}"/>
              </a:ext>
            </a:extLst>
          </p:cNvPr>
          <p:cNvSpPr>
            <a:spLocks noGrp="1"/>
          </p:cNvSpPr>
          <p:nvPr>
            <p:ph type="title"/>
          </p:nvPr>
        </p:nvSpPr>
        <p:spPr>
          <a:xfrm>
            <a:off x="628650" y="365126"/>
            <a:ext cx="7886700" cy="1020329"/>
          </a:xfrm>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5. Sanctifies Us</a:t>
            </a:r>
          </a:p>
        </p:txBody>
      </p:sp>
      <p:sp>
        <p:nvSpPr>
          <p:cNvPr id="3" name="Content Placeholder 2">
            <a:extLst>
              <a:ext uri="{FF2B5EF4-FFF2-40B4-BE49-F238E27FC236}">
                <a16:creationId xmlns:a16="http://schemas.microsoft.com/office/drawing/2014/main" id="{9149AA4B-EE2B-AF29-426A-866E30E8F2D0}"/>
              </a:ext>
            </a:extLst>
          </p:cNvPr>
          <p:cNvSpPr>
            <a:spLocks noGrp="1"/>
          </p:cNvSpPr>
          <p:nvPr>
            <p:ph idx="1"/>
          </p:nvPr>
        </p:nvSpPr>
        <p:spPr/>
        <p:txBody>
          <a:bodyPr>
            <a:normAutofit/>
          </a:bodyPr>
          <a:lstStyle/>
          <a:p>
            <a:r>
              <a:rPr lang="en-US" b="1" dirty="0"/>
              <a:t>“Therefore Jesus also, that He might sanctify the people with His own blood, suffered outside the gate” (Heb. 13:12). </a:t>
            </a:r>
          </a:p>
          <a:p>
            <a:endParaRPr lang="en-US" sz="800" b="1" dirty="0"/>
          </a:p>
          <a:p>
            <a:r>
              <a:rPr lang="en-US" b="1" dirty="0"/>
              <a:t>Sanctify – “to set aside or set apart to God; to be consecrated to God.” </a:t>
            </a:r>
          </a:p>
        </p:txBody>
      </p:sp>
    </p:spTree>
    <p:extLst>
      <p:ext uri="{BB962C8B-B14F-4D97-AF65-F5344CB8AC3E}">
        <p14:creationId xmlns:p14="http://schemas.microsoft.com/office/powerpoint/2010/main" val="425145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2127</TotalTime>
  <Words>317</Words>
  <Application>Microsoft Office PowerPoint</Application>
  <PresentationFormat>On-screen Show (4:3)</PresentationFormat>
  <Paragraphs>44</Paragraphs>
  <Slides>11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Britannic Bold</vt:lpstr>
      <vt:lpstr>Calibri</vt:lpstr>
      <vt:lpstr>Calibri Light</vt:lpstr>
      <vt:lpstr>2_Office Theme</vt:lpstr>
      <vt:lpstr>3_Office Theme</vt:lpstr>
      <vt:lpstr>PowerPoint Presentation</vt:lpstr>
      <vt:lpstr>The Precious Blood  of Christ</vt:lpstr>
      <vt:lpstr>PowerPoint Presentation</vt:lpstr>
      <vt:lpstr>PowerPoint Presentation</vt:lpstr>
      <vt:lpstr>1. Redeems Us</vt:lpstr>
      <vt:lpstr>2. Remission of Our Sins</vt:lpstr>
      <vt:lpstr>3. Justifies Us</vt:lpstr>
      <vt:lpstr>4. Cleanses Us</vt:lpstr>
      <vt:lpstr>5. Sanctifies Us</vt:lpstr>
      <vt:lpstr>The Precious Blood of Jesus</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175</cp:revision>
  <dcterms:created xsi:type="dcterms:W3CDTF">2008-03-16T18:22:36Z</dcterms:created>
  <dcterms:modified xsi:type="dcterms:W3CDTF">2022-10-13T15:05:38Z</dcterms:modified>
</cp:coreProperties>
</file>