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4" r:id="rId1"/>
    <p:sldMasterId id="2147483772" r:id="rId2"/>
  </p:sldMasterIdLst>
  <p:notesMasterIdLst>
    <p:notesMasterId r:id="rId24"/>
  </p:notesMasterIdLst>
  <p:sldIdLst>
    <p:sldId id="257" r:id="rId3"/>
    <p:sldId id="256" r:id="rId4"/>
    <p:sldId id="270" r:id="rId5"/>
    <p:sldId id="275" r:id="rId6"/>
    <p:sldId id="279" r:id="rId7"/>
    <p:sldId id="284" r:id="rId8"/>
    <p:sldId id="280" r:id="rId9"/>
    <p:sldId id="281" r:id="rId10"/>
    <p:sldId id="282" r:id="rId11"/>
    <p:sldId id="283" r:id="rId12"/>
    <p:sldId id="285" r:id="rId13"/>
    <p:sldId id="286" r:id="rId14"/>
    <p:sldId id="287" r:id="rId15"/>
    <p:sldId id="291" r:id="rId16"/>
    <p:sldId id="292" r:id="rId17"/>
    <p:sldId id="293" r:id="rId18"/>
    <p:sldId id="294" r:id="rId19"/>
    <p:sldId id="288" r:id="rId20"/>
    <p:sldId id="295" r:id="rId21"/>
    <p:sldId id="266" r:id="rId22"/>
    <p:sldId id="260" r:id="rId2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34623" autoAdjust="0"/>
    <p:restoredTop sz="86325" autoAdjust="0"/>
  </p:normalViewPr>
  <p:slideViewPr>
    <p:cSldViewPr>
      <p:cViewPr varScale="1">
        <p:scale>
          <a:sx n="77" d="100"/>
          <a:sy n="77" d="100"/>
        </p:scale>
        <p:origin x="1242" y="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>
      <p:cViewPr varScale="1">
        <p:scale>
          <a:sx n="76" d="100"/>
          <a:sy n="76" d="100"/>
        </p:scale>
        <p:origin x="-2971" y="-82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viewProps" Target="viewProp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38DE7A2-50D1-4400-88E2-5E32D940C051}" type="datetimeFigureOut">
              <a:rPr lang="en-US"/>
              <a:pPr/>
              <a:t>8/15/2022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09F674F-5FF1-4C50-AE02-5B1470F93F7E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60F119-1FF8-4546-B33C-D899D33F052B}" type="datetimeFigureOut">
              <a:rPr lang="en-US" smtClean="0"/>
              <a:t>8/15/2022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0070FE-0EBA-446C-AA80-56E31AE143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61035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60F119-1FF8-4546-B33C-D899D33F052B}" type="datetimeFigureOut">
              <a:rPr lang="en-US" smtClean="0"/>
              <a:t>8/15/2022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0070FE-0EBA-446C-AA80-56E31AE143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02944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60F119-1FF8-4546-B33C-D899D33F052B}" type="datetimeFigureOut">
              <a:rPr lang="en-US" smtClean="0"/>
              <a:t>8/15/2022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0070FE-0EBA-446C-AA80-56E31AE143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885890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EE0B3-64D9-4BB9-94BE-6933DB31694A}" type="datetimeFigureOut">
              <a:rPr lang="en-US" smtClean="0"/>
              <a:t>8/15/2022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93B2FF-CAEC-4441-9652-2589DCCE5C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309341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EE0B3-64D9-4BB9-94BE-6933DB31694A}" type="datetimeFigureOut">
              <a:rPr lang="en-US" smtClean="0"/>
              <a:t>8/15/2022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93B2FF-CAEC-4441-9652-2589DCCE5C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640223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EE0B3-64D9-4BB9-94BE-6933DB31694A}" type="datetimeFigureOut">
              <a:rPr lang="en-US" smtClean="0"/>
              <a:t>8/15/2022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93B2FF-CAEC-4441-9652-2589DCCE5C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277676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EE0B3-64D9-4BB9-94BE-6933DB31694A}" type="datetimeFigureOut">
              <a:rPr lang="en-US" smtClean="0"/>
              <a:t>8/15/2022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93B2FF-CAEC-4441-9652-2589DCCE5C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692649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EE0B3-64D9-4BB9-94BE-6933DB31694A}" type="datetimeFigureOut">
              <a:rPr lang="en-US" smtClean="0"/>
              <a:t>8/15/2022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93B2FF-CAEC-4441-9652-2589DCCE5C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640594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EE0B3-64D9-4BB9-94BE-6933DB31694A}" type="datetimeFigureOut">
              <a:rPr lang="en-US" smtClean="0"/>
              <a:t>8/15/2022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93B2FF-CAEC-4441-9652-2589DCCE5C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664403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EE0B3-64D9-4BB9-94BE-6933DB31694A}" type="datetimeFigureOut">
              <a:rPr lang="en-US" smtClean="0"/>
              <a:t>8/15/2022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93B2FF-CAEC-4441-9652-2589DCCE5C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491223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EE0B3-64D9-4BB9-94BE-6933DB31694A}" type="datetimeFigureOut">
              <a:rPr lang="en-US" smtClean="0"/>
              <a:t>8/15/2022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93B2FF-CAEC-4441-9652-2589DCCE5C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12106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60F119-1FF8-4546-B33C-D899D33F052B}" type="datetimeFigureOut">
              <a:rPr lang="en-US" smtClean="0"/>
              <a:t>8/15/2022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0070FE-0EBA-446C-AA80-56E31AE143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227958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EE0B3-64D9-4BB9-94BE-6933DB31694A}" type="datetimeFigureOut">
              <a:rPr lang="en-US" smtClean="0"/>
              <a:t>8/15/2022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93B2FF-CAEC-4441-9652-2589DCCE5C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583758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EE0B3-64D9-4BB9-94BE-6933DB31694A}" type="datetimeFigureOut">
              <a:rPr lang="en-US" smtClean="0"/>
              <a:t>8/15/2022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93B2FF-CAEC-4441-9652-2589DCCE5C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34009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EE0B3-64D9-4BB9-94BE-6933DB31694A}" type="datetimeFigureOut">
              <a:rPr lang="en-US" smtClean="0"/>
              <a:t>8/15/2022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93B2FF-CAEC-4441-9652-2589DCCE5C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9689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60F119-1FF8-4546-B33C-D899D33F052B}" type="datetimeFigureOut">
              <a:rPr lang="en-US" smtClean="0"/>
              <a:t>8/15/2022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0070FE-0EBA-446C-AA80-56E31AE143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38829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60F119-1FF8-4546-B33C-D899D33F052B}" type="datetimeFigureOut">
              <a:rPr lang="en-US" smtClean="0"/>
              <a:t>8/15/2022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0070FE-0EBA-446C-AA80-56E31AE143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92765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60F119-1FF8-4546-B33C-D899D33F052B}" type="datetimeFigureOut">
              <a:rPr lang="en-US" smtClean="0"/>
              <a:t>8/15/2022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0070FE-0EBA-446C-AA80-56E31AE143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57051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60F119-1FF8-4546-B33C-D899D33F052B}" type="datetimeFigureOut">
              <a:rPr lang="en-US" smtClean="0"/>
              <a:t>8/15/2022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0070FE-0EBA-446C-AA80-56E31AE143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62879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60F119-1FF8-4546-B33C-D899D33F052B}" type="datetimeFigureOut">
              <a:rPr lang="en-US" smtClean="0"/>
              <a:t>8/15/2022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0070FE-0EBA-446C-AA80-56E31AE143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29822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60F119-1FF8-4546-B33C-D899D33F052B}" type="datetimeFigureOut">
              <a:rPr lang="en-US" smtClean="0"/>
              <a:t>8/15/2022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0070FE-0EBA-446C-AA80-56E31AE143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77753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60F119-1FF8-4546-B33C-D899D33F052B}" type="datetimeFigureOut">
              <a:rPr lang="en-US" smtClean="0"/>
              <a:t>8/15/2022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0070FE-0EBA-446C-AA80-56E31AE143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68031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760F119-1FF8-4546-B33C-D899D33F052B}" type="datetimeFigureOut">
              <a:rPr lang="en-US" smtClean="0"/>
              <a:t>8/15/2022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E0070FE-0EBA-446C-AA80-56E31AE143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98022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5" r:id="rId1"/>
    <p:sldLayoutId id="2147483706" r:id="rId2"/>
    <p:sldLayoutId id="2147483707" r:id="rId3"/>
    <p:sldLayoutId id="2147483708" r:id="rId4"/>
    <p:sldLayoutId id="2147483709" r:id="rId5"/>
    <p:sldLayoutId id="2147483710" r:id="rId6"/>
    <p:sldLayoutId id="2147483711" r:id="rId7"/>
    <p:sldLayoutId id="2147483712" r:id="rId8"/>
    <p:sldLayoutId id="2147483713" r:id="rId9"/>
    <p:sldLayoutId id="2147483714" r:id="rId10"/>
    <p:sldLayoutId id="214748371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EE0B3-64D9-4BB9-94BE-6933DB31694A}" type="datetimeFigureOut">
              <a:rPr lang="en-US" smtClean="0"/>
              <a:t>8/15/2022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E93B2FF-CAEC-4441-9652-2589DCCE5C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534744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73" r:id="rId1"/>
    <p:sldLayoutId id="2147483774" r:id="rId2"/>
    <p:sldLayoutId id="2147483775" r:id="rId3"/>
    <p:sldLayoutId id="2147483776" r:id="rId4"/>
    <p:sldLayoutId id="2147483777" r:id="rId5"/>
    <p:sldLayoutId id="2147483778" r:id="rId6"/>
    <p:sldLayoutId id="2147483779" r:id="rId7"/>
    <p:sldLayoutId id="2147483780" r:id="rId8"/>
    <p:sldLayoutId id="2147483781" r:id="rId9"/>
    <p:sldLayoutId id="2147483782" r:id="rId10"/>
    <p:sldLayoutId id="21474837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3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Reasons to Rejoice: Lessons from Philippians -">
            <a:extLst>
              <a:ext uri="{FF2B5EF4-FFF2-40B4-BE49-F238E27FC236}">
                <a16:creationId xmlns:a16="http://schemas.microsoft.com/office/drawing/2014/main" id="{D935068F-3402-65F5-D30B-9C9B631AA67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96950"/>
            <a:ext cx="9144000" cy="48625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803766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8828D3-62D8-56A1-10D1-427DFEBF1B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38983"/>
          </a:xfrm>
        </p:spPr>
        <p:txBody>
          <a:bodyPr/>
          <a:lstStyle/>
          <a:p>
            <a:pPr algn="ctr"/>
            <a:r>
              <a:rPr lang="en-US" b="1" dirty="0">
                <a:latin typeface="+mn-lt"/>
              </a:rPr>
              <a:t>Paul’s Appeal for Unity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029A982-3C03-E4E7-9150-877838146AC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3200" b="1" dirty="0"/>
              <a:t>Therefore if there is any consolation in Christ, if any comfort of love, if any fellowship of the Spirit, if any </a:t>
            </a:r>
            <a:r>
              <a:rPr lang="en-US" sz="3200" b="1" dirty="0">
                <a:highlight>
                  <a:srgbClr val="FFFF00"/>
                </a:highlight>
              </a:rPr>
              <a:t>affection and mercy</a:t>
            </a:r>
            <a:r>
              <a:rPr lang="en-US" sz="3200" b="1" dirty="0"/>
              <a:t>, </a:t>
            </a:r>
          </a:p>
          <a:p>
            <a:pPr marL="0" indent="0">
              <a:buNone/>
            </a:pPr>
            <a:endParaRPr lang="en-US" sz="800" b="1" dirty="0"/>
          </a:p>
          <a:p>
            <a:pPr marL="0" indent="0">
              <a:buNone/>
            </a:pPr>
            <a:r>
              <a:rPr lang="en-US" sz="3200" b="1" dirty="0"/>
              <a:t>Philippians 2:1</a:t>
            </a:r>
          </a:p>
        </p:txBody>
      </p:sp>
    </p:spTree>
    <p:extLst>
      <p:ext uri="{BB962C8B-B14F-4D97-AF65-F5344CB8AC3E}">
        <p14:creationId xmlns:p14="http://schemas.microsoft.com/office/powerpoint/2010/main" val="20409408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8828D3-62D8-56A1-10D1-427DFEBF1B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38983"/>
          </a:xfrm>
        </p:spPr>
        <p:txBody>
          <a:bodyPr/>
          <a:lstStyle/>
          <a:p>
            <a:pPr algn="ctr"/>
            <a:r>
              <a:rPr lang="en-US" b="1" dirty="0">
                <a:latin typeface="+mn-lt"/>
              </a:rPr>
              <a:t>Paul’s Appeal for Unity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029A982-3C03-E4E7-9150-877838146AC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3200" b="1" dirty="0"/>
              <a:t>Therefore if there is any consolation in Christ, if any comfort of love, if any fellowship of the Spirit, if any affection and mercy, </a:t>
            </a:r>
          </a:p>
          <a:p>
            <a:pPr marL="0" indent="0">
              <a:buNone/>
            </a:pPr>
            <a:endParaRPr lang="en-US" sz="800" b="1" dirty="0"/>
          </a:p>
          <a:p>
            <a:pPr marL="0" indent="0">
              <a:buNone/>
            </a:pPr>
            <a:r>
              <a:rPr lang="en-US" sz="3200" b="1" dirty="0"/>
              <a:t>Philippians 2:1</a:t>
            </a:r>
          </a:p>
        </p:txBody>
      </p:sp>
    </p:spTree>
    <p:extLst>
      <p:ext uri="{BB962C8B-B14F-4D97-AF65-F5344CB8AC3E}">
        <p14:creationId xmlns:p14="http://schemas.microsoft.com/office/powerpoint/2010/main" val="21357379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8828D3-62D8-56A1-10D1-427DFEBF1B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38983"/>
          </a:xfrm>
        </p:spPr>
        <p:txBody>
          <a:bodyPr/>
          <a:lstStyle/>
          <a:p>
            <a:pPr algn="ctr"/>
            <a:r>
              <a:rPr lang="en-US" b="1" dirty="0">
                <a:latin typeface="+mn-lt"/>
              </a:rPr>
              <a:t>The Essence of This Unity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029A982-3C03-E4E7-9150-877838146AC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3200" b="1" dirty="0"/>
              <a:t>Fulfill my joy by being like-minded, having the same love, being of one accord, of one mind. </a:t>
            </a:r>
          </a:p>
          <a:p>
            <a:pPr marL="0" indent="0">
              <a:buNone/>
            </a:pPr>
            <a:endParaRPr lang="en-US" sz="800" b="1" dirty="0"/>
          </a:p>
          <a:p>
            <a:pPr marL="0" indent="0">
              <a:buNone/>
            </a:pPr>
            <a:r>
              <a:rPr lang="en-US" sz="3200" b="1" dirty="0"/>
              <a:t>Philippians 2:2</a:t>
            </a:r>
          </a:p>
        </p:txBody>
      </p:sp>
    </p:spTree>
    <p:extLst>
      <p:ext uri="{BB962C8B-B14F-4D97-AF65-F5344CB8AC3E}">
        <p14:creationId xmlns:p14="http://schemas.microsoft.com/office/powerpoint/2010/main" val="29784591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8828D3-62D8-56A1-10D1-427DFEBF1B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38983"/>
          </a:xfrm>
        </p:spPr>
        <p:txBody>
          <a:bodyPr/>
          <a:lstStyle/>
          <a:p>
            <a:pPr algn="ctr"/>
            <a:r>
              <a:rPr lang="en-US" b="1" dirty="0">
                <a:latin typeface="+mn-lt"/>
              </a:rPr>
              <a:t>The Essence of This Unity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029A982-3C03-E4E7-9150-877838146AC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3200" b="1" dirty="0"/>
              <a:t>Fulfill my joy by being like-minded, having the same love, being of one accord, of one mind. </a:t>
            </a:r>
          </a:p>
          <a:p>
            <a:pPr marL="0" indent="0">
              <a:buNone/>
            </a:pPr>
            <a:endParaRPr lang="en-US" sz="800" b="1" dirty="0"/>
          </a:p>
          <a:p>
            <a:pPr marL="0" indent="0">
              <a:buNone/>
            </a:pPr>
            <a:r>
              <a:rPr lang="en-US" sz="3200" b="1" dirty="0"/>
              <a:t>Philippians 2:2</a:t>
            </a:r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9E9D264D-D8E2-892C-5F55-85230909950F}"/>
              </a:ext>
            </a:extLst>
          </p:cNvPr>
          <p:cNvSpPr/>
          <p:nvPr/>
        </p:nvSpPr>
        <p:spPr>
          <a:xfrm>
            <a:off x="5666509" y="3990109"/>
            <a:ext cx="2479964" cy="2308370"/>
          </a:xfrm>
          <a:prstGeom prst="roundRect">
            <a:avLst/>
          </a:prstGeom>
          <a:solidFill>
            <a:srgbClr val="00B0F0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C6E83DE-B86E-3F6B-F976-69C4DA765D47}"/>
              </a:ext>
            </a:extLst>
          </p:cNvPr>
          <p:cNvSpPr txBox="1"/>
          <p:nvPr/>
        </p:nvSpPr>
        <p:spPr>
          <a:xfrm>
            <a:off x="5888185" y="4267205"/>
            <a:ext cx="198120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“One” is the number of unity. 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Eph. 4:3-6</a:t>
            </a:r>
          </a:p>
        </p:txBody>
      </p:sp>
    </p:spTree>
    <p:extLst>
      <p:ext uri="{BB962C8B-B14F-4D97-AF65-F5344CB8AC3E}">
        <p14:creationId xmlns:p14="http://schemas.microsoft.com/office/powerpoint/2010/main" val="7687643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8828D3-62D8-56A1-10D1-427DFEBF1B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38983"/>
          </a:xfrm>
        </p:spPr>
        <p:txBody>
          <a:bodyPr/>
          <a:lstStyle/>
          <a:p>
            <a:pPr algn="ctr"/>
            <a:r>
              <a:rPr lang="en-US" b="1" dirty="0">
                <a:latin typeface="+mn-lt"/>
              </a:rPr>
              <a:t>The Essence of This Unity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029A982-3C03-E4E7-9150-877838146AC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3200" b="1" dirty="0"/>
              <a:t>Fulfill my joy by </a:t>
            </a:r>
            <a:r>
              <a:rPr lang="en-US" sz="3200" b="1" dirty="0">
                <a:highlight>
                  <a:srgbClr val="FFFF00"/>
                </a:highlight>
              </a:rPr>
              <a:t>being like-minded</a:t>
            </a:r>
            <a:r>
              <a:rPr lang="en-US" sz="3200" b="1" dirty="0"/>
              <a:t>, having the same love, being of one accord, of one mind. </a:t>
            </a:r>
          </a:p>
          <a:p>
            <a:pPr marL="0" indent="0">
              <a:buNone/>
            </a:pPr>
            <a:endParaRPr lang="en-US" sz="800" b="1" dirty="0"/>
          </a:p>
          <a:p>
            <a:pPr marL="0" indent="0">
              <a:buNone/>
            </a:pPr>
            <a:r>
              <a:rPr lang="en-US" sz="3200" b="1" dirty="0"/>
              <a:t>Philippians 2:2</a:t>
            </a:r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9E9D264D-D8E2-892C-5F55-85230909950F}"/>
              </a:ext>
            </a:extLst>
          </p:cNvPr>
          <p:cNvSpPr/>
          <p:nvPr/>
        </p:nvSpPr>
        <p:spPr>
          <a:xfrm>
            <a:off x="5666509" y="3990109"/>
            <a:ext cx="2479964" cy="2308370"/>
          </a:xfrm>
          <a:prstGeom prst="roundRect">
            <a:avLst/>
          </a:prstGeom>
          <a:solidFill>
            <a:srgbClr val="00B0F0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C6E83DE-B86E-3F6B-F976-69C4DA765D47}"/>
              </a:ext>
            </a:extLst>
          </p:cNvPr>
          <p:cNvSpPr txBox="1"/>
          <p:nvPr/>
        </p:nvSpPr>
        <p:spPr>
          <a:xfrm>
            <a:off x="5888185" y="4267205"/>
            <a:ext cx="198120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“One” is the number of unity. 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Eph. 4:3-6</a:t>
            </a:r>
          </a:p>
        </p:txBody>
      </p:sp>
    </p:spTree>
    <p:extLst>
      <p:ext uri="{BB962C8B-B14F-4D97-AF65-F5344CB8AC3E}">
        <p14:creationId xmlns:p14="http://schemas.microsoft.com/office/powerpoint/2010/main" val="3407230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8828D3-62D8-56A1-10D1-427DFEBF1B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38983"/>
          </a:xfrm>
        </p:spPr>
        <p:txBody>
          <a:bodyPr/>
          <a:lstStyle/>
          <a:p>
            <a:pPr algn="ctr"/>
            <a:r>
              <a:rPr lang="en-US" b="1" dirty="0">
                <a:latin typeface="+mn-lt"/>
              </a:rPr>
              <a:t>The Essence of This Unity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029A982-3C03-E4E7-9150-877838146AC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3200" b="1" dirty="0"/>
              <a:t>Fulfill my joy by being like-minded, </a:t>
            </a:r>
            <a:r>
              <a:rPr lang="en-US" sz="3200" b="1" dirty="0">
                <a:highlight>
                  <a:srgbClr val="FFFF00"/>
                </a:highlight>
              </a:rPr>
              <a:t>having the same love</a:t>
            </a:r>
            <a:r>
              <a:rPr lang="en-US" sz="3200" b="1" dirty="0"/>
              <a:t>, being of one accord, of one mind. </a:t>
            </a:r>
          </a:p>
          <a:p>
            <a:pPr marL="0" indent="0">
              <a:buNone/>
            </a:pPr>
            <a:endParaRPr lang="en-US" sz="800" b="1" dirty="0"/>
          </a:p>
          <a:p>
            <a:pPr marL="0" indent="0">
              <a:buNone/>
            </a:pPr>
            <a:r>
              <a:rPr lang="en-US" sz="3200" b="1" dirty="0"/>
              <a:t>Philippians 2:2</a:t>
            </a:r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9E9D264D-D8E2-892C-5F55-85230909950F}"/>
              </a:ext>
            </a:extLst>
          </p:cNvPr>
          <p:cNvSpPr/>
          <p:nvPr/>
        </p:nvSpPr>
        <p:spPr>
          <a:xfrm>
            <a:off x="5666509" y="3990109"/>
            <a:ext cx="2479964" cy="2308370"/>
          </a:xfrm>
          <a:prstGeom prst="roundRect">
            <a:avLst/>
          </a:prstGeom>
          <a:solidFill>
            <a:srgbClr val="00B0F0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C6E83DE-B86E-3F6B-F976-69C4DA765D47}"/>
              </a:ext>
            </a:extLst>
          </p:cNvPr>
          <p:cNvSpPr txBox="1"/>
          <p:nvPr/>
        </p:nvSpPr>
        <p:spPr>
          <a:xfrm>
            <a:off x="5888185" y="4267205"/>
            <a:ext cx="198120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“One” is the number of unity. 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Eph. 4:3-6</a:t>
            </a:r>
          </a:p>
        </p:txBody>
      </p:sp>
    </p:spTree>
    <p:extLst>
      <p:ext uri="{BB962C8B-B14F-4D97-AF65-F5344CB8AC3E}">
        <p14:creationId xmlns:p14="http://schemas.microsoft.com/office/powerpoint/2010/main" val="17638146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8828D3-62D8-56A1-10D1-427DFEBF1B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38983"/>
          </a:xfrm>
        </p:spPr>
        <p:txBody>
          <a:bodyPr/>
          <a:lstStyle/>
          <a:p>
            <a:pPr algn="ctr"/>
            <a:r>
              <a:rPr lang="en-US" b="1" dirty="0">
                <a:latin typeface="+mn-lt"/>
              </a:rPr>
              <a:t>The Essence of This Unity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029A982-3C03-E4E7-9150-877838146AC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3200" b="1" dirty="0"/>
              <a:t>Fulfill my joy by being like-minded, having the same love, </a:t>
            </a:r>
            <a:r>
              <a:rPr lang="en-US" sz="3200" b="1" dirty="0">
                <a:highlight>
                  <a:srgbClr val="FFFF00"/>
                </a:highlight>
              </a:rPr>
              <a:t>being of one accord</a:t>
            </a:r>
            <a:r>
              <a:rPr lang="en-US" sz="3200" b="1" dirty="0"/>
              <a:t>, of one mind. </a:t>
            </a:r>
          </a:p>
          <a:p>
            <a:pPr marL="0" indent="0">
              <a:buNone/>
            </a:pPr>
            <a:endParaRPr lang="en-US" sz="800" b="1" dirty="0"/>
          </a:p>
          <a:p>
            <a:pPr marL="0" indent="0">
              <a:buNone/>
            </a:pPr>
            <a:r>
              <a:rPr lang="en-US" sz="3200" b="1" dirty="0"/>
              <a:t>Philippians 2:2</a:t>
            </a:r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9E9D264D-D8E2-892C-5F55-85230909950F}"/>
              </a:ext>
            </a:extLst>
          </p:cNvPr>
          <p:cNvSpPr/>
          <p:nvPr/>
        </p:nvSpPr>
        <p:spPr>
          <a:xfrm>
            <a:off x="5666509" y="3990109"/>
            <a:ext cx="2479964" cy="2308370"/>
          </a:xfrm>
          <a:prstGeom prst="roundRect">
            <a:avLst/>
          </a:prstGeom>
          <a:solidFill>
            <a:srgbClr val="00B0F0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C6E83DE-B86E-3F6B-F976-69C4DA765D47}"/>
              </a:ext>
            </a:extLst>
          </p:cNvPr>
          <p:cNvSpPr txBox="1"/>
          <p:nvPr/>
        </p:nvSpPr>
        <p:spPr>
          <a:xfrm>
            <a:off x="5888185" y="4267205"/>
            <a:ext cx="198120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“One” is the number of unity. 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Eph. 4:3-6</a:t>
            </a:r>
          </a:p>
        </p:txBody>
      </p:sp>
    </p:spTree>
    <p:extLst>
      <p:ext uri="{BB962C8B-B14F-4D97-AF65-F5344CB8AC3E}">
        <p14:creationId xmlns:p14="http://schemas.microsoft.com/office/powerpoint/2010/main" val="37933447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8828D3-62D8-56A1-10D1-427DFEBF1B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38983"/>
          </a:xfrm>
        </p:spPr>
        <p:txBody>
          <a:bodyPr/>
          <a:lstStyle/>
          <a:p>
            <a:pPr algn="ctr"/>
            <a:r>
              <a:rPr lang="en-US" b="1" dirty="0">
                <a:latin typeface="+mn-lt"/>
              </a:rPr>
              <a:t>The Essence of This Unity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029A982-3C03-E4E7-9150-877838146AC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3200" b="1" dirty="0"/>
              <a:t>Fulfill my joy by being like-minded, having the same love, being of one accord, </a:t>
            </a:r>
            <a:r>
              <a:rPr lang="en-US" sz="3200" b="1" dirty="0">
                <a:highlight>
                  <a:srgbClr val="FFFF00"/>
                </a:highlight>
              </a:rPr>
              <a:t>of one mind</a:t>
            </a:r>
            <a:r>
              <a:rPr lang="en-US" sz="3200" b="1" dirty="0"/>
              <a:t>. </a:t>
            </a:r>
          </a:p>
          <a:p>
            <a:pPr marL="0" indent="0">
              <a:buNone/>
            </a:pPr>
            <a:endParaRPr lang="en-US" sz="800" b="1" dirty="0"/>
          </a:p>
          <a:p>
            <a:pPr marL="0" indent="0">
              <a:buNone/>
            </a:pPr>
            <a:r>
              <a:rPr lang="en-US" sz="3200" b="1" dirty="0"/>
              <a:t>Philippians 2:2</a:t>
            </a:r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9E9D264D-D8E2-892C-5F55-85230909950F}"/>
              </a:ext>
            </a:extLst>
          </p:cNvPr>
          <p:cNvSpPr/>
          <p:nvPr/>
        </p:nvSpPr>
        <p:spPr>
          <a:xfrm>
            <a:off x="5666509" y="3990109"/>
            <a:ext cx="2479964" cy="2308370"/>
          </a:xfrm>
          <a:prstGeom prst="roundRect">
            <a:avLst/>
          </a:prstGeom>
          <a:solidFill>
            <a:srgbClr val="00B0F0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C6E83DE-B86E-3F6B-F976-69C4DA765D47}"/>
              </a:ext>
            </a:extLst>
          </p:cNvPr>
          <p:cNvSpPr txBox="1"/>
          <p:nvPr/>
        </p:nvSpPr>
        <p:spPr>
          <a:xfrm>
            <a:off x="5888185" y="4267205"/>
            <a:ext cx="198120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“One” is the number of unity. 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Eph. 4:3-6</a:t>
            </a:r>
          </a:p>
        </p:txBody>
      </p:sp>
    </p:spTree>
    <p:extLst>
      <p:ext uri="{BB962C8B-B14F-4D97-AF65-F5344CB8AC3E}">
        <p14:creationId xmlns:p14="http://schemas.microsoft.com/office/powerpoint/2010/main" val="38928988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8828D3-62D8-56A1-10D1-427DFEBF1B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38983"/>
          </a:xfrm>
        </p:spPr>
        <p:txBody>
          <a:bodyPr/>
          <a:lstStyle/>
          <a:p>
            <a:pPr algn="ctr"/>
            <a:r>
              <a:rPr lang="en-US" b="1" dirty="0">
                <a:latin typeface="+mn-lt"/>
              </a:rPr>
              <a:t>The Expression of This Unity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029A982-3C03-E4E7-9150-877838146AC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3200" b="1" dirty="0"/>
              <a:t>Let nothing be done through selfish ambition or conceit, but in lowliness of mind let each esteem others better than himself. </a:t>
            </a:r>
          </a:p>
          <a:p>
            <a:pPr marL="0" indent="0">
              <a:buNone/>
            </a:pPr>
            <a:r>
              <a:rPr lang="en-US" sz="3200" b="1" dirty="0"/>
              <a:t>Let each of you look out not only for his own interests, but also for the interests of others. </a:t>
            </a:r>
          </a:p>
          <a:p>
            <a:pPr marL="0" indent="0">
              <a:buNone/>
            </a:pPr>
            <a:endParaRPr lang="en-US" sz="800" b="1" dirty="0"/>
          </a:p>
          <a:p>
            <a:pPr marL="0" indent="0">
              <a:buNone/>
            </a:pPr>
            <a:r>
              <a:rPr lang="en-US" sz="3200" b="1" dirty="0"/>
              <a:t>Philippians 2:3-4</a:t>
            </a:r>
          </a:p>
        </p:txBody>
      </p:sp>
    </p:spTree>
    <p:extLst>
      <p:ext uri="{BB962C8B-B14F-4D97-AF65-F5344CB8AC3E}">
        <p14:creationId xmlns:p14="http://schemas.microsoft.com/office/powerpoint/2010/main" val="28109786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8828D3-62D8-56A1-10D1-427DFEBF1B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38983"/>
          </a:xfrm>
        </p:spPr>
        <p:txBody>
          <a:bodyPr/>
          <a:lstStyle/>
          <a:p>
            <a:pPr algn="ctr"/>
            <a:r>
              <a:rPr lang="en-US" b="1" dirty="0">
                <a:latin typeface="+mn-lt"/>
              </a:rPr>
              <a:t>The Expression of This Unity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029A982-3C03-E4E7-9150-877838146AC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b="1" dirty="0"/>
              <a:t>Don’t act out of selfishness. </a:t>
            </a:r>
          </a:p>
          <a:p>
            <a:r>
              <a:rPr lang="en-US" sz="3200" b="1" dirty="0"/>
              <a:t>Don’t focus just on your own interests. </a:t>
            </a:r>
          </a:p>
          <a:p>
            <a:endParaRPr lang="en-US" sz="800" b="1" dirty="0"/>
          </a:p>
          <a:p>
            <a:r>
              <a:rPr lang="en-US" sz="3200" b="1" dirty="0"/>
              <a:t>Consider others as better than yourself. </a:t>
            </a:r>
          </a:p>
          <a:p>
            <a:r>
              <a:rPr lang="en-US" sz="3200" b="1" dirty="0"/>
              <a:t>Balance your interests with the interests of others. </a:t>
            </a:r>
          </a:p>
        </p:txBody>
      </p:sp>
    </p:spTree>
    <p:extLst>
      <p:ext uri="{BB962C8B-B14F-4D97-AF65-F5344CB8AC3E}">
        <p14:creationId xmlns:p14="http://schemas.microsoft.com/office/powerpoint/2010/main" val="1099809562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3" name="Rectangle 1032">
            <a:extLst>
              <a:ext uri="{FF2B5EF4-FFF2-40B4-BE49-F238E27FC236}">
                <a16:creationId xmlns:a16="http://schemas.microsoft.com/office/drawing/2014/main" id="{74426AB7-D619-4515-962A-BC83909EC01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3C47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35" name="Rectangle 1034">
            <a:extLst>
              <a:ext uri="{FF2B5EF4-FFF2-40B4-BE49-F238E27FC236}">
                <a16:creationId xmlns:a16="http://schemas.microsoft.com/office/drawing/2014/main" id="{DE47DF98-723F-4AAC-ABCF-CACBC438F78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82880" y="256540"/>
            <a:ext cx="8778240" cy="6365239"/>
          </a:xfrm>
          <a:prstGeom prst="rect">
            <a:avLst/>
          </a:prstGeom>
          <a:solidFill>
            <a:srgbClr val="FFFFFF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1037" name="Straight Connector 1036">
            <a:extLst>
              <a:ext uri="{FF2B5EF4-FFF2-40B4-BE49-F238E27FC236}">
                <a16:creationId xmlns:a16="http://schemas.microsoft.com/office/drawing/2014/main" id="{EA29FC7C-9308-4FDE-8DCA-405668055B0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2171700" y="5768204"/>
            <a:ext cx="4800600" cy="0"/>
          </a:xfrm>
          <a:prstGeom prst="line">
            <a:avLst/>
          </a:prstGeom>
          <a:ln>
            <a:solidFill>
              <a:srgbClr val="3C47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9FFAECB5-7191-101E-672E-5DAD48C26D8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32485" y="4277356"/>
            <a:ext cx="7475220" cy="1459563"/>
          </a:xfrm>
        </p:spPr>
        <p:txBody>
          <a:bodyPr>
            <a:normAutofit/>
          </a:bodyPr>
          <a:lstStyle/>
          <a:p>
            <a:r>
              <a:rPr lang="en-US" sz="5400" b="1" dirty="0">
                <a:latin typeface="+mn-lt"/>
              </a:rPr>
              <a:t>Being Like-Minded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771B135-AC2E-DCFD-EC77-89570A67789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282147" y="5799488"/>
            <a:ext cx="6575895" cy="801969"/>
          </a:xfrm>
        </p:spPr>
        <p:txBody>
          <a:bodyPr>
            <a:normAutofit/>
          </a:bodyPr>
          <a:lstStyle/>
          <a:p>
            <a:r>
              <a:rPr lang="en-US" sz="2800" b="1" dirty="0"/>
              <a:t>Philippians 2:1-4</a:t>
            </a:r>
          </a:p>
        </p:txBody>
      </p:sp>
      <p:pic>
        <p:nvPicPr>
          <p:cNvPr id="1028" name="Picture 4" descr="Who Wrote the Book of Philippians? - Author, Context, and Main Message">
            <a:extLst>
              <a:ext uri="{FF2B5EF4-FFF2-40B4-BE49-F238E27FC236}">
                <a16:creationId xmlns:a16="http://schemas.microsoft.com/office/drawing/2014/main" id="{69C6E9E0-A290-D9C7-CBC4-51FC8070618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376" r="2" b="13555"/>
          <a:stretch/>
        </p:blipFill>
        <p:spPr bwMode="auto">
          <a:xfrm>
            <a:off x="182880" y="256540"/>
            <a:ext cx="8778240" cy="37642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328293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F76B4C1-E316-4EAE-274B-A19E25F6DC0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177636"/>
            <a:ext cx="7886700" cy="4999327"/>
          </a:xfrm>
        </p:spPr>
        <p:txBody>
          <a:bodyPr>
            <a:normAutofit/>
          </a:bodyPr>
          <a:lstStyle/>
          <a:p>
            <a:pPr>
              <a:buSzPct val="90000"/>
            </a:pPr>
            <a:r>
              <a:rPr lang="en-US" b="1" dirty="0"/>
              <a:t>If each of us will do these things, we will be positive contributors to the peace and working unity of the Knollwood congregation. </a:t>
            </a:r>
          </a:p>
          <a:p>
            <a:pPr>
              <a:buSzPct val="90000"/>
            </a:pPr>
            <a:r>
              <a:rPr lang="en-US" b="1" dirty="0"/>
              <a:t>As long as this unity exists – we have a real reason to rejoice! </a:t>
            </a: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951D9375-B056-8B8C-CEB8-AAE13F4AFB32}"/>
              </a:ext>
            </a:extLst>
          </p:cNvPr>
          <p:cNvSpPr/>
          <p:nvPr/>
        </p:nvSpPr>
        <p:spPr>
          <a:xfrm>
            <a:off x="4003965" y="4945638"/>
            <a:ext cx="4843890" cy="1325563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BEE5F0B-516E-E5A4-B455-43BA83220130}"/>
              </a:ext>
            </a:extLst>
          </p:cNvPr>
          <p:cNvSpPr txBox="1"/>
          <p:nvPr/>
        </p:nvSpPr>
        <p:spPr>
          <a:xfrm>
            <a:off x="4239491" y="5098473"/>
            <a:ext cx="434513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“Rejoice in the Lord always, Again I will say, rejoice!”</a:t>
            </a:r>
          </a:p>
        </p:txBody>
      </p:sp>
    </p:spTree>
    <p:extLst>
      <p:ext uri="{BB962C8B-B14F-4D97-AF65-F5344CB8AC3E}">
        <p14:creationId xmlns:p14="http://schemas.microsoft.com/office/powerpoint/2010/main" val="18653047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660519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2A5CF4-E08E-A787-2FB5-0961950151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>
                <a:latin typeface="+mn-lt"/>
              </a:rPr>
              <a:t>Congregational Unity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4D51292-438E-CEC1-35CF-1E80E8F1B9A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b="1" dirty="0"/>
              <a:t>Is essential for the work of the local church. </a:t>
            </a:r>
          </a:p>
          <a:p>
            <a:r>
              <a:rPr lang="en-US" sz="3200" b="1" dirty="0"/>
              <a:t>One of Satan’s target areas. </a:t>
            </a:r>
          </a:p>
          <a:p>
            <a:r>
              <a:rPr lang="en-US" sz="3200" b="1" dirty="0"/>
              <a:t>Jesus prayed for our unity (John 17:20-21). </a:t>
            </a:r>
          </a:p>
          <a:p>
            <a:r>
              <a:rPr lang="en-US" sz="3200" b="1" dirty="0"/>
              <a:t>Paul made an appeal for congregational unity in every epistle written to churches. </a:t>
            </a:r>
          </a:p>
        </p:txBody>
      </p:sp>
    </p:spTree>
    <p:extLst>
      <p:ext uri="{BB962C8B-B14F-4D97-AF65-F5344CB8AC3E}">
        <p14:creationId xmlns:p14="http://schemas.microsoft.com/office/powerpoint/2010/main" val="2247108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4D51292-438E-CEC1-35CF-1E80E8F1B9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568031"/>
            <a:ext cx="7886700" cy="545652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200" b="1" dirty="0"/>
              <a:t>Only let your conduct be worthy of the gospel of Christ, so that whether I come and see you or am absent, I may hear of your affairs, that you stand fast in one spirit, with one mind</a:t>
            </a:r>
            <a:r>
              <a:rPr lang="en-US" sz="3200" b="1" dirty="0">
                <a:highlight>
                  <a:srgbClr val="FFFF00"/>
                </a:highlight>
              </a:rPr>
              <a:t> striving together </a:t>
            </a:r>
            <a:r>
              <a:rPr lang="en-US" sz="3200" b="1" dirty="0"/>
              <a:t>for the faith of the gospel</a:t>
            </a:r>
          </a:p>
          <a:p>
            <a:pPr marL="0" indent="0">
              <a:buNone/>
            </a:pPr>
            <a:endParaRPr lang="en-US" sz="800" b="1" dirty="0"/>
          </a:p>
          <a:p>
            <a:pPr marL="0" indent="0">
              <a:buNone/>
            </a:pPr>
            <a:r>
              <a:rPr lang="en-US" sz="3200" b="1" dirty="0"/>
              <a:t>Philippians 1:27</a:t>
            </a:r>
          </a:p>
        </p:txBody>
      </p:sp>
      <p:pic>
        <p:nvPicPr>
          <p:cNvPr id="2050" name="Picture 2" descr="The roman army - THE RUTHLESS ROMANS">
            <a:extLst>
              <a:ext uri="{FF2B5EF4-FFF2-40B4-BE49-F238E27FC236}">
                <a16:creationId xmlns:a16="http://schemas.microsoft.com/office/drawing/2014/main" id="{F1D8DE3F-8DAB-75AB-A490-57EB253DBE2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37709" y="3794131"/>
            <a:ext cx="4927888" cy="2796737"/>
          </a:xfrm>
          <a:prstGeom prst="rect">
            <a:avLst/>
          </a:prstGeom>
          <a:noFill/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394328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8828D3-62D8-56A1-10D1-427DFEBF1B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38983"/>
          </a:xfrm>
        </p:spPr>
        <p:txBody>
          <a:bodyPr/>
          <a:lstStyle/>
          <a:p>
            <a:pPr algn="ctr"/>
            <a:r>
              <a:rPr lang="en-US" b="1" dirty="0">
                <a:latin typeface="+mn-lt"/>
              </a:rPr>
              <a:t>Paul’s Appeal for Unity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029A982-3C03-E4E7-9150-877838146AC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3200" b="1" dirty="0"/>
              <a:t>Therefore if there is any consolation in Christ, if any comfort of love, if any fellowship of the Spirit, if any affection and mercy, </a:t>
            </a:r>
          </a:p>
          <a:p>
            <a:pPr marL="0" indent="0">
              <a:buNone/>
            </a:pPr>
            <a:endParaRPr lang="en-US" sz="800" b="1" dirty="0"/>
          </a:p>
          <a:p>
            <a:pPr marL="0" indent="0">
              <a:buNone/>
            </a:pPr>
            <a:r>
              <a:rPr lang="en-US" sz="3200" b="1" dirty="0"/>
              <a:t>Philippians 2:1</a:t>
            </a:r>
          </a:p>
        </p:txBody>
      </p:sp>
    </p:spTree>
    <p:extLst>
      <p:ext uri="{BB962C8B-B14F-4D97-AF65-F5344CB8AC3E}">
        <p14:creationId xmlns:p14="http://schemas.microsoft.com/office/powerpoint/2010/main" val="14352416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8828D3-62D8-56A1-10D1-427DFEBF1B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38983"/>
          </a:xfrm>
        </p:spPr>
        <p:txBody>
          <a:bodyPr/>
          <a:lstStyle/>
          <a:p>
            <a:pPr algn="ctr"/>
            <a:r>
              <a:rPr lang="en-US" b="1" dirty="0">
                <a:latin typeface="+mn-lt"/>
              </a:rPr>
              <a:t>Paul’s Appeal for Unity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029A982-3C03-E4E7-9150-877838146AC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3200" b="1" dirty="0"/>
              <a:t>Therefore</a:t>
            </a:r>
            <a:r>
              <a:rPr lang="en-US" sz="3200" b="1" dirty="0">
                <a:highlight>
                  <a:srgbClr val="FFFF00"/>
                </a:highlight>
              </a:rPr>
              <a:t> if </a:t>
            </a:r>
            <a:r>
              <a:rPr lang="en-US" sz="3200" b="1" dirty="0"/>
              <a:t>there is any consolation in Christ, </a:t>
            </a:r>
            <a:r>
              <a:rPr lang="en-US" sz="3200" b="1" dirty="0">
                <a:highlight>
                  <a:srgbClr val="FFFF00"/>
                </a:highlight>
              </a:rPr>
              <a:t>if </a:t>
            </a:r>
            <a:r>
              <a:rPr lang="en-US" sz="3200" b="1" dirty="0"/>
              <a:t>any comfort of love,</a:t>
            </a:r>
            <a:r>
              <a:rPr lang="en-US" sz="3200" b="1" dirty="0">
                <a:highlight>
                  <a:srgbClr val="FFFF00"/>
                </a:highlight>
              </a:rPr>
              <a:t> if </a:t>
            </a:r>
            <a:r>
              <a:rPr lang="en-US" sz="3200" b="1" dirty="0"/>
              <a:t>any fellowship of the Spirit,</a:t>
            </a:r>
            <a:r>
              <a:rPr lang="en-US" sz="3200" b="1" dirty="0">
                <a:highlight>
                  <a:srgbClr val="FFFF00"/>
                </a:highlight>
              </a:rPr>
              <a:t> if </a:t>
            </a:r>
            <a:r>
              <a:rPr lang="en-US" sz="3200" b="1" dirty="0"/>
              <a:t>any affection and mercy, </a:t>
            </a:r>
          </a:p>
          <a:p>
            <a:pPr marL="0" indent="0">
              <a:buNone/>
            </a:pPr>
            <a:endParaRPr lang="en-US" sz="800" b="1" dirty="0"/>
          </a:p>
          <a:p>
            <a:pPr marL="0" indent="0">
              <a:buNone/>
            </a:pPr>
            <a:r>
              <a:rPr lang="en-US" sz="3200" b="1" dirty="0"/>
              <a:t>Philippians 2:1</a:t>
            </a:r>
          </a:p>
        </p:txBody>
      </p:sp>
    </p:spTree>
    <p:extLst>
      <p:ext uri="{BB962C8B-B14F-4D97-AF65-F5344CB8AC3E}">
        <p14:creationId xmlns:p14="http://schemas.microsoft.com/office/powerpoint/2010/main" val="32248003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8828D3-62D8-56A1-10D1-427DFEBF1B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38983"/>
          </a:xfrm>
        </p:spPr>
        <p:txBody>
          <a:bodyPr/>
          <a:lstStyle/>
          <a:p>
            <a:pPr algn="ctr"/>
            <a:r>
              <a:rPr lang="en-US" b="1" dirty="0">
                <a:latin typeface="+mn-lt"/>
              </a:rPr>
              <a:t>Paul’s Appeal for Unity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029A982-3C03-E4E7-9150-877838146AC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3200" b="1" dirty="0"/>
              <a:t>Therefore if there is any </a:t>
            </a:r>
            <a:r>
              <a:rPr lang="en-US" sz="3200" b="1" dirty="0">
                <a:highlight>
                  <a:srgbClr val="FFFF00"/>
                </a:highlight>
              </a:rPr>
              <a:t>consolation in Christ</a:t>
            </a:r>
            <a:r>
              <a:rPr lang="en-US" sz="3200" b="1" dirty="0"/>
              <a:t>, if any comfort of love, if any fellowship of the Spirit, if any affection and mercy, </a:t>
            </a:r>
          </a:p>
          <a:p>
            <a:pPr marL="0" indent="0">
              <a:buNone/>
            </a:pPr>
            <a:endParaRPr lang="en-US" sz="800" b="1" dirty="0"/>
          </a:p>
          <a:p>
            <a:pPr marL="0" indent="0">
              <a:buNone/>
            </a:pPr>
            <a:r>
              <a:rPr lang="en-US" sz="3200" b="1" dirty="0"/>
              <a:t>Philippians 2:1</a:t>
            </a:r>
          </a:p>
        </p:txBody>
      </p:sp>
    </p:spTree>
    <p:extLst>
      <p:ext uri="{BB962C8B-B14F-4D97-AF65-F5344CB8AC3E}">
        <p14:creationId xmlns:p14="http://schemas.microsoft.com/office/powerpoint/2010/main" val="34299590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8828D3-62D8-56A1-10D1-427DFEBF1B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38983"/>
          </a:xfrm>
        </p:spPr>
        <p:txBody>
          <a:bodyPr/>
          <a:lstStyle/>
          <a:p>
            <a:pPr algn="ctr"/>
            <a:r>
              <a:rPr lang="en-US" b="1" dirty="0">
                <a:latin typeface="+mn-lt"/>
              </a:rPr>
              <a:t>Paul’s Appeal for Unity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029A982-3C03-E4E7-9150-877838146AC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3200" b="1" dirty="0"/>
              <a:t>Therefore if there is any consolation in Christ, if any </a:t>
            </a:r>
            <a:r>
              <a:rPr lang="en-US" sz="3200" b="1" dirty="0">
                <a:highlight>
                  <a:srgbClr val="FFFF00"/>
                </a:highlight>
              </a:rPr>
              <a:t>comfort of love</a:t>
            </a:r>
            <a:r>
              <a:rPr lang="en-US" sz="3200" b="1" dirty="0"/>
              <a:t>, if any fellowship of the Spirit, if any affection and mercy, </a:t>
            </a:r>
          </a:p>
          <a:p>
            <a:pPr marL="0" indent="0">
              <a:buNone/>
            </a:pPr>
            <a:endParaRPr lang="en-US" sz="800" b="1" dirty="0"/>
          </a:p>
          <a:p>
            <a:pPr marL="0" indent="0">
              <a:buNone/>
            </a:pPr>
            <a:r>
              <a:rPr lang="en-US" sz="3200" b="1" dirty="0"/>
              <a:t>Philippians 2:1</a:t>
            </a:r>
          </a:p>
        </p:txBody>
      </p:sp>
    </p:spTree>
    <p:extLst>
      <p:ext uri="{BB962C8B-B14F-4D97-AF65-F5344CB8AC3E}">
        <p14:creationId xmlns:p14="http://schemas.microsoft.com/office/powerpoint/2010/main" val="25577872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8828D3-62D8-56A1-10D1-427DFEBF1B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38983"/>
          </a:xfrm>
        </p:spPr>
        <p:txBody>
          <a:bodyPr/>
          <a:lstStyle/>
          <a:p>
            <a:pPr algn="ctr"/>
            <a:r>
              <a:rPr lang="en-US" b="1" dirty="0">
                <a:latin typeface="+mn-lt"/>
              </a:rPr>
              <a:t>Paul’s Appeal for Unity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029A982-3C03-E4E7-9150-877838146AC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3200" b="1" dirty="0"/>
              <a:t>Therefore if there is any consolation in Christ, if any comfort of love, if any </a:t>
            </a:r>
            <a:r>
              <a:rPr lang="en-US" sz="3200" b="1" dirty="0">
                <a:highlight>
                  <a:srgbClr val="FFFF00"/>
                </a:highlight>
              </a:rPr>
              <a:t>fellowship of the Spirit</a:t>
            </a:r>
            <a:r>
              <a:rPr lang="en-US" sz="3200" b="1" dirty="0"/>
              <a:t>, if any affection and mercy, </a:t>
            </a:r>
          </a:p>
          <a:p>
            <a:pPr marL="0" indent="0">
              <a:buNone/>
            </a:pPr>
            <a:endParaRPr lang="en-US" sz="800" b="1" dirty="0"/>
          </a:p>
          <a:p>
            <a:pPr marL="0" indent="0">
              <a:buNone/>
            </a:pPr>
            <a:r>
              <a:rPr lang="en-US" sz="3200" b="1" dirty="0"/>
              <a:t>Philippians 2:1</a:t>
            </a:r>
          </a:p>
        </p:txBody>
      </p:sp>
    </p:spTree>
    <p:extLst>
      <p:ext uri="{BB962C8B-B14F-4D97-AF65-F5344CB8AC3E}">
        <p14:creationId xmlns:p14="http://schemas.microsoft.com/office/powerpoint/2010/main" val="718925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3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F46216B-77A9-411A-B9D3-5023FCB70208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1439</TotalTime>
  <Words>703</Words>
  <Application>Microsoft Office PowerPoint</Application>
  <PresentationFormat>On-screen Show (4:3)</PresentationFormat>
  <Paragraphs>86</Paragraphs>
  <Slides>21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21</vt:i4>
      </vt:variant>
    </vt:vector>
  </HeadingPairs>
  <TitlesOfParts>
    <vt:vector size="26" baseType="lpstr">
      <vt:lpstr>Arial</vt:lpstr>
      <vt:lpstr>Calibri</vt:lpstr>
      <vt:lpstr>Calibri Light</vt:lpstr>
      <vt:lpstr>3_Office Theme</vt:lpstr>
      <vt:lpstr>1_Office Theme</vt:lpstr>
      <vt:lpstr>PowerPoint Presentation</vt:lpstr>
      <vt:lpstr>Being Like-Minded</vt:lpstr>
      <vt:lpstr>Congregational Unity</vt:lpstr>
      <vt:lpstr>PowerPoint Presentation</vt:lpstr>
      <vt:lpstr>Paul’s Appeal for Unity</vt:lpstr>
      <vt:lpstr>Paul’s Appeal for Unity</vt:lpstr>
      <vt:lpstr>Paul’s Appeal for Unity</vt:lpstr>
      <vt:lpstr>Paul’s Appeal for Unity</vt:lpstr>
      <vt:lpstr>Paul’s Appeal for Unity</vt:lpstr>
      <vt:lpstr>Paul’s Appeal for Unity</vt:lpstr>
      <vt:lpstr>Paul’s Appeal for Unity</vt:lpstr>
      <vt:lpstr>The Essence of This Unity</vt:lpstr>
      <vt:lpstr>The Essence of This Unity</vt:lpstr>
      <vt:lpstr>The Essence of This Unity</vt:lpstr>
      <vt:lpstr>The Essence of This Unity</vt:lpstr>
      <vt:lpstr>The Essence of This Unity</vt:lpstr>
      <vt:lpstr>The Essence of This Unity</vt:lpstr>
      <vt:lpstr>The Expression of This Unity</vt:lpstr>
      <vt:lpstr>The Expression of This Unity</vt:lpstr>
      <vt:lpstr>PowerPoint Presentation</vt:lpstr>
      <vt:lpstr>PowerPoint Presentation</vt:lpstr>
    </vt:vector>
  </TitlesOfParts>
  <Company>AQ2 Technologies, LLC.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Template</dc:title>
  <dc:creator>RJStevensMusic.com</dc:creator>
  <dc:description/>
  <cp:lastModifiedBy>Michael Hepner</cp:lastModifiedBy>
  <cp:revision>164</cp:revision>
  <dcterms:created xsi:type="dcterms:W3CDTF">2008-03-16T18:22:36Z</dcterms:created>
  <dcterms:modified xsi:type="dcterms:W3CDTF">2022-08-15T15:50:00Z</dcterms:modified>
</cp:coreProperties>
</file>