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 id="2147483730" r:id="rId3"/>
  </p:sldMasterIdLst>
  <p:notesMasterIdLst>
    <p:notesMasterId r:id="rId20"/>
  </p:notesMasterIdLst>
  <p:sldIdLst>
    <p:sldId id="256" r:id="rId4"/>
    <p:sldId id="631" r:id="rId5"/>
    <p:sldId id="632" r:id="rId6"/>
    <p:sldId id="633" r:id="rId7"/>
    <p:sldId id="634" r:id="rId8"/>
    <p:sldId id="635" r:id="rId9"/>
    <p:sldId id="636" r:id="rId10"/>
    <p:sldId id="637" r:id="rId11"/>
    <p:sldId id="638" r:id="rId12"/>
    <p:sldId id="639" r:id="rId13"/>
    <p:sldId id="640" r:id="rId14"/>
    <p:sldId id="641" r:id="rId15"/>
    <p:sldId id="642" r:id="rId16"/>
    <p:sldId id="643" r:id="rId17"/>
    <p:sldId id="644" r:id="rId18"/>
    <p:sldId id="26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3" d="100"/>
          <a:sy n="43" d="100"/>
        </p:scale>
        <p:origin x="56" y="50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7/31/2022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7/31/2022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7/31/2022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7/31/2022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A99D64C-B0A4-4B43-BF4C-FC95BA5B3886}"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1237959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9D64C-B0A4-4B43-BF4C-FC95BA5B3886}"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20193290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99D64C-B0A4-4B43-BF4C-FC95BA5B3886}"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122805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99D64C-B0A4-4B43-BF4C-FC95BA5B3886}"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4578012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99D64C-B0A4-4B43-BF4C-FC95BA5B3886}" type="datetimeFigureOut">
              <a:rPr lang="en-US" smtClean="0"/>
              <a:t>7/31/2022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27080154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99D64C-B0A4-4B43-BF4C-FC95BA5B3886}" type="datetimeFigureOut">
              <a:rPr lang="en-US" smtClean="0"/>
              <a:t>7/31/2022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18819749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9D64C-B0A4-4B43-BF4C-FC95BA5B3886}" type="datetimeFigureOut">
              <a:rPr lang="en-US" smtClean="0"/>
              <a:t>7/31/2022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3599762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99D64C-B0A4-4B43-BF4C-FC95BA5B3886}"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25535112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99D64C-B0A4-4B43-BF4C-FC95BA5B3886}"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994625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9D64C-B0A4-4B43-BF4C-FC95BA5B3886}"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15857930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9D64C-B0A4-4B43-BF4C-FC95BA5B3886}" type="datetimeFigureOut">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9398A-725F-4CA2-A933-432E7A4F5CB9}" type="slidenum">
              <a:rPr lang="en-US" smtClean="0"/>
              <a:t>‹#›</a:t>
            </a:fld>
            <a:endParaRPr lang="en-US"/>
          </a:p>
        </p:txBody>
      </p:sp>
    </p:spTree>
    <p:extLst>
      <p:ext uri="{BB962C8B-B14F-4D97-AF65-F5344CB8AC3E}">
        <p14:creationId xmlns:p14="http://schemas.microsoft.com/office/powerpoint/2010/main" val="337153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7/31/2022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7/31/2022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9D64C-B0A4-4B43-BF4C-FC95BA5B3886}" type="datetimeFigureOut">
              <a:rPr lang="en-US" smtClean="0"/>
              <a:t>7/31/2022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9398A-725F-4CA2-A933-432E7A4F5CB9}" type="slidenum">
              <a:rPr lang="en-US" smtClean="0"/>
              <a:t>‹#›</a:t>
            </a:fld>
            <a:endParaRPr lang="en-US"/>
          </a:p>
        </p:txBody>
      </p:sp>
    </p:spTree>
    <p:extLst>
      <p:ext uri="{BB962C8B-B14F-4D97-AF65-F5344CB8AC3E}">
        <p14:creationId xmlns:p14="http://schemas.microsoft.com/office/powerpoint/2010/main" val="37770615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5688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normAutofit/>
          </a:bodyPr>
          <a:lstStyle/>
          <a:p>
            <a:pPr algn="ctr"/>
            <a:r>
              <a:rPr lang="en-US" sz="3600" b="1" dirty="0">
                <a:solidFill>
                  <a:srgbClr val="002060"/>
                </a:solidFill>
                <a:latin typeface="+mn-lt"/>
              </a:rPr>
              <a:t>The casting out of demons was a sign.</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pPr marL="514350" indent="-514350">
              <a:buSzPct val="90000"/>
              <a:buFont typeface="+mj-lt"/>
              <a:buAutoNum type="arabicPeriod" startAt="35"/>
            </a:pPr>
            <a:r>
              <a:rPr lang="en-US" b="1" dirty="0"/>
              <a:t>But Jesus rebuked him, saying,  “Be quiet, and come out of him!” And when the demon had thrown him in their midst, it came out of him and did not hurt him. </a:t>
            </a:r>
          </a:p>
          <a:p>
            <a:pPr marL="514350" indent="-514350">
              <a:buSzPct val="90000"/>
              <a:buFont typeface="+mj-lt"/>
              <a:buAutoNum type="arabicPeriod" startAt="35"/>
            </a:pPr>
            <a:r>
              <a:rPr lang="en-US" b="1" dirty="0"/>
              <a:t>Then they were all amazed and spoke among themselves, saying, “What a word this is! For with authority and power He commands the unclean spirits, and they come out.” </a:t>
            </a:r>
          </a:p>
          <a:p>
            <a:pPr marL="0" indent="0" algn="r">
              <a:buNone/>
            </a:pPr>
            <a:r>
              <a:rPr lang="en-US" b="1" dirty="0"/>
              <a:t>Luke 4:35-36</a:t>
            </a:r>
          </a:p>
        </p:txBody>
      </p:sp>
    </p:spTree>
    <p:extLst>
      <p:ext uri="{BB962C8B-B14F-4D97-AF65-F5344CB8AC3E}">
        <p14:creationId xmlns:p14="http://schemas.microsoft.com/office/powerpoint/2010/main" val="3653546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normAutofit/>
          </a:bodyPr>
          <a:lstStyle/>
          <a:p>
            <a:pPr algn="ctr"/>
            <a:r>
              <a:rPr lang="en-US" sz="3600" b="1" dirty="0">
                <a:solidFill>
                  <a:srgbClr val="002060"/>
                </a:solidFill>
                <a:latin typeface="+mn-lt"/>
              </a:rPr>
              <a:t>The casting out of demons was a sign.</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a:xfrm>
            <a:off x="628650" y="2272145"/>
            <a:ext cx="7886700" cy="3904818"/>
          </a:xfrm>
        </p:spPr>
        <p:txBody>
          <a:bodyPr>
            <a:normAutofit/>
          </a:bodyPr>
          <a:lstStyle/>
          <a:p>
            <a:pPr marL="0" indent="0">
              <a:buSzPct val="90000"/>
              <a:buNone/>
            </a:pPr>
            <a:r>
              <a:rPr lang="en-US" b="1" dirty="0"/>
              <a:t>But if I cast out demons by the Spirit of God, surely the kingdom of God has come upon you. </a:t>
            </a:r>
          </a:p>
          <a:p>
            <a:pPr marL="0" indent="0" algn="r">
              <a:buNone/>
            </a:pPr>
            <a:endParaRPr lang="en-US" sz="800" b="1" dirty="0"/>
          </a:p>
          <a:p>
            <a:pPr marL="0" indent="0" algn="r">
              <a:buNone/>
            </a:pPr>
            <a:r>
              <a:rPr lang="en-US" b="1" dirty="0"/>
              <a:t>Matthew 12:28</a:t>
            </a:r>
          </a:p>
        </p:txBody>
      </p:sp>
    </p:spTree>
    <p:extLst>
      <p:ext uri="{BB962C8B-B14F-4D97-AF65-F5344CB8AC3E}">
        <p14:creationId xmlns:p14="http://schemas.microsoft.com/office/powerpoint/2010/main" val="215577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normAutofit/>
          </a:bodyPr>
          <a:lstStyle/>
          <a:p>
            <a:pPr algn="ctr"/>
            <a:r>
              <a:rPr lang="en-US" sz="3600" b="1" dirty="0">
                <a:solidFill>
                  <a:srgbClr val="002060"/>
                </a:solidFill>
                <a:latin typeface="+mn-lt"/>
              </a:rPr>
              <a:t>The casting out of demons was a sign.</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pPr marL="514350" indent="-514350">
              <a:buSzPct val="90000"/>
              <a:buFont typeface="+mj-lt"/>
              <a:buAutoNum type="arabicPeriod" startAt="17"/>
            </a:pPr>
            <a:r>
              <a:rPr lang="en-US" b="1" dirty="0"/>
              <a:t>And these signs will follow those who believe: In My name they will cast out demons; they will speak with new tongues;  </a:t>
            </a:r>
          </a:p>
          <a:p>
            <a:pPr marL="514350" indent="-514350">
              <a:buSzPct val="90000"/>
              <a:buFont typeface="+mj-lt"/>
              <a:buAutoNum type="arabicPeriod" startAt="17"/>
            </a:pPr>
            <a:r>
              <a:rPr lang="en-US" b="1" dirty="0"/>
              <a:t>they will take up serpents; and if they drink anything deadly, it will by no means hurt them; they will lay hands on the sick, and they will recover. </a:t>
            </a:r>
          </a:p>
          <a:p>
            <a:pPr marL="0" indent="0" algn="r">
              <a:buNone/>
            </a:pPr>
            <a:r>
              <a:rPr lang="en-US" b="1" dirty="0"/>
              <a:t>Mark 16:17-18</a:t>
            </a:r>
          </a:p>
        </p:txBody>
      </p:sp>
    </p:spTree>
    <p:extLst>
      <p:ext uri="{BB962C8B-B14F-4D97-AF65-F5344CB8AC3E}">
        <p14:creationId xmlns:p14="http://schemas.microsoft.com/office/powerpoint/2010/main" val="422394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normAutofit/>
          </a:bodyPr>
          <a:lstStyle/>
          <a:p>
            <a:pPr algn="ctr"/>
            <a:r>
              <a:rPr lang="en-US" sz="3600" b="1" dirty="0">
                <a:solidFill>
                  <a:srgbClr val="002060"/>
                </a:solidFill>
                <a:latin typeface="+mn-lt"/>
              </a:rPr>
              <a:t>The casting out of demons was a sign.</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pPr marL="514350" indent="-514350">
              <a:buSzPct val="90000"/>
              <a:buFont typeface="+mj-lt"/>
              <a:buAutoNum type="arabicPeriod" startAt="3"/>
            </a:pPr>
            <a:r>
              <a:rPr lang="en-US" b="1" dirty="0"/>
              <a:t>How shall we escape if we neglect so great a salvation, which at the first began to be spoken by the Lord, and was confirmed to us by those who heard Him,  </a:t>
            </a:r>
          </a:p>
          <a:p>
            <a:pPr marL="514350" indent="-514350">
              <a:buSzPct val="90000"/>
              <a:buFont typeface="+mj-lt"/>
              <a:buAutoNum type="arabicPeriod" startAt="3"/>
            </a:pPr>
            <a:r>
              <a:rPr lang="en-US" b="1" dirty="0"/>
              <a:t>God also bearing witness both with signs and wonders, with various miracles, and gifts of the Holy Spirit, according to His own will? </a:t>
            </a:r>
          </a:p>
          <a:p>
            <a:pPr marL="0" indent="0" algn="r">
              <a:buNone/>
            </a:pPr>
            <a:r>
              <a:rPr lang="en-US" b="1" dirty="0"/>
              <a:t>Hebrews 2:3-4</a:t>
            </a:r>
          </a:p>
        </p:txBody>
      </p:sp>
    </p:spTree>
    <p:extLst>
      <p:ext uri="{BB962C8B-B14F-4D97-AF65-F5344CB8AC3E}">
        <p14:creationId xmlns:p14="http://schemas.microsoft.com/office/powerpoint/2010/main" val="339437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normAutofit/>
          </a:bodyPr>
          <a:lstStyle/>
          <a:p>
            <a:pPr algn="ctr"/>
            <a:r>
              <a:rPr lang="en-US" sz="3600" b="1" dirty="0">
                <a:solidFill>
                  <a:srgbClr val="002060"/>
                </a:solidFill>
                <a:latin typeface="+mn-lt"/>
              </a:rPr>
              <a:t>The casting out of demons was a sign.</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a:xfrm>
            <a:off x="628650" y="1690689"/>
            <a:ext cx="7886700" cy="4486274"/>
          </a:xfrm>
        </p:spPr>
        <p:txBody>
          <a:bodyPr>
            <a:normAutofit/>
          </a:bodyPr>
          <a:lstStyle/>
          <a:p>
            <a:pPr>
              <a:buSzPct val="90000"/>
            </a:pPr>
            <a:r>
              <a:rPr lang="en-US" b="1" dirty="0"/>
              <a:t>Jesus came to destroy the works of the devil </a:t>
            </a:r>
            <a:br>
              <a:rPr lang="en-US" b="1" dirty="0"/>
            </a:br>
            <a:r>
              <a:rPr lang="en-US" b="1" dirty="0"/>
              <a:t>(1 John 3:8). </a:t>
            </a:r>
          </a:p>
          <a:p>
            <a:pPr>
              <a:buSzPct val="90000"/>
            </a:pPr>
            <a:r>
              <a:rPr lang="en-US" b="1" dirty="0"/>
              <a:t>Jesus </a:t>
            </a:r>
            <a:r>
              <a:rPr lang="en-US" b="1" i="1" dirty="0"/>
              <a:t>“disarmed principalities and powers” </a:t>
            </a:r>
            <a:br>
              <a:rPr lang="en-US" b="1" i="1" dirty="0"/>
            </a:br>
            <a:r>
              <a:rPr lang="en-US" b="1" dirty="0"/>
              <a:t>(Col. 2:14-15), among whom were the </a:t>
            </a:r>
            <a:br>
              <a:rPr lang="en-US" b="1" dirty="0"/>
            </a:br>
            <a:r>
              <a:rPr lang="en-US" b="1" i="1" dirty="0"/>
              <a:t>“spiritual hosts of wickedness in the heavenly places” </a:t>
            </a:r>
            <a:r>
              <a:rPr lang="en-US" b="1" dirty="0"/>
              <a:t>(Eph. 6:12). </a:t>
            </a:r>
          </a:p>
        </p:txBody>
      </p:sp>
    </p:spTree>
    <p:extLst>
      <p:ext uri="{BB962C8B-B14F-4D97-AF65-F5344CB8AC3E}">
        <p14:creationId xmlns:p14="http://schemas.microsoft.com/office/powerpoint/2010/main" val="26195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557CF-7E80-41C1-A3FA-F9BF86D0F55A}"/>
              </a:ext>
            </a:extLst>
          </p:cNvPr>
          <p:cNvSpPr>
            <a:spLocks noGrp="1"/>
          </p:cNvSpPr>
          <p:nvPr>
            <p:ph type="title"/>
          </p:nvPr>
        </p:nvSpPr>
        <p:spPr/>
        <p:txBody>
          <a:bodyPr/>
          <a:lstStyle/>
          <a:p>
            <a:pPr algn="ctr"/>
            <a:r>
              <a:rPr lang="en-US" b="1" dirty="0">
                <a:solidFill>
                  <a:schemeClr val="bg1"/>
                </a:solidFill>
                <a:latin typeface="+mn-lt"/>
              </a:rPr>
              <a:t>Demon Possession</a:t>
            </a:r>
          </a:p>
        </p:txBody>
      </p:sp>
      <p:sp>
        <p:nvSpPr>
          <p:cNvPr id="4" name="Content Placeholder 3">
            <a:extLst>
              <a:ext uri="{FF2B5EF4-FFF2-40B4-BE49-F238E27FC236}">
                <a16:creationId xmlns:a16="http://schemas.microsoft.com/office/drawing/2014/main" id="{FF1F1332-56A9-7199-C9AD-A0EC9DFEC722}"/>
              </a:ext>
            </a:extLst>
          </p:cNvPr>
          <p:cNvSpPr>
            <a:spLocks noGrp="1"/>
          </p:cNvSpPr>
          <p:nvPr>
            <p:ph idx="1"/>
          </p:nvPr>
        </p:nvSpPr>
        <p:spPr/>
        <p:txBody>
          <a:bodyPr/>
          <a:lstStyle/>
          <a:p>
            <a:r>
              <a:rPr lang="en-US" b="1" dirty="0">
                <a:solidFill>
                  <a:schemeClr val="bg1"/>
                </a:solidFill>
              </a:rPr>
              <a:t>It was allowed to occur so Jesus and His apostles could demonstrate the power of God over the power of the devil and to confirm the facts of the gospel. </a:t>
            </a:r>
          </a:p>
          <a:p>
            <a:r>
              <a:rPr lang="en-US" b="1" dirty="0">
                <a:solidFill>
                  <a:schemeClr val="bg1"/>
                </a:solidFill>
              </a:rPr>
              <a:t>Once these facts have been confirmed, there is no longer any need for this power to be demonstrated. </a:t>
            </a:r>
          </a:p>
        </p:txBody>
      </p:sp>
    </p:spTree>
    <p:extLst>
      <p:ext uri="{BB962C8B-B14F-4D97-AF65-F5344CB8AC3E}">
        <p14:creationId xmlns:p14="http://schemas.microsoft.com/office/powerpoint/2010/main" val="1216297879"/>
      </p:ext>
    </p:extLst>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283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ible Quiz Question - BBN Announcers">
            <a:extLst>
              <a:ext uri="{FF2B5EF4-FFF2-40B4-BE49-F238E27FC236}">
                <a16:creationId xmlns:a16="http://schemas.microsoft.com/office/drawing/2014/main" id="{51B714F2-7D5B-4D11-9A2F-1BEA90FA38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982" y="2562423"/>
            <a:ext cx="7426036" cy="388062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C237776-A001-4DA1-90BE-B6F1DCE50E58}"/>
              </a:ext>
            </a:extLst>
          </p:cNvPr>
          <p:cNvSpPr>
            <a:spLocks noGrp="1"/>
          </p:cNvSpPr>
          <p:nvPr>
            <p:ph type="ctrTitle"/>
          </p:nvPr>
        </p:nvSpPr>
        <p:spPr>
          <a:xfrm>
            <a:off x="685800" y="360355"/>
            <a:ext cx="7772400" cy="1828655"/>
          </a:xfrm>
        </p:spPr>
        <p:txBody>
          <a:bodyPr>
            <a:noAutofit/>
          </a:bodyPr>
          <a:lstStyle/>
          <a:p>
            <a:r>
              <a:rPr lang="en-US" sz="4800" b="1" dirty="0">
                <a:latin typeface="+mn-lt"/>
              </a:rPr>
              <a:t>Questions About</a:t>
            </a:r>
            <a:br>
              <a:rPr lang="en-US" sz="800" b="1" dirty="0">
                <a:latin typeface="+mn-lt"/>
              </a:rPr>
            </a:br>
            <a:br>
              <a:rPr lang="en-US" sz="800" b="1" dirty="0">
                <a:latin typeface="+mn-lt"/>
              </a:rPr>
            </a:br>
            <a:r>
              <a:rPr lang="en-US" sz="5200" b="1" dirty="0">
                <a:latin typeface="+mn-lt"/>
              </a:rPr>
              <a:t>Demon Possession</a:t>
            </a:r>
          </a:p>
        </p:txBody>
      </p:sp>
    </p:spTree>
    <p:extLst>
      <p:ext uri="{BB962C8B-B14F-4D97-AF65-F5344CB8AC3E}">
        <p14:creationId xmlns:p14="http://schemas.microsoft.com/office/powerpoint/2010/main" val="813130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lstStyle/>
          <a:p>
            <a:pPr algn="ctr"/>
            <a:r>
              <a:rPr lang="en-US" b="1" dirty="0">
                <a:solidFill>
                  <a:srgbClr val="002060"/>
                </a:solidFill>
                <a:latin typeface="+mn-lt"/>
              </a:rPr>
              <a:t>Where Did Demons Come From?</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lstStyle/>
          <a:p>
            <a:pPr marL="0" indent="0" algn="ctr">
              <a:buNone/>
            </a:pPr>
            <a:r>
              <a:rPr lang="en-US" b="1" dirty="0"/>
              <a:t>Satan and demons are fallen angels. </a:t>
            </a:r>
          </a:p>
          <a:p>
            <a:pPr marL="0" indent="0" algn="ctr">
              <a:buNone/>
            </a:pPr>
            <a:endParaRPr lang="en-US" sz="800" b="1" dirty="0"/>
          </a:p>
          <a:p>
            <a:r>
              <a:rPr lang="en-US" b="1" dirty="0"/>
              <a:t>There are </a:t>
            </a:r>
            <a:r>
              <a:rPr lang="en-US" b="1" i="1" dirty="0"/>
              <a:t>“angels who sinned” </a:t>
            </a:r>
            <a:r>
              <a:rPr lang="en-US" b="1" dirty="0"/>
              <a:t>(2 Pet. 2:4). </a:t>
            </a:r>
          </a:p>
          <a:p>
            <a:r>
              <a:rPr lang="en-US" b="1" i="1" dirty="0"/>
              <a:t>“angels who did not keep their proper domain, but left their own abode” </a:t>
            </a:r>
            <a:r>
              <a:rPr lang="en-US" b="1" dirty="0"/>
              <a:t>(Jude 6). </a:t>
            </a:r>
          </a:p>
          <a:p>
            <a:r>
              <a:rPr lang="en-US" b="1" dirty="0"/>
              <a:t>These followed Satan in rebelling against God’s authority (1 Tim. 3:6). </a:t>
            </a:r>
          </a:p>
          <a:p>
            <a:r>
              <a:rPr lang="en-US" b="1" dirty="0"/>
              <a:t>The devil has his angels (Matt. 25:41). </a:t>
            </a:r>
          </a:p>
        </p:txBody>
      </p:sp>
    </p:spTree>
    <p:extLst>
      <p:ext uri="{BB962C8B-B14F-4D97-AF65-F5344CB8AC3E}">
        <p14:creationId xmlns:p14="http://schemas.microsoft.com/office/powerpoint/2010/main" val="290807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lstStyle/>
          <a:p>
            <a:pPr algn="ctr"/>
            <a:r>
              <a:rPr lang="en-US" b="1" dirty="0">
                <a:solidFill>
                  <a:srgbClr val="002060"/>
                </a:solidFill>
                <a:latin typeface="+mn-lt"/>
              </a:rPr>
              <a:t>Characteristics of Demons</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r>
              <a:rPr lang="en-US" b="1" dirty="0"/>
              <a:t>They are spiritual beings – not physical. </a:t>
            </a:r>
          </a:p>
          <a:p>
            <a:r>
              <a:rPr lang="en-US" b="1" dirty="0"/>
              <a:t>They are immortal beings – will exist forever. </a:t>
            </a:r>
          </a:p>
          <a:p>
            <a:r>
              <a:rPr lang="en-US" b="1" dirty="0"/>
              <a:t>They are powerful beings. </a:t>
            </a:r>
          </a:p>
          <a:p>
            <a:r>
              <a:rPr lang="en-US" b="1" dirty="0"/>
              <a:t>They believe in God, Jesus, and know their fate. </a:t>
            </a:r>
          </a:p>
          <a:p>
            <a:pPr lvl="1"/>
            <a:r>
              <a:rPr lang="en-US" b="1" dirty="0"/>
              <a:t>James 2:19; Mark 1:24; Matt. 8:29; Acts 19:13-15</a:t>
            </a:r>
          </a:p>
          <a:p>
            <a:r>
              <a:rPr lang="en-US" b="1" dirty="0"/>
              <a:t>They are under God’s sovereign authority. </a:t>
            </a:r>
          </a:p>
          <a:p>
            <a:pPr lvl="1"/>
            <a:r>
              <a:rPr lang="en-US" b="1" dirty="0"/>
              <a:t>Job 1:12; 2:6; 1 Cor. 10:13; Luke 4:36</a:t>
            </a:r>
          </a:p>
        </p:txBody>
      </p:sp>
    </p:spTree>
    <p:extLst>
      <p:ext uri="{BB962C8B-B14F-4D97-AF65-F5344CB8AC3E}">
        <p14:creationId xmlns:p14="http://schemas.microsoft.com/office/powerpoint/2010/main" val="2162788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lstStyle/>
          <a:p>
            <a:pPr algn="ctr"/>
            <a:r>
              <a:rPr lang="en-US" b="1" dirty="0">
                <a:solidFill>
                  <a:srgbClr val="002060"/>
                </a:solidFill>
                <a:latin typeface="+mn-lt"/>
              </a:rPr>
              <a:t>Demon Possession in the Bible</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r>
              <a:rPr lang="en-US" b="1" dirty="0"/>
              <a:t>No record of demon possession in the Old Testament. </a:t>
            </a:r>
          </a:p>
          <a:p>
            <a:r>
              <a:rPr lang="en-US" b="1" dirty="0"/>
              <a:t>Demons only mentioned 4 times in the Old Testament, each time in the context of idolatry. </a:t>
            </a:r>
          </a:p>
        </p:txBody>
      </p:sp>
    </p:spTree>
    <p:extLst>
      <p:ext uri="{BB962C8B-B14F-4D97-AF65-F5344CB8AC3E}">
        <p14:creationId xmlns:p14="http://schemas.microsoft.com/office/powerpoint/2010/main" val="12992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lstStyle/>
          <a:p>
            <a:pPr algn="ctr"/>
            <a:r>
              <a:rPr lang="en-US" b="1" dirty="0">
                <a:solidFill>
                  <a:srgbClr val="002060"/>
                </a:solidFill>
                <a:latin typeface="+mn-lt"/>
              </a:rPr>
              <a:t>Demon Possession in the Bible</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pPr marL="0" indent="0" algn="ctr">
              <a:buNone/>
            </a:pPr>
            <a:r>
              <a:rPr lang="en-US" b="1" dirty="0"/>
              <a:t>In the New Testament…</a:t>
            </a:r>
          </a:p>
          <a:p>
            <a:r>
              <a:rPr lang="en-US" b="1" dirty="0"/>
              <a:t>Demon possession manifested itself in an individual being impaired in some manner. </a:t>
            </a:r>
          </a:p>
          <a:p>
            <a:pPr lvl="1"/>
            <a:r>
              <a:rPr lang="en-US" b="1" dirty="0"/>
              <a:t>Blind, mute, epilepsy, causing harm to themselves and others. </a:t>
            </a:r>
          </a:p>
          <a:p>
            <a:r>
              <a:rPr lang="en-US" b="1" dirty="0"/>
              <a:t>Sometimes possessing supernatural strength (Mark 5:3-4). </a:t>
            </a:r>
          </a:p>
          <a:p>
            <a:r>
              <a:rPr lang="en-US" b="1" dirty="0"/>
              <a:t>A multitude of demons could possess a single individual (Mark 5:9-13). </a:t>
            </a:r>
          </a:p>
        </p:txBody>
      </p:sp>
    </p:spTree>
    <p:extLst>
      <p:ext uri="{BB962C8B-B14F-4D97-AF65-F5344CB8AC3E}">
        <p14:creationId xmlns:p14="http://schemas.microsoft.com/office/powerpoint/2010/main" val="495800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lstStyle/>
          <a:p>
            <a:pPr algn="ctr"/>
            <a:r>
              <a:rPr lang="en-US" b="1" dirty="0">
                <a:solidFill>
                  <a:srgbClr val="002060"/>
                </a:solidFill>
                <a:latin typeface="+mn-lt"/>
              </a:rPr>
              <a:t>Demon Possession in the Bible</a:t>
            </a:r>
          </a:p>
        </p:txBody>
      </p:sp>
      <p:sp>
        <p:nvSpPr>
          <p:cNvPr id="3" name="Content Placeholder 2">
            <a:extLst>
              <a:ext uri="{FF2B5EF4-FFF2-40B4-BE49-F238E27FC236}">
                <a16:creationId xmlns:a16="http://schemas.microsoft.com/office/drawing/2014/main" id="{081F894D-FFF7-10F8-8FB9-EBE4CA370822}"/>
              </a:ext>
            </a:extLst>
          </p:cNvPr>
          <p:cNvSpPr>
            <a:spLocks noGrp="1"/>
          </p:cNvSpPr>
          <p:nvPr>
            <p:ph idx="1"/>
          </p:nvPr>
        </p:nvSpPr>
        <p:spPr/>
        <p:txBody>
          <a:bodyPr>
            <a:normAutofit/>
          </a:bodyPr>
          <a:lstStyle/>
          <a:p>
            <a:pPr marL="0" indent="0" algn="ctr">
              <a:buNone/>
            </a:pPr>
            <a:r>
              <a:rPr lang="en-US" b="1" dirty="0"/>
              <a:t>In the New Testament…</a:t>
            </a:r>
          </a:p>
          <a:p>
            <a:r>
              <a:rPr lang="en-US" b="1" dirty="0"/>
              <a:t>Jesus exercised power to cast out demons. </a:t>
            </a:r>
          </a:p>
          <a:p>
            <a:r>
              <a:rPr lang="en-US" b="1" dirty="0"/>
              <a:t>Apostles (Luke 9:1) and the 70 (Luke 10:17). </a:t>
            </a:r>
          </a:p>
          <a:p>
            <a:r>
              <a:rPr lang="en-US" b="1" dirty="0"/>
              <a:t>Philip the evangelist (Acts 8:5-7). </a:t>
            </a:r>
          </a:p>
          <a:p>
            <a:r>
              <a:rPr lang="en-US" b="1" dirty="0"/>
              <a:t>Paul (Acts 16:16-18). </a:t>
            </a:r>
          </a:p>
          <a:p>
            <a:r>
              <a:rPr lang="en-US" b="1" dirty="0"/>
              <a:t>Apparently, the disciples of the Pharisees claimed to have this power (Matt. 12:27). </a:t>
            </a:r>
          </a:p>
        </p:txBody>
      </p:sp>
    </p:spTree>
    <p:extLst>
      <p:ext uri="{BB962C8B-B14F-4D97-AF65-F5344CB8AC3E}">
        <p14:creationId xmlns:p14="http://schemas.microsoft.com/office/powerpoint/2010/main" val="412382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532317-44B7-840C-694A-8BC025C2B0D2}"/>
              </a:ext>
            </a:extLst>
          </p:cNvPr>
          <p:cNvSpPr>
            <a:spLocks noGrp="1"/>
          </p:cNvSpPr>
          <p:nvPr>
            <p:ph type="ctrTitle"/>
          </p:nvPr>
        </p:nvSpPr>
        <p:spPr/>
        <p:txBody>
          <a:bodyPr>
            <a:normAutofit fontScale="90000"/>
          </a:bodyPr>
          <a:lstStyle/>
          <a:p>
            <a:r>
              <a:rPr lang="en-US" b="1" dirty="0">
                <a:latin typeface="+mn-lt"/>
              </a:rPr>
              <a:t>Does Demon Possession Occur Today?</a:t>
            </a:r>
          </a:p>
        </p:txBody>
      </p:sp>
    </p:spTree>
    <p:extLst>
      <p:ext uri="{BB962C8B-B14F-4D97-AF65-F5344CB8AC3E}">
        <p14:creationId xmlns:p14="http://schemas.microsoft.com/office/powerpoint/2010/main" val="3317759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0132-E29C-B8D9-5DDC-9D92291F4DB5}"/>
              </a:ext>
            </a:extLst>
          </p:cNvPr>
          <p:cNvSpPr>
            <a:spLocks noGrp="1"/>
          </p:cNvSpPr>
          <p:nvPr>
            <p:ph type="title"/>
          </p:nvPr>
        </p:nvSpPr>
        <p:spPr/>
        <p:txBody>
          <a:bodyPr>
            <a:normAutofit/>
          </a:bodyPr>
          <a:lstStyle/>
          <a:p>
            <a:pPr algn="ctr"/>
            <a:r>
              <a:rPr lang="en-US" sz="3600" b="1" dirty="0">
                <a:solidFill>
                  <a:srgbClr val="002060"/>
                </a:solidFill>
                <a:latin typeface="+mn-lt"/>
              </a:rPr>
              <a:t>The casting out of demons was a sign.</a:t>
            </a:r>
          </a:p>
        </p:txBody>
      </p:sp>
    </p:spTree>
    <p:extLst>
      <p:ext uri="{BB962C8B-B14F-4D97-AF65-F5344CB8AC3E}">
        <p14:creationId xmlns:p14="http://schemas.microsoft.com/office/powerpoint/2010/main" val="332447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1681</TotalTime>
  <Words>679</Words>
  <Application>Microsoft Office PowerPoint</Application>
  <PresentationFormat>On-screen Show (4:3)</PresentationFormat>
  <Paragraphs>56</Paragraphs>
  <Slides>16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Calibri Light</vt:lpstr>
      <vt:lpstr>2_Office Theme</vt:lpstr>
      <vt:lpstr>3_Office Theme</vt:lpstr>
      <vt:lpstr>4_Office Theme</vt:lpstr>
      <vt:lpstr>PowerPoint Presentation</vt:lpstr>
      <vt:lpstr>Questions About  Demon Possession</vt:lpstr>
      <vt:lpstr>Where Did Demons Come From?</vt:lpstr>
      <vt:lpstr>Characteristics of Demons</vt:lpstr>
      <vt:lpstr>Demon Possession in the Bible</vt:lpstr>
      <vt:lpstr>Demon Possession in the Bible</vt:lpstr>
      <vt:lpstr>Demon Possession in the Bible</vt:lpstr>
      <vt:lpstr>Does Demon Possession Occur Today?</vt:lpstr>
      <vt:lpstr>The casting out of demons was a sign.</vt:lpstr>
      <vt:lpstr>The casting out of demons was a sign.</vt:lpstr>
      <vt:lpstr>The casting out of demons was a sign.</vt:lpstr>
      <vt:lpstr>The casting out of demons was a sign.</vt:lpstr>
      <vt:lpstr>The casting out of demons was a sign.</vt:lpstr>
      <vt:lpstr>The casting out of demons was a sign.</vt:lpstr>
      <vt:lpstr>Demon Possession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156</cp:revision>
  <dcterms:created xsi:type="dcterms:W3CDTF">2008-03-16T18:22:36Z</dcterms:created>
  <dcterms:modified xsi:type="dcterms:W3CDTF">2022-07-31T18:15:07Z</dcterms:modified>
</cp:coreProperties>
</file>