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28" r:id="rId2"/>
  </p:sldMasterIdLst>
  <p:notesMasterIdLst>
    <p:notesMasterId r:id="rId14"/>
  </p:notesMasterIdLst>
  <p:sldIdLst>
    <p:sldId id="478" r:id="rId3"/>
    <p:sldId id="256" r:id="rId4"/>
    <p:sldId id="257" r:id="rId5"/>
    <p:sldId id="258" r:id="rId6"/>
    <p:sldId id="259" r:id="rId7"/>
    <p:sldId id="260" r:id="rId8"/>
    <p:sldId id="262" r:id="rId9"/>
    <p:sldId id="263" r:id="rId10"/>
    <p:sldId id="264" r:id="rId11"/>
    <p:sldId id="265" r:id="rId12"/>
    <p:sldId id="65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68" d="100"/>
          <a:sy n="68" d="100"/>
        </p:scale>
        <p:origin x="514"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61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7/17/2022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a:t>
            </a:fld>
            <a:endParaRPr lang="en-US"/>
          </a:p>
        </p:txBody>
      </p:sp>
    </p:spTree>
    <p:extLst>
      <p:ext uri="{BB962C8B-B14F-4D97-AF65-F5344CB8AC3E}">
        <p14:creationId xmlns:p14="http://schemas.microsoft.com/office/powerpoint/2010/main" val="1956165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11</a:t>
            </a:fld>
            <a:endParaRPr lang="en-US"/>
          </a:p>
        </p:txBody>
      </p:sp>
    </p:spTree>
    <p:extLst>
      <p:ext uri="{BB962C8B-B14F-4D97-AF65-F5344CB8AC3E}">
        <p14:creationId xmlns:p14="http://schemas.microsoft.com/office/powerpoint/2010/main" val="4193239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20D04A-6EF7-4665-B131-E359AC6C5C6A}" type="datetimeFigureOut">
              <a:rPr lang="en-US"/>
              <a:pPr/>
              <a:t>7/17/2022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C8E0A6-1D75-4B7B-8C39-611D36EF233F}" type="slidenum">
              <a:rPr lang="en-US"/>
              <a:pPr/>
              <a:t>‹#›</a:t>
            </a:fld>
            <a:endParaRPr lang="en-US"/>
          </a:p>
        </p:txBody>
      </p:sp>
    </p:spTree>
    <p:extLst>
      <p:ext uri="{BB962C8B-B14F-4D97-AF65-F5344CB8AC3E}">
        <p14:creationId xmlns:p14="http://schemas.microsoft.com/office/powerpoint/2010/main" val="3298283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E577CC-DD7B-431B-9950-C711D070C469}" type="datetimeFigureOut">
              <a:rPr lang="en-US" smtClean="0"/>
              <a:t>7/17/2022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7DB7C-7F7C-44A4-BC0C-0E2E43FA7658}" type="slidenum">
              <a:rPr lang="en-US" smtClean="0"/>
              <a:t>‹#›</a:t>
            </a:fld>
            <a:endParaRPr lang="en-US"/>
          </a:p>
        </p:txBody>
      </p:sp>
    </p:spTree>
    <p:extLst>
      <p:ext uri="{BB962C8B-B14F-4D97-AF65-F5344CB8AC3E}">
        <p14:creationId xmlns:p14="http://schemas.microsoft.com/office/powerpoint/2010/main" val="33511945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E577CC-DD7B-431B-9950-C711D070C469}" type="datetimeFigureOut">
              <a:rPr lang="en-US" smtClean="0"/>
              <a:t>7/17/2022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7DB7C-7F7C-44A4-BC0C-0E2E43FA7658}" type="slidenum">
              <a:rPr lang="en-US" smtClean="0"/>
              <a:t>‹#›</a:t>
            </a:fld>
            <a:endParaRPr lang="en-US"/>
          </a:p>
        </p:txBody>
      </p:sp>
    </p:spTree>
    <p:extLst>
      <p:ext uri="{BB962C8B-B14F-4D97-AF65-F5344CB8AC3E}">
        <p14:creationId xmlns:p14="http://schemas.microsoft.com/office/powerpoint/2010/main" val="3185975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7/17/2022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7/17/2022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7/17/2022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7/17/2022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7/17/2022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7/17/2022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7/17/2022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7/17/2022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20D04A-6EF7-4665-B131-E359AC6C5C6A}" type="datetimeFigureOut">
              <a:rPr lang="en-US"/>
              <a:pPr/>
              <a:t>7/17/2022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C8E0A6-1D75-4B7B-8C39-611D36EF233F}" type="slidenum">
              <a:rPr lang="en-US"/>
              <a:pPr/>
              <a:t>‹#›</a:t>
            </a:fld>
            <a:endParaRPr lang="en-US"/>
          </a:p>
        </p:txBody>
      </p:sp>
    </p:spTree>
    <p:extLst>
      <p:ext uri="{BB962C8B-B14F-4D97-AF65-F5344CB8AC3E}">
        <p14:creationId xmlns:p14="http://schemas.microsoft.com/office/powerpoint/2010/main" val="2463370084"/>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9302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9B9A6-36C1-AB5C-F7A2-22E8A51223F2}"/>
              </a:ext>
            </a:extLst>
          </p:cNvPr>
          <p:cNvSpPr>
            <a:spLocks noGrp="1"/>
          </p:cNvSpPr>
          <p:nvPr>
            <p:ph type="title"/>
          </p:nvPr>
        </p:nvSpPr>
        <p:spPr/>
        <p:txBody>
          <a:bodyPr>
            <a:normAutofit fontScale="90000"/>
          </a:bodyPr>
          <a:lstStyle/>
          <a:p>
            <a:pPr algn="ctr"/>
            <a:r>
              <a:rPr lang="en-US" dirty="0"/>
              <a:t>Conclusion – </a:t>
            </a:r>
            <a:br>
              <a:rPr lang="en-US" dirty="0"/>
            </a:br>
            <a:r>
              <a:rPr lang="en-US" b="1" dirty="0">
                <a:solidFill>
                  <a:srgbClr val="FF0000"/>
                </a:solidFill>
              </a:rPr>
              <a:t>We want to see things the way God sees them</a:t>
            </a:r>
          </a:p>
        </p:txBody>
      </p:sp>
      <p:sp>
        <p:nvSpPr>
          <p:cNvPr id="3" name="Content Placeholder 2">
            <a:extLst>
              <a:ext uri="{FF2B5EF4-FFF2-40B4-BE49-F238E27FC236}">
                <a16:creationId xmlns:a16="http://schemas.microsoft.com/office/drawing/2014/main" id="{AE333C16-D1A7-D595-2FB0-4DFBD9F8C666}"/>
              </a:ext>
            </a:extLst>
          </p:cNvPr>
          <p:cNvSpPr>
            <a:spLocks noGrp="1"/>
          </p:cNvSpPr>
          <p:nvPr>
            <p:ph idx="1"/>
          </p:nvPr>
        </p:nvSpPr>
        <p:spPr/>
        <p:txBody>
          <a:bodyPr>
            <a:normAutofit lnSpcReduction="10000"/>
          </a:bodyPr>
          <a:lstStyle/>
          <a:p>
            <a:r>
              <a:rPr lang="en-US" dirty="0"/>
              <a:t>Does it bring glory to God? – </a:t>
            </a:r>
          </a:p>
          <a:p>
            <a:pPr lvl="1"/>
            <a:r>
              <a:rPr lang="en-US" dirty="0"/>
              <a:t>Matt. 5:16  “In the same way, let your light shine before others, so that they may see your good works and give glory to your Father who is in heaven.”</a:t>
            </a:r>
          </a:p>
          <a:p>
            <a:r>
              <a:rPr lang="en-US" dirty="0"/>
              <a:t>Don’t ask “what is wrong with it”    ask “what is right about it”</a:t>
            </a:r>
          </a:p>
          <a:p>
            <a:pPr lvl="1"/>
            <a:r>
              <a:rPr lang="en-US" dirty="0"/>
              <a:t>Col 3:17  And whatsoever ye do, in word or in deed, do all in the name of the Lord Jesus, giving thanks to God the Father through him. </a:t>
            </a:r>
          </a:p>
          <a:p>
            <a:pPr lvl="1"/>
            <a:endParaRPr lang="en-US" dirty="0"/>
          </a:p>
        </p:txBody>
      </p:sp>
    </p:spTree>
    <p:extLst>
      <p:ext uri="{BB962C8B-B14F-4D97-AF65-F5344CB8AC3E}">
        <p14:creationId xmlns:p14="http://schemas.microsoft.com/office/powerpoint/2010/main" val="2879722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68501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8DE4A-AFAA-0B33-7FBC-9BF254B7F9FF}"/>
              </a:ext>
            </a:extLst>
          </p:cNvPr>
          <p:cNvSpPr>
            <a:spLocks noGrp="1"/>
          </p:cNvSpPr>
          <p:nvPr>
            <p:ph type="ctrTitle"/>
          </p:nvPr>
        </p:nvSpPr>
        <p:spPr>
          <a:xfrm>
            <a:off x="2501734" y="4631449"/>
            <a:ext cx="4140533" cy="940532"/>
          </a:xfrm>
        </p:spPr>
        <p:txBody>
          <a:bodyPr>
            <a:normAutofit fontScale="90000"/>
          </a:bodyPr>
          <a:lstStyle/>
          <a:p>
            <a:r>
              <a:rPr lang="en-US" dirty="0"/>
              <a:t>Sight</a:t>
            </a:r>
          </a:p>
        </p:txBody>
      </p:sp>
      <p:pic>
        <p:nvPicPr>
          <p:cNvPr id="1026" name="Picture 2" descr="Trachoma causing blindness in adults remain a concern: AIIMS conducts survey">
            <a:extLst>
              <a:ext uri="{FF2B5EF4-FFF2-40B4-BE49-F238E27FC236}">
                <a16:creationId xmlns:a16="http://schemas.microsoft.com/office/drawing/2014/main" id="{7E0C6233-3132-590E-DEEB-0C359B2024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9605" y="1117380"/>
            <a:ext cx="4705911" cy="37647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4305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C2983-8A33-B02D-7B38-892BA13ADC95}"/>
              </a:ext>
            </a:extLst>
          </p:cNvPr>
          <p:cNvSpPr>
            <a:spLocks noGrp="1"/>
          </p:cNvSpPr>
          <p:nvPr>
            <p:ph type="title"/>
          </p:nvPr>
        </p:nvSpPr>
        <p:spPr/>
        <p:txBody>
          <a:bodyPr/>
          <a:lstStyle/>
          <a:p>
            <a:r>
              <a:rPr lang="en-US" dirty="0"/>
              <a:t>John 9:16</a:t>
            </a:r>
          </a:p>
        </p:txBody>
      </p:sp>
      <p:sp>
        <p:nvSpPr>
          <p:cNvPr id="3" name="Content Placeholder 2">
            <a:extLst>
              <a:ext uri="{FF2B5EF4-FFF2-40B4-BE49-F238E27FC236}">
                <a16:creationId xmlns:a16="http://schemas.microsoft.com/office/drawing/2014/main" id="{7B4A04A6-7AFB-9B8F-9566-BD36E0F59C25}"/>
              </a:ext>
            </a:extLst>
          </p:cNvPr>
          <p:cNvSpPr>
            <a:spLocks noGrp="1"/>
          </p:cNvSpPr>
          <p:nvPr>
            <p:ph idx="1"/>
          </p:nvPr>
        </p:nvSpPr>
        <p:spPr/>
        <p:txBody>
          <a:bodyPr/>
          <a:lstStyle/>
          <a:p>
            <a:r>
              <a:rPr lang="en-US" dirty="0"/>
              <a:t>Some of the Pharisees said, “This man is not from God, for he does not keep the Sabbath.” But others said, “How can a man who is a sinner do such signs?” And there was a division among them.</a:t>
            </a:r>
          </a:p>
          <a:p>
            <a:endParaRPr lang="en-US" dirty="0"/>
          </a:p>
          <a:p>
            <a:endParaRPr lang="en-US" dirty="0"/>
          </a:p>
        </p:txBody>
      </p:sp>
    </p:spTree>
    <p:extLst>
      <p:ext uri="{BB962C8B-B14F-4D97-AF65-F5344CB8AC3E}">
        <p14:creationId xmlns:p14="http://schemas.microsoft.com/office/powerpoint/2010/main" val="3112884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36B1B-BCDE-6C75-6F02-95F6C90F92A7}"/>
              </a:ext>
            </a:extLst>
          </p:cNvPr>
          <p:cNvSpPr>
            <a:spLocks noGrp="1"/>
          </p:cNvSpPr>
          <p:nvPr>
            <p:ph type="title"/>
          </p:nvPr>
        </p:nvSpPr>
        <p:spPr/>
        <p:txBody>
          <a:bodyPr/>
          <a:lstStyle/>
          <a:p>
            <a:r>
              <a:rPr lang="en-US" dirty="0"/>
              <a:t>John 9: 28-34</a:t>
            </a:r>
          </a:p>
        </p:txBody>
      </p:sp>
      <p:sp>
        <p:nvSpPr>
          <p:cNvPr id="3" name="Content Placeholder 2">
            <a:extLst>
              <a:ext uri="{FF2B5EF4-FFF2-40B4-BE49-F238E27FC236}">
                <a16:creationId xmlns:a16="http://schemas.microsoft.com/office/drawing/2014/main" id="{A2712BB8-DDEF-5334-D61E-BFE96ECD8C89}"/>
              </a:ext>
            </a:extLst>
          </p:cNvPr>
          <p:cNvSpPr>
            <a:spLocks noGrp="1"/>
          </p:cNvSpPr>
          <p:nvPr>
            <p:ph idx="1"/>
          </p:nvPr>
        </p:nvSpPr>
        <p:spPr/>
        <p:txBody>
          <a:bodyPr>
            <a:normAutofit fontScale="85000" lnSpcReduction="20000"/>
          </a:bodyPr>
          <a:lstStyle/>
          <a:p>
            <a:r>
              <a:rPr lang="en-US" dirty="0"/>
              <a:t>And they reviled him, saying, “You are his disciple, but we are disciples of Moses. We know that God has spoken to Moses, but as for this man, we do not know where he comes from.” The man answered, “Why, this is an amazing thing! You do not know where he comes from, and yet he opened my eyes. We know that God does not listen to sinners, but if anyone is a worshiper of God and does his will, God listens to him. Never since the world began has it been heard that anyone opened the eyes of a man born blind. If this man were not from God, he could do nothing.” They answered him, “You were born in utter sin, and would you teach us?” And they cast him out.</a:t>
            </a:r>
          </a:p>
          <a:p>
            <a:endParaRPr lang="en-US" dirty="0"/>
          </a:p>
        </p:txBody>
      </p:sp>
    </p:spTree>
    <p:extLst>
      <p:ext uri="{BB962C8B-B14F-4D97-AF65-F5344CB8AC3E}">
        <p14:creationId xmlns:p14="http://schemas.microsoft.com/office/powerpoint/2010/main" val="761611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0AA33-932A-E121-D1FD-BD3E7C545CB3}"/>
              </a:ext>
            </a:extLst>
          </p:cNvPr>
          <p:cNvSpPr>
            <a:spLocks noGrp="1"/>
          </p:cNvSpPr>
          <p:nvPr>
            <p:ph type="title"/>
          </p:nvPr>
        </p:nvSpPr>
        <p:spPr/>
        <p:txBody>
          <a:bodyPr/>
          <a:lstStyle/>
          <a:p>
            <a:r>
              <a:rPr lang="en-US" dirty="0"/>
              <a:t>John 9:40-41</a:t>
            </a:r>
          </a:p>
        </p:txBody>
      </p:sp>
      <p:sp>
        <p:nvSpPr>
          <p:cNvPr id="3" name="Content Placeholder 2">
            <a:extLst>
              <a:ext uri="{FF2B5EF4-FFF2-40B4-BE49-F238E27FC236}">
                <a16:creationId xmlns:a16="http://schemas.microsoft.com/office/drawing/2014/main" id="{A9A6F995-1043-1055-075F-3C547DAD1C1B}"/>
              </a:ext>
            </a:extLst>
          </p:cNvPr>
          <p:cNvSpPr>
            <a:spLocks noGrp="1"/>
          </p:cNvSpPr>
          <p:nvPr>
            <p:ph idx="1"/>
          </p:nvPr>
        </p:nvSpPr>
        <p:spPr>
          <a:xfrm>
            <a:off x="628650" y="2226469"/>
            <a:ext cx="7886700" cy="1471953"/>
          </a:xfrm>
        </p:spPr>
        <p:txBody>
          <a:bodyPr>
            <a:normAutofit fontScale="85000" lnSpcReduction="20000"/>
          </a:bodyPr>
          <a:lstStyle/>
          <a:p>
            <a:r>
              <a:rPr lang="en-US" dirty="0"/>
              <a:t>Some of the Pharisees near him heard these things, and said to him, “Are we also blind?” Jesus said to them, “If you were blind, you would have no guilt; but now that you say, ‘We see,’ your guilt remains.</a:t>
            </a:r>
          </a:p>
          <a:p>
            <a:endParaRPr lang="en-US" dirty="0"/>
          </a:p>
        </p:txBody>
      </p:sp>
    </p:spTree>
    <p:extLst>
      <p:ext uri="{BB962C8B-B14F-4D97-AF65-F5344CB8AC3E}">
        <p14:creationId xmlns:p14="http://schemas.microsoft.com/office/powerpoint/2010/main" val="2068849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D624C-9740-B966-1167-17885929C9C0}"/>
              </a:ext>
            </a:extLst>
          </p:cNvPr>
          <p:cNvSpPr>
            <a:spLocks noGrp="1"/>
          </p:cNvSpPr>
          <p:nvPr>
            <p:ph type="title"/>
          </p:nvPr>
        </p:nvSpPr>
        <p:spPr/>
        <p:txBody>
          <a:bodyPr/>
          <a:lstStyle/>
          <a:p>
            <a:r>
              <a:rPr lang="en-US" dirty="0"/>
              <a:t>Sight</a:t>
            </a:r>
          </a:p>
        </p:txBody>
      </p:sp>
      <p:sp>
        <p:nvSpPr>
          <p:cNvPr id="3" name="Content Placeholder 2">
            <a:extLst>
              <a:ext uri="{FF2B5EF4-FFF2-40B4-BE49-F238E27FC236}">
                <a16:creationId xmlns:a16="http://schemas.microsoft.com/office/drawing/2014/main" id="{8A9E0129-0B49-3992-91AE-CF964B79985A}"/>
              </a:ext>
            </a:extLst>
          </p:cNvPr>
          <p:cNvSpPr>
            <a:spLocks noGrp="1"/>
          </p:cNvSpPr>
          <p:nvPr>
            <p:ph idx="1"/>
          </p:nvPr>
        </p:nvSpPr>
        <p:spPr>
          <a:xfrm>
            <a:off x="628650" y="2226469"/>
            <a:ext cx="8153789" cy="3263504"/>
          </a:xfrm>
        </p:spPr>
        <p:txBody>
          <a:bodyPr>
            <a:normAutofit fontScale="62500" lnSpcReduction="20000"/>
          </a:bodyPr>
          <a:lstStyle/>
          <a:p>
            <a:r>
              <a:rPr lang="en-US" dirty="0"/>
              <a:t>Understand intellectually the situation as it is in reality</a:t>
            </a:r>
          </a:p>
          <a:p>
            <a:r>
              <a:rPr lang="en-US" dirty="0"/>
              <a:t>Take appropriate action based on our understanding of the situation</a:t>
            </a:r>
          </a:p>
          <a:p>
            <a:pPr marL="0" indent="0">
              <a:buNone/>
            </a:pPr>
            <a:endParaRPr lang="en-US" dirty="0"/>
          </a:p>
          <a:p>
            <a:r>
              <a:rPr lang="en-US" dirty="0"/>
              <a:t>Lack of intellectual understanding – Prov. 18:2</a:t>
            </a:r>
          </a:p>
          <a:p>
            <a:pPr lvl="1"/>
            <a:r>
              <a:rPr lang="en-US" dirty="0"/>
              <a:t>“A fool takes no pleasure in understanding, but only in expressing his opinion.”</a:t>
            </a:r>
          </a:p>
          <a:p>
            <a:r>
              <a:rPr lang="en-US" dirty="0"/>
              <a:t>Understanding but failure to act – John 12:42</a:t>
            </a:r>
          </a:p>
          <a:p>
            <a:pPr lvl="1"/>
            <a:r>
              <a:rPr lang="en-US" dirty="0"/>
              <a:t>Nevertheless, many even of the authorities believed in him, but for fear of the Pharisees they did not confess it, so that they would not be put out of the synagogue; for they loved the glory that comes from man more than the glory that comes from God.</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090836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74042-4171-8A28-3901-7BC33C9F780C}"/>
              </a:ext>
            </a:extLst>
          </p:cNvPr>
          <p:cNvSpPr>
            <a:spLocks noGrp="1"/>
          </p:cNvSpPr>
          <p:nvPr>
            <p:ph type="title"/>
          </p:nvPr>
        </p:nvSpPr>
        <p:spPr/>
        <p:txBody>
          <a:bodyPr/>
          <a:lstStyle/>
          <a:p>
            <a:r>
              <a:rPr lang="en-US" dirty="0"/>
              <a:t>Things sometimes not seen </a:t>
            </a:r>
          </a:p>
        </p:txBody>
      </p:sp>
      <p:sp>
        <p:nvSpPr>
          <p:cNvPr id="3" name="Content Placeholder 2">
            <a:extLst>
              <a:ext uri="{FF2B5EF4-FFF2-40B4-BE49-F238E27FC236}">
                <a16:creationId xmlns:a16="http://schemas.microsoft.com/office/drawing/2014/main" id="{CC2E98FC-C858-2B16-1962-7704C154ACAF}"/>
              </a:ext>
            </a:extLst>
          </p:cNvPr>
          <p:cNvSpPr>
            <a:spLocks noGrp="1"/>
          </p:cNvSpPr>
          <p:nvPr>
            <p:ph idx="1"/>
          </p:nvPr>
        </p:nvSpPr>
        <p:spPr/>
        <p:txBody>
          <a:bodyPr>
            <a:normAutofit fontScale="85000" lnSpcReduction="20000"/>
          </a:bodyPr>
          <a:lstStyle/>
          <a:p>
            <a:r>
              <a:rPr lang="en-US" dirty="0"/>
              <a:t>God’s greatness</a:t>
            </a:r>
          </a:p>
          <a:p>
            <a:pPr lvl="1"/>
            <a:r>
              <a:rPr lang="en-US" dirty="0"/>
              <a:t>Isaiah 26:9-10     Judgment</a:t>
            </a:r>
          </a:p>
          <a:p>
            <a:pPr lvl="1"/>
            <a:r>
              <a:rPr lang="en-US" dirty="0"/>
              <a:t>Rom 1:19-20    Creation</a:t>
            </a:r>
          </a:p>
          <a:p>
            <a:r>
              <a:rPr lang="en-US" dirty="0"/>
              <a:t>God will win </a:t>
            </a:r>
          </a:p>
          <a:p>
            <a:pPr lvl="1"/>
            <a:r>
              <a:rPr lang="en-US" dirty="0"/>
              <a:t>II Kings 6:14-17</a:t>
            </a:r>
          </a:p>
          <a:p>
            <a:r>
              <a:rPr lang="en-US" dirty="0"/>
              <a:t>God will test us</a:t>
            </a:r>
          </a:p>
          <a:p>
            <a:pPr lvl="1"/>
            <a:r>
              <a:rPr lang="en-US" dirty="0"/>
              <a:t>Abraham –Genesis 22:1</a:t>
            </a:r>
          </a:p>
          <a:p>
            <a:pPr lvl="1"/>
            <a:r>
              <a:rPr lang="en-US" dirty="0"/>
              <a:t>Job </a:t>
            </a:r>
          </a:p>
          <a:p>
            <a:pPr lvl="1"/>
            <a:r>
              <a:rPr lang="en-US" dirty="0"/>
              <a:t>Children of Israel in the wilderness – Deut. 8:1-4</a:t>
            </a:r>
          </a:p>
          <a:p>
            <a:r>
              <a:rPr lang="en-US" dirty="0"/>
              <a:t>Judgment – Amos 4:6-13</a:t>
            </a:r>
          </a:p>
          <a:p>
            <a:r>
              <a:rPr lang="en-US" dirty="0"/>
              <a:t>Our standing before God – Laodicea Rev.3:14-17</a:t>
            </a:r>
          </a:p>
          <a:p>
            <a:endParaRPr lang="en-US" dirty="0"/>
          </a:p>
          <a:p>
            <a:endParaRPr lang="en-US" dirty="0"/>
          </a:p>
        </p:txBody>
      </p:sp>
    </p:spTree>
    <p:extLst>
      <p:ext uri="{BB962C8B-B14F-4D97-AF65-F5344CB8AC3E}">
        <p14:creationId xmlns:p14="http://schemas.microsoft.com/office/powerpoint/2010/main" val="2382485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D98FA-6463-EAC9-C8AA-470F31DB220A}"/>
              </a:ext>
            </a:extLst>
          </p:cNvPr>
          <p:cNvSpPr>
            <a:spLocks noGrp="1"/>
          </p:cNvSpPr>
          <p:nvPr>
            <p:ph type="title"/>
          </p:nvPr>
        </p:nvSpPr>
        <p:spPr>
          <a:xfrm>
            <a:off x="628650" y="906237"/>
            <a:ext cx="7886700" cy="994172"/>
          </a:xfrm>
        </p:spPr>
        <p:txBody>
          <a:bodyPr/>
          <a:lstStyle/>
          <a:p>
            <a:r>
              <a:rPr lang="en-US" dirty="0"/>
              <a:t>Why can’t people see?</a:t>
            </a:r>
          </a:p>
        </p:txBody>
      </p:sp>
      <p:sp>
        <p:nvSpPr>
          <p:cNvPr id="3" name="Content Placeholder 2">
            <a:extLst>
              <a:ext uri="{FF2B5EF4-FFF2-40B4-BE49-F238E27FC236}">
                <a16:creationId xmlns:a16="http://schemas.microsoft.com/office/drawing/2014/main" id="{B87FDC62-BADB-A1AA-7AEA-6AA167FDEBAD}"/>
              </a:ext>
            </a:extLst>
          </p:cNvPr>
          <p:cNvSpPr>
            <a:spLocks noGrp="1"/>
          </p:cNvSpPr>
          <p:nvPr>
            <p:ph idx="1"/>
          </p:nvPr>
        </p:nvSpPr>
        <p:spPr>
          <a:xfrm>
            <a:off x="628650" y="1983921"/>
            <a:ext cx="7886700" cy="3967843"/>
          </a:xfrm>
        </p:spPr>
        <p:txBody>
          <a:bodyPr>
            <a:normAutofit fontScale="47500" lnSpcReduction="20000"/>
          </a:bodyPr>
          <a:lstStyle/>
          <a:p>
            <a:r>
              <a:rPr lang="en-US" dirty="0"/>
              <a:t>Immaturity – Sometimes justified due to limited time in the kingdom  I Pet. 2:2</a:t>
            </a:r>
          </a:p>
          <a:p>
            <a:r>
              <a:rPr lang="en-US" dirty="0"/>
              <a:t>Distraction – </a:t>
            </a:r>
          </a:p>
          <a:p>
            <a:pPr lvl="1"/>
            <a:r>
              <a:rPr lang="en-US" dirty="0"/>
              <a:t>“The invisible gorilla”</a:t>
            </a:r>
          </a:p>
          <a:p>
            <a:pPr lvl="1"/>
            <a:r>
              <a:rPr lang="en-US" dirty="0"/>
              <a:t>Lot – Living in Sodom</a:t>
            </a:r>
          </a:p>
          <a:p>
            <a:r>
              <a:rPr lang="en-US" dirty="0"/>
              <a:t>Pride-  The start of sin</a:t>
            </a:r>
          </a:p>
          <a:p>
            <a:pPr lvl="1"/>
            <a:r>
              <a:rPr lang="en-US" sz="1500" dirty="0">
                <a:solidFill>
                  <a:srgbClr val="4D5156"/>
                </a:solidFill>
              </a:rPr>
              <a:t>“</a:t>
            </a:r>
            <a:r>
              <a:rPr lang="en-US" i="0" dirty="0">
                <a:solidFill>
                  <a:srgbClr val="4D5156"/>
                </a:solidFill>
                <a:effectLst/>
              </a:rPr>
              <a:t>A </a:t>
            </a:r>
            <a:r>
              <a:rPr lang="en-US" i="0" dirty="0">
                <a:solidFill>
                  <a:srgbClr val="5F6368"/>
                </a:solidFill>
                <a:effectLst/>
              </a:rPr>
              <a:t>proud man</a:t>
            </a:r>
            <a:r>
              <a:rPr lang="en-US" i="0" dirty="0">
                <a:solidFill>
                  <a:srgbClr val="4D5156"/>
                </a:solidFill>
                <a:effectLst/>
              </a:rPr>
              <a:t> is always looking down on things and </a:t>
            </a:r>
            <a:r>
              <a:rPr lang="en-US" i="0" dirty="0">
                <a:solidFill>
                  <a:srgbClr val="5F6368"/>
                </a:solidFill>
                <a:effectLst/>
              </a:rPr>
              <a:t>people</a:t>
            </a:r>
            <a:r>
              <a:rPr lang="en-US" i="0" dirty="0">
                <a:solidFill>
                  <a:srgbClr val="4D5156"/>
                </a:solidFill>
                <a:effectLst/>
              </a:rPr>
              <a:t>; and, of course, as long as you are looking down, you cannot </a:t>
            </a:r>
            <a:r>
              <a:rPr lang="en-US" i="0" dirty="0">
                <a:solidFill>
                  <a:srgbClr val="5F6368"/>
                </a:solidFill>
                <a:effectLst/>
              </a:rPr>
              <a:t>see</a:t>
            </a:r>
            <a:r>
              <a:rPr lang="en-US" i="0" dirty="0">
                <a:solidFill>
                  <a:srgbClr val="4D5156"/>
                </a:solidFill>
                <a:effectLst/>
              </a:rPr>
              <a:t> something that is above you</a:t>
            </a:r>
            <a:r>
              <a:rPr lang="en-US" b="0" i="0" dirty="0">
                <a:solidFill>
                  <a:srgbClr val="4D5156"/>
                </a:solidFill>
                <a:effectLst/>
              </a:rPr>
              <a:t>.”     CS Lewis</a:t>
            </a:r>
          </a:p>
          <a:p>
            <a:pPr lvl="1"/>
            <a:r>
              <a:rPr lang="en-US" dirty="0">
                <a:solidFill>
                  <a:srgbClr val="4D5156"/>
                </a:solidFill>
              </a:rPr>
              <a:t>Adam and Eve</a:t>
            </a:r>
            <a:endParaRPr lang="en-US" b="0" i="0" dirty="0">
              <a:solidFill>
                <a:srgbClr val="4D5156"/>
              </a:solidFill>
              <a:effectLst/>
            </a:endParaRPr>
          </a:p>
          <a:p>
            <a:pPr lvl="1"/>
            <a:r>
              <a:rPr lang="en-US" b="0" i="0" dirty="0">
                <a:solidFill>
                  <a:srgbClr val="202124"/>
                </a:solidFill>
                <a:effectLst/>
              </a:rPr>
              <a:t>Proverbs 11:2  “When pride comes, then comes disgrace but with humility comes wisdom”</a:t>
            </a:r>
          </a:p>
          <a:p>
            <a:pPr lvl="1"/>
            <a:r>
              <a:rPr lang="en-US" dirty="0">
                <a:solidFill>
                  <a:srgbClr val="202124"/>
                </a:solidFill>
              </a:rPr>
              <a:t>Scribes/Pharisees – </a:t>
            </a:r>
          </a:p>
          <a:p>
            <a:pPr lvl="1"/>
            <a:r>
              <a:rPr lang="en-US" dirty="0">
                <a:solidFill>
                  <a:srgbClr val="202124"/>
                </a:solidFill>
              </a:rPr>
              <a:t>“I will not” – Jeremiah 43:1-4</a:t>
            </a:r>
          </a:p>
          <a:p>
            <a:r>
              <a:rPr lang="en-US" b="0" i="0" dirty="0">
                <a:solidFill>
                  <a:srgbClr val="202124"/>
                </a:solidFill>
                <a:effectLst/>
              </a:rPr>
              <a:t>Feelings- </a:t>
            </a:r>
          </a:p>
          <a:p>
            <a:pPr lvl="1"/>
            <a:r>
              <a:rPr lang="en-US" b="0" i="0" dirty="0">
                <a:solidFill>
                  <a:srgbClr val="202124"/>
                </a:solidFill>
                <a:effectLst/>
              </a:rPr>
              <a:t>Jer. 17:9 “The heart is deceitful above all things, and it is exceedingly corrupt: who can know it?”</a:t>
            </a:r>
          </a:p>
          <a:p>
            <a:pPr lvl="1"/>
            <a:r>
              <a:rPr lang="en-US" b="0" i="0" dirty="0">
                <a:solidFill>
                  <a:srgbClr val="202124"/>
                </a:solidFill>
                <a:effectLst/>
              </a:rPr>
              <a:t>Prov. 14:12-13  There is a way that seems right to a man, but its end is the way to death.  </a:t>
            </a:r>
          </a:p>
          <a:p>
            <a:pPr lvl="1"/>
            <a:r>
              <a:rPr lang="en-US" b="0" i="0" dirty="0">
                <a:solidFill>
                  <a:srgbClr val="202124"/>
                </a:solidFill>
                <a:effectLst/>
              </a:rPr>
              <a:t>Prov. 12:15  The way of the fool is right in his own eyes, but a wise man listens to advice</a:t>
            </a:r>
          </a:p>
          <a:p>
            <a:pPr marL="342900" lvl="1" indent="0">
              <a:buNone/>
            </a:pPr>
            <a:br>
              <a:rPr lang="en-US" b="0" i="0" dirty="0">
                <a:solidFill>
                  <a:srgbClr val="202124"/>
                </a:solidFill>
                <a:effectLst/>
              </a:rPr>
            </a:br>
            <a:endParaRPr lang="en-US" dirty="0"/>
          </a:p>
        </p:txBody>
      </p:sp>
    </p:spTree>
    <p:extLst>
      <p:ext uri="{BB962C8B-B14F-4D97-AF65-F5344CB8AC3E}">
        <p14:creationId xmlns:p14="http://schemas.microsoft.com/office/powerpoint/2010/main" val="402536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BD337-D280-EA63-C17B-720754084A36}"/>
              </a:ext>
            </a:extLst>
          </p:cNvPr>
          <p:cNvSpPr>
            <a:spLocks noGrp="1"/>
          </p:cNvSpPr>
          <p:nvPr>
            <p:ph type="title"/>
          </p:nvPr>
        </p:nvSpPr>
        <p:spPr/>
        <p:txBody>
          <a:bodyPr/>
          <a:lstStyle/>
          <a:p>
            <a:r>
              <a:rPr lang="en-US" dirty="0"/>
              <a:t>How can we ensure sight?</a:t>
            </a:r>
          </a:p>
        </p:txBody>
      </p:sp>
      <p:sp>
        <p:nvSpPr>
          <p:cNvPr id="3" name="Content Placeholder 2">
            <a:extLst>
              <a:ext uri="{FF2B5EF4-FFF2-40B4-BE49-F238E27FC236}">
                <a16:creationId xmlns:a16="http://schemas.microsoft.com/office/drawing/2014/main" id="{C9588FEF-2C11-DB22-0C7B-631180BE6EF6}"/>
              </a:ext>
            </a:extLst>
          </p:cNvPr>
          <p:cNvSpPr>
            <a:spLocks noGrp="1"/>
          </p:cNvSpPr>
          <p:nvPr>
            <p:ph idx="1"/>
          </p:nvPr>
        </p:nvSpPr>
        <p:spPr/>
        <p:txBody>
          <a:bodyPr>
            <a:normAutofit fontScale="70000" lnSpcReduction="20000"/>
          </a:bodyPr>
          <a:lstStyle/>
          <a:p>
            <a:r>
              <a:rPr lang="en-US" dirty="0"/>
              <a:t>II Peter 1:5-9</a:t>
            </a:r>
          </a:p>
          <a:p>
            <a:pPr lvl="1"/>
            <a:r>
              <a:rPr lang="en-US" dirty="0"/>
              <a:t>For this very reason, make every effort to supplement your </a:t>
            </a:r>
            <a:r>
              <a:rPr lang="en-US" b="1" u="sng" dirty="0"/>
              <a:t>faith</a:t>
            </a:r>
            <a:r>
              <a:rPr lang="en-US" dirty="0"/>
              <a:t> with </a:t>
            </a:r>
            <a:r>
              <a:rPr lang="en-US" b="1" u="sng" dirty="0"/>
              <a:t>virtue</a:t>
            </a:r>
            <a:r>
              <a:rPr lang="en-US" dirty="0"/>
              <a:t>, and virtue with </a:t>
            </a:r>
            <a:r>
              <a:rPr lang="en-US" b="1" u="sng" dirty="0"/>
              <a:t>knowledge</a:t>
            </a:r>
            <a:r>
              <a:rPr lang="en-US" dirty="0"/>
              <a:t>, and knowledge with </a:t>
            </a:r>
            <a:r>
              <a:rPr lang="en-US" b="1" u="sng" dirty="0"/>
              <a:t>self-control</a:t>
            </a:r>
            <a:r>
              <a:rPr lang="en-US" dirty="0"/>
              <a:t>, and self-control with </a:t>
            </a:r>
            <a:r>
              <a:rPr lang="en-US" b="1" u="sng" dirty="0"/>
              <a:t>steadfastness</a:t>
            </a:r>
            <a:r>
              <a:rPr lang="en-US" dirty="0"/>
              <a:t>, and steadfastness with </a:t>
            </a:r>
            <a:r>
              <a:rPr lang="en-US" b="1" u="sng" dirty="0"/>
              <a:t>godliness</a:t>
            </a:r>
            <a:r>
              <a:rPr lang="en-US" b="1" dirty="0"/>
              <a:t>,</a:t>
            </a:r>
            <a:r>
              <a:rPr lang="en-US" dirty="0"/>
              <a:t> and godliness with </a:t>
            </a:r>
            <a:r>
              <a:rPr lang="en-US" b="1" u="sng" dirty="0"/>
              <a:t>brotherly affection</a:t>
            </a:r>
            <a:r>
              <a:rPr lang="en-US" dirty="0"/>
              <a:t>, and brotherly affection with </a:t>
            </a:r>
            <a:r>
              <a:rPr lang="en-US" b="1" u="sng" dirty="0"/>
              <a:t>love</a:t>
            </a:r>
            <a:r>
              <a:rPr lang="en-US" dirty="0"/>
              <a:t>. For if these qualities are yours and are increasing, they keep you from being ineffective or unfruitful in the knowledge of our Lord Jesus Christ. For </a:t>
            </a:r>
            <a:r>
              <a:rPr lang="en-US" u="sng" dirty="0"/>
              <a:t>whoever lacks these qualities is so nearsighted that he is blind</a:t>
            </a:r>
            <a:r>
              <a:rPr lang="en-US" dirty="0"/>
              <a:t>, having forgotten that he was cleansed from his former sins.</a:t>
            </a:r>
          </a:p>
          <a:p>
            <a:r>
              <a:rPr lang="en-US" dirty="0"/>
              <a:t>Examine ourselves </a:t>
            </a:r>
          </a:p>
          <a:p>
            <a:pPr lvl="1"/>
            <a:r>
              <a:rPr lang="en-US" dirty="0"/>
              <a:t>II Cor. 13:5 Examine yourselves, to see whether you are in the faith. Test yourselves. Or do you not realize this about yourselves, that Jesus Christ is in you?—unless indeed you fail to meet the test!</a:t>
            </a:r>
          </a:p>
          <a:p>
            <a:pPr lvl="1"/>
            <a:endParaRPr lang="en-US" dirty="0"/>
          </a:p>
        </p:txBody>
      </p:sp>
    </p:spTree>
    <p:extLst>
      <p:ext uri="{BB962C8B-B14F-4D97-AF65-F5344CB8AC3E}">
        <p14:creationId xmlns:p14="http://schemas.microsoft.com/office/powerpoint/2010/main" val="2051480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1682</TotalTime>
  <Words>856</Words>
  <Application>Microsoft Office PowerPoint</Application>
  <PresentationFormat>On-screen Show (4:3)</PresentationFormat>
  <Paragraphs>56</Paragraphs>
  <Slides>11</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Calibri Light</vt:lpstr>
      <vt:lpstr>2_Office Theme</vt:lpstr>
      <vt:lpstr>1_Office Theme</vt:lpstr>
      <vt:lpstr>PowerPoint Presentation</vt:lpstr>
      <vt:lpstr>Sight</vt:lpstr>
      <vt:lpstr>John 9:16</vt:lpstr>
      <vt:lpstr>John 9: 28-34</vt:lpstr>
      <vt:lpstr>John 9:40-41</vt:lpstr>
      <vt:lpstr>Sight</vt:lpstr>
      <vt:lpstr>Things sometimes not seen </vt:lpstr>
      <vt:lpstr>Why can’t people see?</vt:lpstr>
      <vt:lpstr>How can we ensure sight?</vt:lpstr>
      <vt:lpstr>Conclusion –  We want to see things the way God sees them</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153</cp:revision>
  <dcterms:created xsi:type="dcterms:W3CDTF">2008-03-16T18:22:36Z</dcterms:created>
  <dcterms:modified xsi:type="dcterms:W3CDTF">2022-07-17T18:40:38Z</dcterms:modified>
</cp:coreProperties>
</file>