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16"/>
  </p:notesMasterIdLst>
  <p:sldIdLst>
    <p:sldId id="256" r:id="rId3"/>
    <p:sldId id="258" r:id="rId4"/>
    <p:sldId id="259" r:id="rId5"/>
    <p:sldId id="260" r:id="rId6"/>
    <p:sldId id="261" r:id="rId7"/>
    <p:sldId id="262" r:id="rId8"/>
    <p:sldId id="263" r:id="rId9"/>
    <p:sldId id="264" r:id="rId10"/>
    <p:sldId id="265" r:id="rId11"/>
    <p:sldId id="616" r:id="rId12"/>
    <p:sldId id="617" r:id="rId13"/>
    <p:sldId id="618" r:id="rId14"/>
    <p:sldId id="4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514"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00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13</a:t>
            </a:fld>
            <a:endParaRPr lang="en-US"/>
          </a:p>
        </p:txBody>
      </p:sp>
    </p:spTree>
    <p:extLst>
      <p:ext uri="{BB962C8B-B14F-4D97-AF65-F5344CB8AC3E}">
        <p14:creationId xmlns:p14="http://schemas.microsoft.com/office/powerpoint/2010/main" val="195616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7/11/2022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7/11/2022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7/11/2022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wallpaperflare.com/man-standing-on-mountain-peak-in-silhouette-photography-people-wallpaper-dzn" TargetMode="External"/><Relationship Id="rId2" Type="http://schemas.openxmlformats.org/officeDocument/2006/relationships/image" Target="../media/image1.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912" t="10581" r="6179"/>
          <a:stretch/>
        </p:blipFill>
        <p:spPr>
          <a:xfrm>
            <a:off x="20" y="10"/>
            <a:ext cx="9143980" cy="6857990"/>
          </a:xfrm>
          <a:prstGeom prst="rect">
            <a:avLst/>
          </a:prstGeom>
        </p:spPr>
      </p:pic>
      <p:sp>
        <p:nvSpPr>
          <p:cNvPr id="10" name="Rectangle 12">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275867" y="-10136"/>
            <a:ext cx="4592270" cy="9144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303414" y="3091928"/>
            <a:ext cx="6808922" cy="2387600"/>
          </a:xfrm>
        </p:spPr>
        <p:txBody>
          <a:bodyPr>
            <a:normAutofit/>
          </a:bodyPr>
          <a:lstStyle/>
          <a:p>
            <a:pPr algn="l"/>
            <a:r>
              <a:rPr lang="en-US" sz="5700" dirty="0"/>
              <a:t>Be the </a:t>
            </a:r>
            <a:r>
              <a:rPr lang="en-US" sz="5700" dirty="0">
                <a:solidFill>
                  <a:srgbClr val="FFFF00"/>
                </a:solidFill>
              </a:rPr>
              <a:t>Light…</a:t>
            </a:r>
          </a:p>
        </p:txBody>
      </p:sp>
      <p:sp>
        <p:nvSpPr>
          <p:cNvPr id="12" name="Rectangle: Rounded Corners 14">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7339422"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F023A4C5-B6B5-6F48-0DFA-BC70CCE9F5DC}"/>
              </a:ext>
            </a:extLst>
          </p:cNvPr>
          <p:cNvSpPr>
            <a:spLocks noGrp="1"/>
          </p:cNvSpPr>
          <p:nvPr>
            <p:ph type="subTitle" idx="1"/>
          </p:nvPr>
        </p:nvSpPr>
        <p:spPr>
          <a:xfrm>
            <a:off x="303414" y="5624945"/>
            <a:ext cx="6808922" cy="592975"/>
          </a:xfrm>
        </p:spPr>
        <p:txBody>
          <a:bodyPr anchor="ctr">
            <a:normAutofit/>
          </a:bodyPr>
          <a:lstStyle/>
          <a:p>
            <a:pPr algn="l"/>
            <a:r>
              <a:rPr lang="en-US" dirty="0"/>
              <a:t>Matt. 5:14-16</a:t>
            </a:r>
          </a:p>
        </p:txBody>
      </p:sp>
    </p:spTree>
    <p:extLst>
      <p:ext uri="{BB962C8B-B14F-4D97-AF65-F5344CB8AC3E}">
        <p14:creationId xmlns:p14="http://schemas.microsoft.com/office/powerpoint/2010/main" val="370084635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Matt 5:14-16</a:t>
            </a:r>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4748860"/>
          </a:xfrm>
        </p:spPr>
        <p:txBody>
          <a:bodyPr>
            <a:normAutofit/>
          </a:bodyPr>
          <a:lstStyle/>
          <a:p>
            <a:pPr marL="342900" indent="-342900" algn="l">
              <a:buFont typeface="Wingdings" panose="05000000000000000000" pitchFamily="2" charset="2"/>
              <a:buChar char="Ø"/>
            </a:pPr>
            <a:r>
              <a:rPr lang="en-US" sz="2200" dirty="0">
                <a:solidFill>
                  <a:srgbClr val="000000"/>
                </a:solidFill>
                <a:latin typeface="system-ui"/>
              </a:rPr>
              <a:t>Influence those around you </a:t>
            </a:r>
          </a:p>
          <a:p>
            <a:pPr marL="800100" lvl="1" indent="-342900" algn="l">
              <a:buFont typeface="Arial" panose="020B0604020202020204" pitchFamily="34" charset="0"/>
              <a:buChar char="•"/>
            </a:pPr>
            <a:r>
              <a:rPr lang="en-US" dirty="0">
                <a:solidFill>
                  <a:srgbClr val="000000"/>
                </a:solidFill>
                <a:latin typeface="system-ui"/>
              </a:rPr>
              <a:t>Influence by Saying and Doing</a:t>
            </a:r>
          </a:p>
          <a:p>
            <a:pPr marL="342900" indent="-342900" algn="l">
              <a:buFont typeface="Wingdings" panose="05000000000000000000" pitchFamily="2" charset="2"/>
              <a:buChar char="Ø"/>
            </a:pPr>
            <a:endParaRPr lang="en-US" sz="2200" dirty="0">
              <a:solidFill>
                <a:srgbClr val="000000"/>
              </a:solidFill>
              <a:latin typeface="system-ui"/>
            </a:endParaRPr>
          </a:p>
          <a:p>
            <a:pPr marL="342900" indent="-342900" algn="l">
              <a:buFont typeface="Wingdings" panose="05000000000000000000" pitchFamily="2" charset="2"/>
              <a:buChar char="Ø"/>
            </a:pPr>
            <a:r>
              <a:rPr lang="en-US" sz="2200" dirty="0">
                <a:solidFill>
                  <a:srgbClr val="000000"/>
                </a:solidFill>
                <a:latin typeface="system-ui"/>
              </a:rPr>
              <a:t>What is the Purpose of the Light</a:t>
            </a:r>
          </a:p>
          <a:p>
            <a:pPr marL="800100" lvl="1" indent="-342900" algn="l">
              <a:buFont typeface="Wingdings" panose="05000000000000000000" pitchFamily="2" charset="2"/>
              <a:buChar char="Ø"/>
            </a:pPr>
            <a:r>
              <a:rPr lang="en-US" sz="1800" dirty="0">
                <a:solidFill>
                  <a:srgbClr val="000000"/>
                </a:solidFill>
                <a:latin typeface="system-ui"/>
              </a:rPr>
              <a:t>Glorify God</a:t>
            </a:r>
          </a:p>
          <a:p>
            <a:pPr marL="800100" lvl="1" indent="-342900" algn="l">
              <a:buFont typeface="Wingdings" panose="05000000000000000000" pitchFamily="2" charset="2"/>
              <a:buChar char="Ø"/>
            </a:pPr>
            <a:r>
              <a:rPr lang="en-US" sz="1800" dirty="0">
                <a:solidFill>
                  <a:srgbClr val="000000"/>
                </a:solidFill>
                <a:latin typeface="system-ui"/>
              </a:rPr>
              <a:t>See your Good Works</a:t>
            </a:r>
          </a:p>
          <a:p>
            <a:pPr marL="800100" lvl="1" indent="-342900" algn="l">
              <a:buFont typeface="Wingdings" panose="05000000000000000000" pitchFamily="2" charset="2"/>
              <a:buChar char="Ø"/>
            </a:pPr>
            <a:endParaRPr lang="en-US" sz="1800" dirty="0">
              <a:solidFill>
                <a:srgbClr val="000000"/>
              </a:solidFill>
              <a:latin typeface="system-ui"/>
            </a:endParaRPr>
          </a:p>
          <a:p>
            <a:pPr algn="l"/>
            <a:endParaRPr lang="en-US" dirty="0">
              <a:solidFill>
                <a:srgbClr val="000000"/>
              </a:solidFill>
              <a:latin typeface="system-ui"/>
            </a:endParaRPr>
          </a:p>
          <a:p>
            <a:pPr algn="l"/>
            <a:endParaRPr lang="en-US" dirty="0">
              <a:solidFill>
                <a:srgbClr val="000000"/>
              </a:solidFill>
              <a:latin typeface="system-ui"/>
            </a:endParaRPr>
          </a:p>
        </p:txBody>
      </p:sp>
      <p:sp>
        <p:nvSpPr>
          <p:cNvPr id="7" name="Title 1">
            <a:extLst>
              <a:ext uri="{FF2B5EF4-FFF2-40B4-BE49-F238E27FC236}">
                <a16:creationId xmlns:a16="http://schemas.microsoft.com/office/drawing/2014/main" id="{4795406E-582B-82F3-BBA9-F766DE39FCB0}"/>
              </a:ext>
            </a:extLst>
          </p:cNvPr>
          <p:cNvSpPr txBox="1">
            <a:spLocks/>
          </p:cNvSpPr>
          <p:nvPr/>
        </p:nvSpPr>
        <p:spPr>
          <a:xfrm>
            <a:off x="5550262" y="391300"/>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Let</a:t>
            </a:r>
          </a:p>
        </p:txBody>
      </p:sp>
      <p:sp>
        <p:nvSpPr>
          <p:cNvPr id="8" name="Title 1">
            <a:extLst>
              <a:ext uri="{FF2B5EF4-FFF2-40B4-BE49-F238E27FC236}">
                <a16:creationId xmlns:a16="http://schemas.microsoft.com/office/drawing/2014/main" id="{A7AC9D08-4AE9-FF94-EA0D-B8E8E8CFB614}"/>
              </a:ext>
            </a:extLst>
          </p:cNvPr>
          <p:cNvSpPr txBox="1">
            <a:spLocks/>
          </p:cNvSpPr>
          <p:nvPr/>
        </p:nvSpPr>
        <p:spPr>
          <a:xfrm>
            <a:off x="5956544" y="75224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Your Light</a:t>
            </a:r>
          </a:p>
        </p:txBody>
      </p:sp>
      <p:sp>
        <p:nvSpPr>
          <p:cNvPr id="9" name="Title 1">
            <a:extLst>
              <a:ext uri="{FF2B5EF4-FFF2-40B4-BE49-F238E27FC236}">
                <a16:creationId xmlns:a16="http://schemas.microsoft.com/office/drawing/2014/main" id="{CD4F7C1B-D645-6B35-D6A5-B7A19543D498}"/>
              </a:ext>
            </a:extLst>
          </p:cNvPr>
          <p:cNvSpPr txBox="1">
            <a:spLocks/>
          </p:cNvSpPr>
          <p:nvPr/>
        </p:nvSpPr>
        <p:spPr>
          <a:xfrm>
            <a:off x="6323809" y="147413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uLnTx/>
                <a:uFillTx/>
                <a:latin typeface="Calibri Light" panose="020F0302020204030204"/>
                <a:ea typeface="+mj-ea"/>
                <a:cs typeface="+mj-cs"/>
              </a:rPr>
              <a:t>Shine</a:t>
            </a:r>
          </a:p>
        </p:txBody>
      </p:sp>
    </p:spTree>
    <p:extLst>
      <p:ext uri="{BB962C8B-B14F-4D97-AF65-F5344CB8AC3E}">
        <p14:creationId xmlns:p14="http://schemas.microsoft.com/office/powerpoint/2010/main" val="17124443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Matt 5:14-16</a:t>
            </a:r>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649666" y="2046188"/>
            <a:ext cx="7842380" cy="4708580"/>
          </a:xfrm>
          <a:ln/>
          <a:effectLst>
            <a:softEdge rad="63500"/>
          </a:effectLst>
        </p:spPr>
        <p:style>
          <a:lnRef idx="2">
            <a:schemeClr val="accent5">
              <a:shade val="50000"/>
            </a:schemeClr>
          </a:lnRef>
          <a:fillRef idx="1">
            <a:schemeClr val="accent5"/>
          </a:fillRef>
          <a:effectRef idx="0">
            <a:schemeClr val="accent5"/>
          </a:effectRef>
          <a:fontRef idx="minor">
            <a:schemeClr val="lt1"/>
          </a:fontRef>
        </p:style>
        <p:txBody>
          <a:bodyPr>
            <a:normAutofit fontScale="25000" lnSpcReduction="20000"/>
          </a:bodyPr>
          <a:lstStyle/>
          <a:p>
            <a:pPr marR="0" lvl="0" fontAlgn="base">
              <a:lnSpc>
                <a:spcPct val="107000"/>
              </a:lnSpc>
              <a:spcBef>
                <a:spcPts val="0"/>
              </a:spcBef>
              <a:spcAft>
                <a:spcPts val="0"/>
              </a:spcAft>
              <a:buSzPts val="1000"/>
              <a:tabLst>
                <a:tab pos="457200" algn="l"/>
              </a:tabLst>
            </a:pPr>
            <a:r>
              <a:rPr lang="en-US" sz="8000" b="1" u="sng"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Sermon on the Mount</a:t>
            </a: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endPar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Work on your heart first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5:21-28</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(murder and adultery begin there)</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Take sin seriously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5:29-30</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(pluck out your eye if you need to)</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Keep your vows and stay married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5:31-32</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(God hates divorce)</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Always tell the truth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5:33-37</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(your yes be yes; your no be no)</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Do more than is expected of you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5:38-42</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(go the second mile)</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Do good to those that hate you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5:43-48</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(If you love only those who love you…?)</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Don’t be a hypocrite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6:1-18</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(do not do it to be seen by others)</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Seek spiritual things over the material things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6:19-24</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(Lay up treasures in heaven)</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Don’t worry, trust God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6:24-33</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(seek God and His righteousness FIRST)</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Don’t try to pick the speck out of your brother’s eye if you have a log in yours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7:1-6</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Ask God for everything you need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7:7-12</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Follow the truth wherever it leads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7:13-23</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(the narrow way that few find)</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fontAlgn="base">
              <a:lnSpc>
                <a:spcPct val="107000"/>
              </a:lnSpc>
              <a:spcBef>
                <a:spcPts val="0"/>
              </a:spcBef>
              <a:spcAft>
                <a:spcPts val="0"/>
              </a:spcAft>
              <a:buSzPts val="1000"/>
              <a:buFont typeface="Symbol" panose="05050102010706020507" pitchFamily="18" charset="2"/>
              <a:buChar char=""/>
              <a:tabLst>
                <a:tab pos="457200" algn="l"/>
              </a:tabLst>
            </a:pP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Obey God’s commands consistently (</a:t>
            </a:r>
            <a:r>
              <a:rPr lang="en-US" sz="6800" b="1"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7:24-27</a:t>
            </a:r>
            <a:r>
              <a:rPr lang="en-US" sz="6800" dirty="0">
                <a:solidFill>
                  <a:srgbClr val="1B1B1B"/>
                </a:solidFill>
                <a:effectLst/>
                <a:latin typeface="Roboto" panose="02000000000000000000" pitchFamily="2" charset="0"/>
                <a:ea typeface="Times New Roman" panose="02020603050405020304" pitchFamily="18" charset="0"/>
                <a:cs typeface="Times New Roman" panose="02020603050405020304" pitchFamily="18" charset="0"/>
              </a:rPr>
              <a:t>) – (build your house on the rock)</a:t>
            </a:r>
            <a:endParaRPr lang="en-US" sz="6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dirty="0">
              <a:solidFill>
                <a:srgbClr val="000000"/>
              </a:solidFill>
              <a:latin typeface="system-ui"/>
            </a:endParaRPr>
          </a:p>
          <a:p>
            <a:pPr algn="l"/>
            <a:endParaRPr lang="en-US" dirty="0">
              <a:solidFill>
                <a:srgbClr val="000000"/>
              </a:solidFill>
              <a:latin typeface="system-ui"/>
            </a:endParaRPr>
          </a:p>
        </p:txBody>
      </p:sp>
      <p:sp>
        <p:nvSpPr>
          <p:cNvPr id="10" name="Title 1">
            <a:extLst>
              <a:ext uri="{FF2B5EF4-FFF2-40B4-BE49-F238E27FC236}">
                <a16:creationId xmlns:a16="http://schemas.microsoft.com/office/drawing/2014/main" id="{2D0D458E-FB10-3E2D-D266-C07099DC14C4}"/>
              </a:ext>
            </a:extLst>
          </p:cNvPr>
          <p:cNvSpPr txBox="1">
            <a:spLocks/>
          </p:cNvSpPr>
          <p:nvPr/>
        </p:nvSpPr>
        <p:spPr>
          <a:xfrm>
            <a:off x="5550262" y="391300"/>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Let</a:t>
            </a:r>
          </a:p>
        </p:txBody>
      </p:sp>
      <p:sp>
        <p:nvSpPr>
          <p:cNvPr id="11" name="Title 1">
            <a:extLst>
              <a:ext uri="{FF2B5EF4-FFF2-40B4-BE49-F238E27FC236}">
                <a16:creationId xmlns:a16="http://schemas.microsoft.com/office/drawing/2014/main" id="{F20679B7-892F-82F4-874C-96008AE4238E}"/>
              </a:ext>
            </a:extLst>
          </p:cNvPr>
          <p:cNvSpPr txBox="1">
            <a:spLocks/>
          </p:cNvSpPr>
          <p:nvPr/>
        </p:nvSpPr>
        <p:spPr>
          <a:xfrm>
            <a:off x="5956544" y="75224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Your Light</a:t>
            </a:r>
          </a:p>
        </p:txBody>
      </p:sp>
      <p:sp>
        <p:nvSpPr>
          <p:cNvPr id="12" name="Title 1">
            <a:extLst>
              <a:ext uri="{FF2B5EF4-FFF2-40B4-BE49-F238E27FC236}">
                <a16:creationId xmlns:a16="http://schemas.microsoft.com/office/drawing/2014/main" id="{787EAE7F-E28B-5B8C-4E14-86EE182CD44B}"/>
              </a:ext>
            </a:extLst>
          </p:cNvPr>
          <p:cNvSpPr txBox="1">
            <a:spLocks/>
          </p:cNvSpPr>
          <p:nvPr/>
        </p:nvSpPr>
        <p:spPr>
          <a:xfrm>
            <a:off x="6323809" y="147413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uLnTx/>
                <a:uFillTx/>
                <a:latin typeface="Calibri Light" panose="020F0302020204030204"/>
                <a:ea typeface="+mj-ea"/>
                <a:cs typeface="+mj-cs"/>
              </a:rPr>
              <a:t>Shine</a:t>
            </a:r>
          </a:p>
        </p:txBody>
      </p:sp>
    </p:spTree>
    <p:extLst>
      <p:ext uri="{BB962C8B-B14F-4D97-AF65-F5344CB8AC3E}">
        <p14:creationId xmlns:p14="http://schemas.microsoft.com/office/powerpoint/2010/main" val="3235893457"/>
      </p:ext>
    </p:extLst>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Matt 5:14-16</a:t>
            </a:r>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3675839"/>
          </a:xfrm>
        </p:spPr>
        <p:txBody>
          <a:bodyPr>
            <a:normAutofit/>
          </a:bodyPr>
          <a:lstStyle/>
          <a:p>
            <a:pPr marL="342900" indent="-342900" algn="l">
              <a:buFont typeface="Wingdings" panose="05000000000000000000" pitchFamily="2" charset="2"/>
              <a:buChar char="Ø"/>
            </a:pPr>
            <a:r>
              <a:rPr lang="en-US" sz="2200" dirty="0">
                <a:solidFill>
                  <a:srgbClr val="000000"/>
                </a:solidFill>
                <a:latin typeface="system-ui"/>
              </a:rPr>
              <a:t>Influence those around you </a:t>
            </a:r>
          </a:p>
          <a:p>
            <a:pPr marL="800100" lvl="1" indent="-342900" algn="l">
              <a:buFont typeface="Arial" panose="020B0604020202020204" pitchFamily="34" charset="0"/>
              <a:buChar char="•"/>
            </a:pPr>
            <a:r>
              <a:rPr lang="en-US" dirty="0">
                <a:solidFill>
                  <a:srgbClr val="000000"/>
                </a:solidFill>
                <a:latin typeface="system-ui"/>
              </a:rPr>
              <a:t>Influence by Saying and Doing</a:t>
            </a:r>
          </a:p>
          <a:p>
            <a:pPr marL="342900" indent="-342900" algn="l">
              <a:buFont typeface="Wingdings" panose="05000000000000000000" pitchFamily="2" charset="2"/>
              <a:buChar char="Ø"/>
            </a:pPr>
            <a:endParaRPr lang="en-US" sz="2200" dirty="0">
              <a:solidFill>
                <a:srgbClr val="000000"/>
              </a:solidFill>
              <a:latin typeface="system-ui"/>
            </a:endParaRPr>
          </a:p>
          <a:p>
            <a:pPr marL="342900" indent="-342900" algn="l">
              <a:buFont typeface="Wingdings" panose="05000000000000000000" pitchFamily="2" charset="2"/>
              <a:buChar char="Ø"/>
            </a:pPr>
            <a:r>
              <a:rPr lang="en-US" sz="2200" dirty="0">
                <a:solidFill>
                  <a:srgbClr val="000000"/>
                </a:solidFill>
                <a:latin typeface="system-ui"/>
              </a:rPr>
              <a:t>What is the Purpose of the Light</a:t>
            </a:r>
          </a:p>
          <a:p>
            <a:pPr marL="800100" lvl="1" indent="-342900" algn="l">
              <a:buFont typeface="Wingdings" panose="05000000000000000000" pitchFamily="2" charset="2"/>
              <a:buChar char="Ø"/>
            </a:pPr>
            <a:r>
              <a:rPr lang="en-US" sz="1800" dirty="0">
                <a:solidFill>
                  <a:srgbClr val="000000"/>
                </a:solidFill>
                <a:latin typeface="system-ui"/>
              </a:rPr>
              <a:t>Glorify God</a:t>
            </a:r>
          </a:p>
          <a:p>
            <a:pPr marL="800100" lvl="1" indent="-342900" algn="l">
              <a:buFont typeface="Wingdings" panose="05000000000000000000" pitchFamily="2" charset="2"/>
              <a:buChar char="Ø"/>
            </a:pPr>
            <a:r>
              <a:rPr lang="en-US" sz="1800" dirty="0">
                <a:solidFill>
                  <a:srgbClr val="000000"/>
                </a:solidFill>
                <a:latin typeface="system-ui"/>
              </a:rPr>
              <a:t>See your Good Works</a:t>
            </a:r>
          </a:p>
          <a:p>
            <a:pPr marL="800100" lvl="1" indent="-342900" algn="l">
              <a:buFont typeface="Wingdings" panose="05000000000000000000" pitchFamily="2" charset="2"/>
              <a:buChar char="Ø"/>
            </a:pPr>
            <a:r>
              <a:rPr lang="en-US" sz="1800" dirty="0">
                <a:solidFill>
                  <a:srgbClr val="000000"/>
                </a:solidFill>
                <a:latin typeface="system-ui"/>
              </a:rPr>
              <a:t>Put to Silence the ignorance of the foolish men</a:t>
            </a:r>
          </a:p>
          <a:p>
            <a:pPr algn="l"/>
            <a:endParaRPr lang="en-US" dirty="0">
              <a:solidFill>
                <a:srgbClr val="000000"/>
              </a:solidFill>
              <a:latin typeface="system-ui"/>
            </a:endParaRPr>
          </a:p>
          <a:p>
            <a:pPr algn="l"/>
            <a:endParaRPr lang="en-US" dirty="0">
              <a:solidFill>
                <a:srgbClr val="000000"/>
              </a:solidFill>
              <a:latin typeface="system-ui"/>
            </a:endParaRPr>
          </a:p>
        </p:txBody>
      </p:sp>
      <p:sp>
        <p:nvSpPr>
          <p:cNvPr id="7" name="Title 1">
            <a:extLst>
              <a:ext uri="{FF2B5EF4-FFF2-40B4-BE49-F238E27FC236}">
                <a16:creationId xmlns:a16="http://schemas.microsoft.com/office/drawing/2014/main" id="{669A006D-D71A-F5C8-895D-E6D99C6E1BF7}"/>
              </a:ext>
            </a:extLst>
          </p:cNvPr>
          <p:cNvSpPr txBox="1">
            <a:spLocks/>
          </p:cNvSpPr>
          <p:nvPr/>
        </p:nvSpPr>
        <p:spPr>
          <a:xfrm>
            <a:off x="525658" y="5505051"/>
            <a:ext cx="4046342" cy="721891"/>
          </a:xfrm>
          <a:prstGeom prst="rect">
            <a:avLst/>
          </a:prstGeom>
          <a:noFill/>
          <a:effectLst>
            <a:glow rad="139700">
              <a:schemeClr val="accent4">
                <a:satMod val="175000"/>
                <a:alpha val="40000"/>
              </a:schemeClr>
            </a:glow>
          </a:effectLst>
        </p:spPr>
        <p:txBody>
          <a:bodyPr vert="horz" lIns="91440" tIns="45720" rIns="91440" bIns="45720" rtlCol="0" anchor="b">
            <a:noAutofit/>
            <a:scene3d>
              <a:camera prst="orthographicFront"/>
              <a:lightRig rig="soft" dir="t">
                <a:rot lat="0" lon="0" rev="15600000"/>
              </a:lightRig>
            </a:scene3d>
            <a:sp3d extrusionH="57150" prstMaterial="softEdge">
              <a:bevelT w="25400" h="38100"/>
            </a:sp3d>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400" b="1" i="0" u="none" strike="noStrike" kern="1200" cap="none" spc="0" normalizeH="0" baseline="0" noProof="0" dirty="0">
                <a:ln/>
                <a:solidFill>
                  <a:srgbClr val="FFC000"/>
                </a:solidFill>
                <a:effectLst>
                  <a:glow rad="139700">
                    <a:srgbClr val="FFC000">
                      <a:satMod val="175000"/>
                      <a:alpha val="40000"/>
                    </a:srgbClr>
                  </a:glow>
                </a:effectLst>
                <a:uLnTx/>
                <a:uFillTx/>
                <a:latin typeface="Calibri Light" panose="020F0302020204030204"/>
                <a:ea typeface="+mj-ea"/>
                <a:cs typeface="+mj-cs"/>
              </a:rPr>
              <a:t>Be the Light…</a:t>
            </a:r>
          </a:p>
        </p:txBody>
      </p:sp>
      <p:sp>
        <p:nvSpPr>
          <p:cNvPr id="8" name="Title 1">
            <a:extLst>
              <a:ext uri="{FF2B5EF4-FFF2-40B4-BE49-F238E27FC236}">
                <a16:creationId xmlns:a16="http://schemas.microsoft.com/office/drawing/2014/main" id="{359A61C4-E7F2-6B2B-AD58-866DDC41276F}"/>
              </a:ext>
            </a:extLst>
          </p:cNvPr>
          <p:cNvSpPr txBox="1">
            <a:spLocks/>
          </p:cNvSpPr>
          <p:nvPr/>
        </p:nvSpPr>
        <p:spPr>
          <a:xfrm>
            <a:off x="5550262" y="391300"/>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Let</a:t>
            </a:r>
          </a:p>
        </p:txBody>
      </p:sp>
      <p:sp>
        <p:nvSpPr>
          <p:cNvPr id="9" name="Title 1">
            <a:extLst>
              <a:ext uri="{FF2B5EF4-FFF2-40B4-BE49-F238E27FC236}">
                <a16:creationId xmlns:a16="http://schemas.microsoft.com/office/drawing/2014/main" id="{87C33D7E-7200-A048-36FC-0894CA428B9F}"/>
              </a:ext>
            </a:extLst>
          </p:cNvPr>
          <p:cNvSpPr txBox="1">
            <a:spLocks/>
          </p:cNvSpPr>
          <p:nvPr/>
        </p:nvSpPr>
        <p:spPr>
          <a:xfrm>
            <a:off x="5956544" y="75224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Your Light</a:t>
            </a:r>
          </a:p>
        </p:txBody>
      </p:sp>
      <p:sp>
        <p:nvSpPr>
          <p:cNvPr id="10" name="Title 1">
            <a:extLst>
              <a:ext uri="{FF2B5EF4-FFF2-40B4-BE49-F238E27FC236}">
                <a16:creationId xmlns:a16="http://schemas.microsoft.com/office/drawing/2014/main" id="{231E391E-ADF2-2290-7738-D5EB6EF76B9F}"/>
              </a:ext>
            </a:extLst>
          </p:cNvPr>
          <p:cNvSpPr txBox="1">
            <a:spLocks/>
          </p:cNvSpPr>
          <p:nvPr/>
        </p:nvSpPr>
        <p:spPr>
          <a:xfrm>
            <a:off x="6323809" y="147413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uLnTx/>
                <a:uFillTx/>
                <a:latin typeface="Calibri Light" panose="020F0302020204030204"/>
                <a:ea typeface="+mj-ea"/>
                <a:cs typeface="+mj-cs"/>
              </a:rPr>
              <a:t>Shine</a:t>
            </a:r>
          </a:p>
        </p:txBody>
      </p:sp>
    </p:spTree>
    <p:extLst>
      <p:ext uri="{BB962C8B-B14F-4D97-AF65-F5344CB8AC3E}">
        <p14:creationId xmlns:p14="http://schemas.microsoft.com/office/powerpoint/2010/main" val="260134418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p:cTn id="7"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9302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9" y="933007"/>
            <a:ext cx="2980038" cy="721891"/>
          </a:xfrm>
          <a:noFill/>
        </p:spPr>
        <p:txBody>
          <a:bodyPr>
            <a:normAutofit/>
          </a:bodyPr>
          <a:lstStyle/>
          <a:p>
            <a:pPr algn="l"/>
            <a:r>
              <a:rPr lang="en-US" sz="4500" dirty="0"/>
              <a:t>Acts 4:32</a:t>
            </a:r>
            <a:r>
              <a:rPr lang="en-US" sz="2000" dirty="0"/>
              <a:t>esv</a:t>
            </a:r>
            <a:endParaRPr lang="en-US" sz="4500" dirty="0"/>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2808092"/>
          </a:xfrm>
        </p:spPr>
        <p:txBody>
          <a:bodyPr/>
          <a:lstStyle/>
          <a:p>
            <a:r>
              <a:rPr lang="en-US" b="0" i="0" dirty="0">
                <a:solidFill>
                  <a:srgbClr val="000000"/>
                </a:solidFill>
                <a:effectLst/>
                <a:latin typeface="system-ui"/>
              </a:rPr>
              <a:t>Now the full number of those who believed were of one heart and soul, and no one said that any of the things that belonged to him was his own, but they had everything in common.</a:t>
            </a:r>
            <a:endParaRPr lang="en-US" dirty="0"/>
          </a:p>
        </p:txBody>
      </p:sp>
      <p:sp>
        <p:nvSpPr>
          <p:cNvPr id="13" name="Title 1">
            <a:extLst>
              <a:ext uri="{FF2B5EF4-FFF2-40B4-BE49-F238E27FC236}">
                <a16:creationId xmlns:a16="http://schemas.microsoft.com/office/drawing/2014/main" id="{7B05FBCA-2BD0-2E02-D148-74FDEC042ECD}"/>
              </a:ext>
            </a:extLst>
          </p:cNvPr>
          <p:cNvSpPr txBox="1">
            <a:spLocks/>
          </p:cNvSpPr>
          <p:nvPr/>
        </p:nvSpPr>
        <p:spPr>
          <a:xfrm>
            <a:off x="401749" y="5072418"/>
            <a:ext cx="2980038"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BUT…</a:t>
            </a:r>
          </a:p>
        </p:txBody>
      </p:sp>
      <p:sp>
        <p:nvSpPr>
          <p:cNvPr id="15" name="Title 1">
            <a:extLst>
              <a:ext uri="{FF2B5EF4-FFF2-40B4-BE49-F238E27FC236}">
                <a16:creationId xmlns:a16="http://schemas.microsoft.com/office/drawing/2014/main" id="{E8E1BBCF-2E3B-FC33-E2A3-E2DF979984B0}"/>
              </a:ext>
            </a:extLst>
          </p:cNvPr>
          <p:cNvSpPr txBox="1">
            <a:spLocks/>
          </p:cNvSpPr>
          <p:nvPr/>
        </p:nvSpPr>
        <p:spPr>
          <a:xfrm>
            <a:off x="5490031" y="39130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Ananias</a:t>
            </a:r>
          </a:p>
        </p:txBody>
      </p:sp>
      <p:sp>
        <p:nvSpPr>
          <p:cNvPr id="16" name="Title 1">
            <a:extLst>
              <a:ext uri="{FF2B5EF4-FFF2-40B4-BE49-F238E27FC236}">
                <a16:creationId xmlns:a16="http://schemas.microsoft.com/office/drawing/2014/main" id="{F70E36BA-403C-A850-EE44-CDC99DF8E46C}"/>
              </a:ext>
            </a:extLst>
          </p:cNvPr>
          <p:cNvSpPr txBox="1">
            <a:spLocks/>
          </p:cNvSpPr>
          <p:nvPr/>
        </p:nvSpPr>
        <p:spPr>
          <a:xfrm>
            <a:off x="5701981" y="68489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and</a:t>
            </a:r>
          </a:p>
        </p:txBody>
      </p:sp>
      <p:sp>
        <p:nvSpPr>
          <p:cNvPr id="18" name="Title 1">
            <a:extLst>
              <a:ext uri="{FF2B5EF4-FFF2-40B4-BE49-F238E27FC236}">
                <a16:creationId xmlns:a16="http://schemas.microsoft.com/office/drawing/2014/main" id="{4658942E-80AA-D685-2F63-A529EAD00AA3}"/>
              </a:ext>
            </a:extLst>
          </p:cNvPr>
          <p:cNvSpPr txBox="1">
            <a:spLocks/>
          </p:cNvSpPr>
          <p:nvPr/>
        </p:nvSpPr>
        <p:spPr>
          <a:xfrm>
            <a:off x="6129819" y="133942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Sapphira</a:t>
            </a:r>
          </a:p>
        </p:txBody>
      </p:sp>
    </p:spTree>
    <p:extLst>
      <p:ext uri="{BB962C8B-B14F-4D97-AF65-F5344CB8AC3E}">
        <p14:creationId xmlns:p14="http://schemas.microsoft.com/office/powerpoint/2010/main" val="7595478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Acts 5:1-11</a:t>
            </a:r>
            <a:r>
              <a:rPr lang="en-US" sz="2000" dirty="0"/>
              <a:t>esv</a:t>
            </a:r>
            <a:endParaRPr lang="en-US" sz="4500" dirty="0"/>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2808092"/>
          </a:xfrm>
        </p:spPr>
        <p:txBody>
          <a:bodyPr>
            <a:normAutofit fontScale="92500" lnSpcReduction="10000"/>
          </a:bodyPr>
          <a:lstStyle/>
          <a:p>
            <a:pPr marL="342900" indent="-342900" algn="l">
              <a:buFont typeface="Wingdings" panose="05000000000000000000" pitchFamily="2" charset="2"/>
              <a:buChar char="Ø"/>
            </a:pPr>
            <a:endParaRPr lang="en-US" b="0" i="0" dirty="0">
              <a:solidFill>
                <a:srgbClr val="000000"/>
              </a:solidFill>
              <a:effectLst/>
              <a:latin typeface="system-ui"/>
            </a:endParaRPr>
          </a:p>
          <a:p>
            <a:pPr marL="342900" indent="-342900" algn="l">
              <a:buFont typeface="Wingdings" panose="05000000000000000000" pitchFamily="2" charset="2"/>
              <a:buChar char="Ø"/>
            </a:pPr>
            <a:r>
              <a:rPr lang="en-US" b="0" i="0" dirty="0">
                <a:solidFill>
                  <a:srgbClr val="000000"/>
                </a:solidFill>
                <a:effectLst/>
                <a:latin typeface="system-ui"/>
              </a:rPr>
              <a:t>Am I the Exception? </a:t>
            </a:r>
          </a:p>
          <a:p>
            <a:pPr marL="342900" indent="-342900" algn="l">
              <a:buFont typeface="Wingdings" panose="05000000000000000000" pitchFamily="2" charset="2"/>
              <a:buChar char="Ø"/>
            </a:pPr>
            <a:endParaRPr lang="en-US" dirty="0">
              <a:solidFill>
                <a:srgbClr val="000000"/>
              </a:solidFill>
              <a:latin typeface="system-ui"/>
            </a:endParaRPr>
          </a:p>
          <a:p>
            <a:pPr marL="342900" indent="-342900" algn="l">
              <a:buFont typeface="Wingdings" panose="05000000000000000000" pitchFamily="2" charset="2"/>
              <a:buChar char="Ø"/>
            </a:pPr>
            <a:r>
              <a:rPr lang="en-US" b="0" i="0" dirty="0">
                <a:solidFill>
                  <a:srgbClr val="000000"/>
                </a:solidFill>
                <a:effectLst/>
                <a:latin typeface="system-ui"/>
              </a:rPr>
              <a:t>Am I the Hindrance to the Church?</a:t>
            </a:r>
          </a:p>
          <a:p>
            <a:pPr marL="342900" indent="-342900" algn="l">
              <a:buFont typeface="Wingdings" panose="05000000000000000000" pitchFamily="2" charset="2"/>
              <a:buChar char="Ø"/>
            </a:pPr>
            <a:endParaRPr lang="en-US" b="0" i="0" dirty="0">
              <a:solidFill>
                <a:srgbClr val="000000"/>
              </a:solidFill>
              <a:effectLst/>
              <a:latin typeface="system-ui"/>
            </a:endParaRPr>
          </a:p>
          <a:p>
            <a:pPr marL="342900" indent="-342900" algn="l">
              <a:buFont typeface="Wingdings" panose="05000000000000000000" pitchFamily="2" charset="2"/>
              <a:buChar char="Ø"/>
            </a:pPr>
            <a:r>
              <a:rPr lang="en-US" b="0" i="0" dirty="0">
                <a:solidFill>
                  <a:srgbClr val="000000"/>
                </a:solidFill>
                <a:effectLst/>
                <a:latin typeface="system-ui"/>
              </a:rPr>
              <a:t>Do I focus on My Selfish Intents?</a:t>
            </a:r>
          </a:p>
          <a:p>
            <a:pPr marL="342900" indent="-342900" algn="l">
              <a:buFont typeface="Wingdings" panose="05000000000000000000" pitchFamily="2" charset="2"/>
              <a:buChar char="Ø"/>
            </a:pPr>
            <a:endParaRPr lang="en-US" b="0" i="0" dirty="0">
              <a:solidFill>
                <a:srgbClr val="000000"/>
              </a:solidFill>
              <a:effectLst/>
              <a:latin typeface="system-ui"/>
            </a:endParaRPr>
          </a:p>
          <a:p>
            <a:pPr algn="l"/>
            <a:endParaRPr lang="en-US" dirty="0">
              <a:solidFill>
                <a:srgbClr val="000000"/>
              </a:solidFill>
              <a:latin typeface="system-ui"/>
            </a:endParaRPr>
          </a:p>
        </p:txBody>
      </p:sp>
      <p:sp>
        <p:nvSpPr>
          <p:cNvPr id="13" name="Title 1">
            <a:extLst>
              <a:ext uri="{FF2B5EF4-FFF2-40B4-BE49-F238E27FC236}">
                <a16:creationId xmlns:a16="http://schemas.microsoft.com/office/drawing/2014/main" id="{7B05FBCA-2BD0-2E02-D148-74FDEC042ECD}"/>
              </a:ext>
            </a:extLst>
          </p:cNvPr>
          <p:cNvSpPr txBox="1">
            <a:spLocks/>
          </p:cNvSpPr>
          <p:nvPr/>
        </p:nvSpPr>
        <p:spPr>
          <a:xfrm>
            <a:off x="401749" y="5072418"/>
            <a:ext cx="2980038"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Change…</a:t>
            </a:r>
          </a:p>
        </p:txBody>
      </p:sp>
      <p:sp>
        <p:nvSpPr>
          <p:cNvPr id="9" name="Title 1">
            <a:extLst>
              <a:ext uri="{FF2B5EF4-FFF2-40B4-BE49-F238E27FC236}">
                <a16:creationId xmlns:a16="http://schemas.microsoft.com/office/drawing/2014/main" id="{B0423E2F-5D76-54F5-1AA4-16D75783ED74}"/>
              </a:ext>
            </a:extLst>
          </p:cNvPr>
          <p:cNvSpPr txBox="1">
            <a:spLocks/>
          </p:cNvSpPr>
          <p:nvPr/>
        </p:nvSpPr>
        <p:spPr>
          <a:xfrm>
            <a:off x="5490031" y="39130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Ananias</a:t>
            </a:r>
          </a:p>
        </p:txBody>
      </p:sp>
      <p:sp>
        <p:nvSpPr>
          <p:cNvPr id="10" name="Title 1">
            <a:extLst>
              <a:ext uri="{FF2B5EF4-FFF2-40B4-BE49-F238E27FC236}">
                <a16:creationId xmlns:a16="http://schemas.microsoft.com/office/drawing/2014/main" id="{503C34A7-B2E2-6ADF-5503-3463B51C053A}"/>
              </a:ext>
            </a:extLst>
          </p:cNvPr>
          <p:cNvSpPr txBox="1">
            <a:spLocks/>
          </p:cNvSpPr>
          <p:nvPr/>
        </p:nvSpPr>
        <p:spPr>
          <a:xfrm>
            <a:off x="5701981" y="68489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and</a:t>
            </a:r>
          </a:p>
        </p:txBody>
      </p:sp>
      <p:sp>
        <p:nvSpPr>
          <p:cNvPr id="11" name="Title 1">
            <a:extLst>
              <a:ext uri="{FF2B5EF4-FFF2-40B4-BE49-F238E27FC236}">
                <a16:creationId xmlns:a16="http://schemas.microsoft.com/office/drawing/2014/main" id="{E9707499-ED26-F9F7-B974-499F999A09CA}"/>
              </a:ext>
            </a:extLst>
          </p:cNvPr>
          <p:cNvSpPr txBox="1">
            <a:spLocks/>
          </p:cNvSpPr>
          <p:nvPr/>
        </p:nvSpPr>
        <p:spPr>
          <a:xfrm>
            <a:off x="6129819" y="133942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Sapphira</a:t>
            </a:r>
          </a:p>
        </p:txBody>
      </p:sp>
    </p:spTree>
    <p:extLst>
      <p:ext uri="{BB962C8B-B14F-4D97-AF65-F5344CB8AC3E}">
        <p14:creationId xmlns:p14="http://schemas.microsoft.com/office/powerpoint/2010/main" val="5957861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Acts 5:1-11</a:t>
            </a:r>
            <a:r>
              <a:rPr lang="en-US" sz="2000" dirty="0"/>
              <a:t>esv</a:t>
            </a:r>
            <a:endParaRPr lang="en-US" sz="4500" dirty="0"/>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4748860"/>
          </a:xfrm>
        </p:spPr>
        <p:txBody>
          <a:bodyPr>
            <a:normAutofit fontScale="92500" lnSpcReduction="10000"/>
          </a:bodyPr>
          <a:lstStyle/>
          <a:p>
            <a:r>
              <a:rPr lang="en-US" sz="1500" b="0" i="0" dirty="0">
                <a:solidFill>
                  <a:srgbClr val="000000"/>
                </a:solidFill>
                <a:effectLst/>
                <a:latin typeface="system-ui"/>
              </a:rPr>
              <a:t>1</a:t>
            </a:r>
            <a:r>
              <a:rPr lang="en-US" b="0" i="0" dirty="0">
                <a:solidFill>
                  <a:srgbClr val="000000"/>
                </a:solidFill>
                <a:effectLst/>
                <a:latin typeface="system-ui"/>
              </a:rPr>
              <a:t>But a man named Ananias, with his wife Sapphira, sold a piece of property,</a:t>
            </a:r>
          </a:p>
          <a:p>
            <a:endParaRPr lang="en-US" dirty="0">
              <a:solidFill>
                <a:srgbClr val="000000"/>
              </a:solidFill>
              <a:latin typeface="system-ui"/>
            </a:endParaRPr>
          </a:p>
          <a:p>
            <a:r>
              <a:rPr lang="en-US" sz="1500" b="0" i="0" dirty="0">
                <a:solidFill>
                  <a:srgbClr val="000000"/>
                </a:solidFill>
                <a:effectLst/>
                <a:latin typeface="system-ui"/>
              </a:rPr>
              <a:t>2</a:t>
            </a:r>
            <a:r>
              <a:rPr lang="en-US" b="0" i="0" dirty="0">
                <a:solidFill>
                  <a:srgbClr val="000000"/>
                </a:solidFill>
                <a:effectLst/>
                <a:latin typeface="system-ui"/>
              </a:rPr>
              <a:t>and with his wife's knowledge he kept back for himself some of the proceeds and brought only a part of it and laid it at the apostles' feet.</a:t>
            </a:r>
          </a:p>
          <a:p>
            <a:endParaRPr lang="en-US" dirty="0">
              <a:solidFill>
                <a:srgbClr val="000000"/>
              </a:solidFill>
              <a:latin typeface="system-ui"/>
            </a:endParaRPr>
          </a:p>
          <a:p>
            <a:r>
              <a:rPr lang="en-US" sz="1500" b="0" i="0" dirty="0">
                <a:solidFill>
                  <a:srgbClr val="000000"/>
                </a:solidFill>
                <a:effectLst/>
                <a:latin typeface="system-ui"/>
              </a:rPr>
              <a:t>3</a:t>
            </a:r>
            <a:r>
              <a:rPr lang="en-US" b="0" i="0" dirty="0">
                <a:solidFill>
                  <a:srgbClr val="000000"/>
                </a:solidFill>
                <a:effectLst/>
                <a:latin typeface="system-ui"/>
              </a:rPr>
              <a:t>But Peter said, “Ananias, why has Satan filled your heart to lie to the Holy Spirit and to keep back for yourself part of the proceeds of the land?</a:t>
            </a:r>
          </a:p>
          <a:p>
            <a:endParaRPr lang="en-US" dirty="0">
              <a:solidFill>
                <a:srgbClr val="000000"/>
              </a:solidFill>
              <a:latin typeface="system-ui"/>
            </a:endParaRPr>
          </a:p>
        </p:txBody>
      </p:sp>
      <p:sp>
        <p:nvSpPr>
          <p:cNvPr id="9" name="Title 1">
            <a:extLst>
              <a:ext uri="{FF2B5EF4-FFF2-40B4-BE49-F238E27FC236}">
                <a16:creationId xmlns:a16="http://schemas.microsoft.com/office/drawing/2014/main" id="{07DE4E04-7D97-C533-D0C3-8FDB99A670E1}"/>
              </a:ext>
            </a:extLst>
          </p:cNvPr>
          <p:cNvSpPr txBox="1">
            <a:spLocks/>
          </p:cNvSpPr>
          <p:nvPr/>
        </p:nvSpPr>
        <p:spPr>
          <a:xfrm>
            <a:off x="5490031" y="39130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Ananias</a:t>
            </a:r>
          </a:p>
        </p:txBody>
      </p:sp>
      <p:sp>
        <p:nvSpPr>
          <p:cNvPr id="10" name="Title 1">
            <a:extLst>
              <a:ext uri="{FF2B5EF4-FFF2-40B4-BE49-F238E27FC236}">
                <a16:creationId xmlns:a16="http://schemas.microsoft.com/office/drawing/2014/main" id="{EAD203CB-6C9F-3FC2-D2CD-6D4BC97799F5}"/>
              </a:ext>
            </a:extLst>
          </p:cNvPr>
          <p:cNvSpPr txBox="1">
            <a:spLocks/>
          </p:cNvSpPr>
          <p:nvPr/>
        </p:nvSpPr>
        <p:spPr>
          <a:xfrm>
            <a:off x="5701981" y="68489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and</a:t>
            </a:r>
          </a:p>
        </p:txBody>
      </p:sp>
      <p:sp>
        <p:nvSpPr>
          <p:cNvPr id="11" name="Title 1">
            <a:extLst>
              <a:ext uri="{FF2B5EF4-FFF2-40B4-BE49-F238E27FC236}">
                <a16:creationId xmlns:a16="http://schemas.microsoft.com/office/drawing/2014/main" id="{AFCAE4C3-2297-A78B-7DE1-503FD6BD8CBB}"/>
              </a:ext>
            </a:extLst>
          </p:cNvPr>
          <p:cNvSpPr txBox="1">
            <a:spLocks/>
          </p:cNvSpPr>
          <p:nvPr/>
        </p:nvSpPr>
        <p:spPr>
          <a:xfrm>
            <a:off x="6129819" y="133942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Sapphira</a:t>
            </a:r>
          </a:p>
        </p:txBody>
      </p:sp>
    </p:spTree>
    <p:extLst>
      <p:ext uri="{BB962C8B-B14F-4D97-AF65-F5344CB8AC3E}">
        <p14:creationId xmlns:p14="http://schemas.microsoft.com/office/powerpoint/2010/main" val="11055422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ircle(in)">
                                      <p:cBhvr>
                                        <p:cTn id="19"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Acts 5:1-11</a:t>
            </a:r>
            <a:r>
              <a:rPr lang="en-US" sz="2000" dirty="0"/>
              <a:t>esv</a:t>
            </a:r>
            <a:endParaRPr lang="en-US" sz="4500" dirty="0"/>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4748860"/>
          </a:xfrm>
        </p:spPr>
        <p:txBody>
          <a:bodyPr>
            <a:normAutofit/>
          </a:bodyPr>
          <a:lstStyle/>
          <a:p>
            <a:r>
              <a:rPr lang="en-US" sz="1400" dirty="0">
                <a:solidFill>
                  <a:srgbClr val="000000"/>
                </a:solidFill>
                <a:latin typeface="system-ui"/>
              </a:rPr>
              <a:t>4</a:t>
            </a:r>
            <a:r>
              <a:rPr lang="en-US" sz="2200" b="0" i="0" dirty="0">
                <a:solidFill>
                  <a:srgbClr val="000000"/>
                </a:solidFill>
                <a:effectLst/>
                <a:latin typeface="system-ui"/>
              </a:rPr>
              <a:t>While it remained unsold, did it not remain your own? And after it was sold, was it not at your disposal? Why is it that you have contrived this deed in your heart? You have not lied to man but to God.”</a:t>
            </a:r>
          </a:p>
          <a:p>
            <a:endParaRPr lang="en-US" sz="2200" dirty="0">
              <a:solidFill>
                <a:srgbClr val="000000"/>
              </a:solidFill>
              <a:latin typeface="system-ui"/>
            </a:endParaRPr>
          </a:p>
          <a:p>
            <a:r>
              <a:rPr lang="en-US" sz="1400" b="0" i="0" dirty="0">
                <a:solidFill>
                  <a:srgbClr val="000000"/>
                </a:solidFill>
                <a:effectLst/>
                <a:latin typeface="system-ui"/>
              </a:rPr>
              <a:t>5</a:t>
            </a:r>
            <a:r>
              <a:rPr lang="en-US" sz="2200" b="0" i="0" dirty="0">
                <a:solidFill>
                  <a:srgbClr val="000000"/>
                </a:solidFill>
                <a:effectLst/>
                <a:latin typeface="system-ui"/>
              </a:rPr>
              <a:t>When Ananias heard these words, he fell down and breathed his last… And great fear came upon all who heard of it.</a:t>
            </a:r>
          </a:p>
          <a:p>
            <a:endParaRPr lang="en-US" dirty="0">
              <a:solidFill>
                <a:srgbClr val="000000"/>
              </a:solidFill>
              <a:latin typeface="system-ui"/>
            </a:endParaRPr>
          </a:p>
          <a:p>
            <a:endParaRPr lang="en-US" dirty="0">
              <a:solidFill>
                <a:srgbClr val="000000"/>
              </a:solidFill>
              <a:latin typeface="system-ui"/>
            </a:endParaRPr>
          </a:p>
        </p:txBody>
      </p:sp>
      <p:sp>
        <p:nvSpPr>
          <p:cNvPr id="8" name="Title 1">
            <a:extLst>
              <a:ext uri="{FF2B5EF4-FFF2-40B4-BE49-F238E27FC236}">
                <a16:creationId xmlns:a16="http://schemas.microsoft.com/office/drawing/2014/main" id="{F56916DE-8FA4-76B5-B602-D22B4E366CB0}"/>
              </a:ext>
            </a:extLst>
          </p:cNvPr>
          <p:cNvSpPr txBox="1">
            <a:spLocks/>
          </p:cNvSpPr>
          <p:nvPr/>
        </p:nvSpPr>
        <p:spPr>
          <a:xfrm>
            <a:off x="5490031" y="39130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Ananias</a:t>
            </a:r>
          </a:p>
        </p:txBody>
      </p:sp>
      <p:sp>
        <p:nvSpPr>
          <p:cNvPr id="9" name="Title 1">
            <a:extLst>
              <a:ext uri="{FF2B5EF4-FFF2-40B4-BE49-F238E27FC236}">
                <a16:creationId xmlns:a16="http://schemas.microsoft.com/office/drawing/2014/main" id="{7A75C275-0A32-E7F3-746F-9A445AAF0EA8}"/>
              </a:ext>
            </a:extLst>
          </p:cNvPr>
          <p:cNvSpPr txBox="1">
            <a:spLocks/>
          </p:cNvSpPr>
          <p:nvPr/>
        </p:nvSpPr>
        <p:spPr>
          <a:xfrm>
            <a:off x="5701981" y="68489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and</a:t>
            </a:r>
          </a:p>
        </p:txBody>
      </p:sp>
      <p:sp>
        <p:nvSpPr>
          <p:cNvPr id="10" name="Title 1">
            <a:extLst>
              <a:ext uri="{FF2B5EF4-FFF2-40B4-BE49-F238E27FC236}">
                <a16:creationId xmlns:a16="http://schemas.microsoft.com/office/drawing/2014/main" id="{31B176EC-0AB4-D144-8E46-5B1CA6208AAB}"/>
              </a:ext>
            </a:extLst>
          </p:cNvPr>
          <p:cNvSpPr txBox="1">
            <a:spLocks/>
          </p:cNvSpPr>
          <p:nvPr/>
        </p:nvSpPr>
        <p:spPr>
          <a:xfrm>
            <a:off x="6129819" y="133942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Sapphira</a:t>
            </a:r>
          </a:p>
        </p:txBody>
      </p:sp>
    </p:spTree>
    <p:extLst>
      <p:ext uri="{BB962C8B-B14F-4D97-AF65-F5344CB8AC3E}">
        <p14:creationId xmlns:p14="http://schemas.microsoft.com/office/powerpoint/2010/main" val="10183249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ircle(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Acts 5:1-11</a:t>
            </a:r>
            <a:r>
              <a:rPr lang="en-US" sz="2000" dirty="0"/>
              <a:t>esv</a:t>
            </a:r>
            <a:endParaRPr lang="en-US" sz="4500" dirty="0"/>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4748860"/>
          </a:xfrm>
        </p:spPr>
        <p:txBody>
          <a:bodyPr>
            <a:normAutofit/>
          </a:bodyPr>
          <a:lstStyle/>
          <a:p>
            <a:r>
              <a:rPr lang="en-US" sz="1400" b="0" i="0" dirty="0">
                <a:solidFill>
                  <a:srgbClr val="000000"/>
                </a:solidFill>
                <a:effectLst/>
                <a:latin typeface="system-ui"/>
              </a:rPr>
              <a:t>6</a:t>
            </a:r>
            <a:r>
              <a:rPr lang="en-US" sz="2200" b="0" i="0" dirty="0">
                <a:solidFill>
                  <a:srgbClr val="000000"/>
                </a:solidFill>
                <a:effectLst/>
                <a:latin typeface="system-ui"/>
              </a:rPr>
              <a:t>The young men rose and wrapped him up and carried him out and buried him.</a:t>
            </a:r>
          </a:p>
          <a:p>
            <a:endParaRPr lang="en-US" sz="2200" b="0" i="0" dirty="0">
              <a:solidFill>
                <a:srgbClr val="000000"/>
              </a:solidFill>
              <a:effectLst/>
              <a:latin typeface="system-ui"/>
            </a:endParaRPr>
          </a:p>
          <a:p>
            <a:r>
              <a:rPr lang="en-US" sz="1400" b="0" i="0" dirty="0">
                <a:solidFill>
                  <a:srgbClr val="000000"/>
                </a:solidFill>
                <a:effectLst/>
                <a:latin typeface="system-ui"/>
              </a:rPr>
              <a:t>7</a:t>
            </a:r>
            <a:r>
              <a:rPr lang="en-US" sz="2200" b="0" i="0" dirty="0">
                <a:solidFill>
                  <a:srgbClr val="000000"/>
                </a:solidFill>
                <a:effectLst/>
                <a:latin typeface="system-ui"/>
              </a:rPr>
              <a:t>After an interval of about three hours his wife came in, not knowing what had happened. </a:t>
            </a:r>
          </a:p>
          <a:p>
            <a:endParaRPr lang="en-US" sz="2200" b="0" i="0" dirty="0">
              <a:solidFill>
                <a:srgbClr val="000000"/>
              </a:solidFill>
              <a:effectLst/>
              <a:latin typeface="system-ui"/>
            </a:endParaRPr>
          </a:p>
          <a:p>
            <a:r>
              <a:rPr lang="en-US" sz="1400" dirty="0">
                <a:solidFill>
                  <a:srgbClr val="000000"/>
                </a:solidFill>
                <a:latin typeface="system-ui"/>
              </a:rPr>
              <a:t>8</a:t>
            </a:r>
            <a:r>
              <a:rPr lang="en-US" sz="2200" b="0" i="0" dirty="0">
                <a:solidFill>
                  <a:srgbClr val="000000"/>
                </a:solidFill>
                <a:effectLst/>
                <a:latin typeface="system-ui"/>
              </a:rPr>
              <a:t>And Peter said to her, “Tell me whether you sold the land for so much.”</a:t>
            </a:r>
            <a:endParaRPr lang="en-US" dirty="0">
              <a:solidFill>
                <a:srgbClr val="000000"/>
              </a:solidFill>
              <a:latin typeface="system-ui"/>
            </a:endParaRPr>
          </a:p>
          <a:p>
            <a:endParaRPr lang="en-US" dirty="0">
              <a:solidFill>
                <a:srgbClr val="000000"/>
              </a:solidFill>
              <a:latin typeface="system-ui"/>
            </a:endParaRPr>
          </a:p>
        </p:txBody>
      </p:sp>
      <p:sp>
        <p:nvSpPr>
          <p:cNvPr id="8" name="Title 1">
            <a:extLst>
              <a:ext uri="{FF2B5EF4-FFF2-40B4-BE49-F238E27FC236}">
                <a16:creationId xmlns:a16="http://schemas.microsoft.com/office/drawing/2014/main" id="{8C79EC86-FED1-6DE1-B58C-E9B0C4E9A251}"/>
              </a:ext>
            </a:extLst>
          </p:cNvPr>
          <p:cNvSpPr txBox="1">
            <a:spLocks/>
          </p:cNvSpPr>
          <p:nvPr/>
        </p:nvSpPr>
        <p:spPr>
          <a:xfrm>
            <a:off x="5490031" y="39130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Ananias</a:t>
            </a:r>
          </a:p>
        </p:txBody>
      </p:sp>
      <p:sp>
        <p:nvSpPr>
          <p:cNvPr id="9" name="Title 1">
            <a:extLst>
              <a:ext uri="{FF2B5EF4-FFF2-40B4-BE49-F238E27FC236}">
                <a16:creationId xmlns:a16="http://schemas.microsoft.com/office/drawing/2014/main" id="{21371F99-92E3-2E49-6F31-E10CCA8D0DDE}"/>
              </a:ext>
            </a:extLst>
          </p:cNvPr>
          <p:cNvSpPr txBox="1">
            <a:spLocks/>
          </p:cNvSpPr>
          <p:nvPr/>
        </p:nvSpPr>
        <p:spPr>
          <a:xfrm>
            <a:off x="5701981" y="68489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and</a:t>
            </a:r>
          </a:p>
        </p:txBody>
      </p:sp>
      <p:sp>
        <p:nvSpPr>
          <p:cNvPr id="10" name="Title 1">
            <a:extLst>
              <a:ext uri="{FF2B5EF4-FFF2-40B4-BE49-F238E27FC236}">
                <a16:creationId xmlns:a16="http://schemas.microsoft.com/office/drawing/2014/main" id="{2179179E-20B0-684F-9B8D-9FD0C3F140F7}"/>
              </a:ext>
            </a:extLst>
          </p:cNvPr>
          <p:cNvSpPr txBox="1">
            <a:spLocks/>
          </p:cNvSpPr>
          <p:nvPr/>
        </p:nvSpPr>
        <p:spPr>
          <a:xfrm>
            <a:off x="6129819" y="133942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Sapphira</a:t>
            </a:r>
          </a:p>
        </p:txBody>
      </p:sp>
    </p:spTree>
    <p:extLst>
      <p:ext uri="{BB962C8B-B14F-4D97-AF65-F5344CB8AC3E}">
        <p14:creationId xmlns:p14="http://schemas.microsoft.com/office/powerpoint/2010/main" val="3404840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Acts 5:1-11</a:t>
            </a:r>
            <a:r>
              <a:rPr lang="en-US" sz="2000" dirty="0"/>
              <a:t>esv</a:t>
            </a:r>
            <a:endParaRPr lang="en-US" sz="4500" dirty="0"/>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4748860"/>
          </a:xfrm>
        </p:spPr>
        <p:txBody>
          <a:bodyPr>
            <a:normAutofit/>
          </a:bodyPr>
          <a:lstStyle/>
          <a:p>
            <a:r>
              <a:rPr lang="en-US" sz="1400" dirty="0">
                <a:solidFill>
                  <a:srgbClr val="000000"/>
                </a:solidFill>
                <a:latin typeface="system-ui"/>
              </a:rPr>
              <a:t>8b</a:t>
            </a:r>
            <a:r>
              <a:rPr lang="en-US" sz="2200" dirty="0">
                <a:solidFill>
                  <a:srgbClr val="000000"/>
                </a:solidFill>
                <a:latin typeface="system-ui"/>
              </a:rPr>
              <a:t>…</a:t>
            </a:r>
            <a:r>
              <a:rPr lang="en-US" sz="2200" b="0" i="0" dirty="0">
                <a:solidFill>
                  <a:srgbClr val="000000"/>
                </a:solidFill>
                <a:effectLst/>
                <a:latin typeface="system-ui"/>
              </a:rPr>
              <a:t>And she said, “Yes, for so much.”</a:t>
            </a:r>
          </a:p>
          <a:p>
            <a:endParaRPr lang="en-US" sz="2200" dirty="0">
              <a:solidFill>
                <a:srgbClr val="000000"/>
              </a:solidFill>
              <a:latin typeface="system-ui"/>
            </a:endParaRPr>
          </a:p>
          <a:p>
            <a:r>
              <a:rPr lang="en-US" sz="1400" b="0" i="0" dirty="0">
                <a:solidFill>
                  <a:srgbClr val="000000"/>
                </a:solidFill>
                <a:effectLst/>
                <a:latin typeface="system-ui"/>
              </a:rPr>
              <a:t>9</a:t>
            </a:r>
            <a:r>
              <a:rPr lang="en-US" sz="2200" b="0" i="0" dirty="0">
                <a:solidFill>
                  <a:srgbClr val="000000"/>
                </a:solidFill>
                <a:effectLst/>
                <a:latin typeface="system-ui"/>
              </a:rPr>
              <a:t>But Peter said to her, “How is it that you have agreed together to test the Spirit of the Lord? Behold, the feet of those who have buried your husband are at the door, and they will carry you out.” </a:t>
            </a:r>
          </a:p>
          <a:p>
            <a:endParaRPr lang="en-US" sz="2200" dirty="0">
              <a:solidFill>
                <a:srgbClr val="000000"/>
              </a:solidFill>
              <a:latin typeface="system-ui"/>
            </a:endParaRPr>
          </a:p>
          <a:p>
            <a:endParaRPr lang="en-US" sz="2200" b="0" i="0" dirty="0">
              <a:solidFill>
                <a:srgbClr val="000000"/>
              </a:solidFill>
              <a:effectLst/>
              <a:latin typeface="system-ui"/>
            </a:endParaRPr>
          </a:p>
          <a:p>
            <a:endParaRPr lang="en-US" dirty="0">
              <a:solidFill>
                <a:srgbClr val="000000"/>
              </a:solidFill>
              <a:latin typeface="system-ui"/>
            </a:endParaRPr>
          </a:p>
          <a:p>
            <a:endParaRPr lang="en-US" dirty="0">
              <a:solidFill>
                <a:srgbClr val="000000"/>
              </a:solidFill>
              <a:latin typeface="system-ui"/>
            </a:endParaRPr>
          </a:p>
        </p:txBody>
      </p:sp>
      <p:sp>
        <p:nvSpPr>
          <p:cNvPr id="8" name="Title 1">
            <a:extLst>
              <a:ext uri="{FF2B5EF4-FFF2-40B4-BE49-F238E27FC236}">
                <a16:creationId xmlns:a16="http://schemas.microsoft.com/office/drawing/2014/main" id="{00740F22-8854-757F-6529-54DB77A17AC5}"/>
              </a:ext>
            </a:extLst>
          </p:cNvPr>
          <p:cNvSpPr txBox="1">
            <a:spLocks/>
          </p:cNvSpPr>
          <p:nvPr/>
        </p:nvSpPr>
        <p:spPr>
          <a:xfrm>
            <a:off x="5490031" y="39130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Ananias</a:t>
            </a:r>
          </a:p>
        </p:txBody>
      </p:sp>
      <p:sp>
        <p:nvSpPr>
          <p:cNvPr id="9" name="Title 1">
            <a:extLst>
              <a:ext uri="{FF2B5EF4-FFF2-40B4-BE49-F238E27FC236}">
                <a16:creationId xmlns:a16="http://schemas.microsoft.com/office/drawing/2014/main" id="{332767C7-5B68-F2F6-943D-39D21F33B3DC}"/>
              </a:ext>
            </a:extLst>
          </p:cNvPr>
          <p:cNvSpPr txBox="1">
            <a:spLocks/>
          </p:cNvSpPr>
          <p:nvPr/>
        </p:nvSpPr>
        <p:spPr>
          <a:xfrm>
            <a:off x="5701981" y="68489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and</a:t>
            </a:r>
          </a:p>
        </p:txBody>
      </p:sp>
      <p:sp>
        <p:nvSpPr>
          <p:cNvPr id="10" name="Title 1">
            <a:extLst>
              <a:ext uri="{FF2B5EF4-FFF2-40B4-BE49-F238E27FC236}">
                <a16:creationId xmlns:a16="http://schemas.microsoft.com/office/drawing/2014/main" id="{486F2693-1051-7963-9DE9-662109A56D02}"/>
              </a:ext>
            </a:extLst>
          </p:cNvPr>
          <p:cNvSpPr txBox="1">
            <a:spLocks/>
          </p:cNvSpPr>
          <p:nvPr/>
        </p:nvSpPr>
        <p:spPr>
          <a:xfrm>
            <a:off x="6129819" y="133942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Sapphira</a:t>
            </a:r>
          </a:p>
        </p:txBody>
      </p:sp>
    </p:spTree>
    <p:extLst>
      <p:ext uri="{BB962C8B-B14F-4D97-AF65-F5344CB8AC3E}">
        <p14:creationId xmlns:p14="http://schemas.microsoft.com/office/powerpoint/2010/main" val="34959218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Acts 5:1-11</a:t>
            </a:r>
            <a:r>
              <a:rPr lang="en-US" sz="2000" dirty="0"/>
              <a:t>esv</a:t>
            </a:r>
            <a:endParaRPr lang="en-US" sz="4500" dirty="0"/>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4748860"/>
          </a:xfrm>
        </p:spPr>
        <p:txBody>
          <a:bodyPr>
            <a:normAutofit/>
          </a:bodyPr>
          <a:lstStyle/>
          <a:p>
            <a:r>
              <a:rPr lang="en-US" sz="1400" b="0" i="0" dirty="0">
                <a:solidFill>
                  <a:srgbClr val="000000"/>
                </a:solidFill>
                <a:effectLst/>
                <a:latin typeface="system-ui"/>
              </a:rPr>
              <a:t>10</a:t>
            </a:r>
            <a:r>
              <a:rPr lang="en-US" sz="2200" b="0" i="0" dirty="0">
                <a:solidFill>
                  <a:srgbClr val="000000"/>
                </a:solidFill>
                <a:effectLst/>
                <a:latin typeface="system-ui"/>
              </a:rPr>
              <a:t>Immediately she fell down at his feet and breathed her last. When the young men came in they found her dead, and they carried her out and buried her beside her husband. </a:t>
            </a:r>
          </a:p>
          <a:p>
            <a:endParaRPr lang="en-US" sz="2200" baseline="30000" dirty="0">
              <a:solidFill>
                <a:srgbClr val="000000"/>
              </a:solidFill>
              <a:latin typeface="system-ui"/>
            </a:endParaRPr>
          </a:p>
          <a:p>
            <a:r>
              <a:rPr lang="en-US" sz="2200" b="0" i="0" dirty="0">
                <a:solidFill>
                  <a:srgbClr val="000000"/>
                </a:solidFill>
                <a:effectLst/>
                <a:latin typeface="system-ui"/>
              </a:rPr>
              <a:t> </a:t>
            </a:r>
            <a:r>
              <a:rPr lang="en-US" sz="1400" b="0" i="0" dirty="0">
                <a:solidFill>
                  <a:srgbClr val="000000"/>
                </a:solidFill>
                <a:effectLst/>
                <a:latin typeface="system-ui"/>
              </a:rPr>
              <a:t>11</a:t>
            </a:r>
            <a:r>
              <a:rPr lang="en-US" sz="2200" b="0" i="0" dirty="0">
                <a:solidFill>
                  <a:srgbClr val="000000"/>
                </a:solidFill>
                <a:effectLst/>
                <a:latin typeface="system-ui"/>
              </a:rPr>
              <a:t>And great fear came upon the whole church and upon all who heard of these things.</a:t>
            </a:r>
            <a:endParaRPr lang="en-US" sz="2200" dirty="0">
              <a:solidFill>
                <a:srgbClr val="000000"/>
              </a:solidFill>
              <a:latin typeface="system-ui"/>
            </a:endParaRPr>
          </a:p>
          <a:p>
            <a:endParaRPr lang="en-US" sz="2200" b="0" i="0" dirty="0">
              <a:solidFill>
                <a:srgbClr val="000000"/>
              </a:solidFill>
              <a:effectLst/>
              <a:latin typeface="system-ui"/>
            </a:endParaRPr>
          </a:p>
          <a:p>
            <a:endParaRPr lang="en-US" dirty="0">
              <a:solidFill>
                <a:srgbClr val="000000"/>
              </a:solidFill>
              <a:latin typeface="system-ui"/>
            </a:endParaRPr>
          </a:p>
          <a:p>
            <a:endParaRPr lang="en-US" dirty="0">
              <a:solidFill>
                <a:srgbClr val="000000"/>
              </a:solidFill>
              <a:latin typeface="system-ui"/>
            </a:endParaRPr>
          </a:p>
        </p:txBody>
      </p:sp>
      <p:sp>
        <p:nvSpPr>
          <p:cNvPr id="7" name="Title 1">
            <a:extLst>
              <a:ext uri="{FF2B5EF4-FFF2-40B4-BE49-F238E27FC236}">
                <a16:creationId xmlns:a16="http://schemas.microsoft.com/office/drawing/2014/main" id="{7617FB9B-8AA4-E02C-DFDE-7E926687AF2F}"/>
              </a:ext>
            </a:extLst>
          </p:cNvPr>
          <p:cNvSpPr txBox="1">
            <a:spLocks/>
          </p:cNvSpPr>
          <p:nvPr/>
        </p:nvSpPr>
        <p:spPr>
          <a:xfrm>
            <a:off x="5490031" y="39130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Ananias</a:t>
            </a:r>
          </a:p>
        </p:txBody>
      </p:sp>
      <p:sp>
        <p:nvSpPr>
          <p:cNvPr id="8" name="Title 1">
            <a:extLst>
              <a:ext uri="{FF2B5EF4-FFF2-40B4-BE49-F238E27FC236}">
                <a16:creationId xmlns:a16="http://schemas.microsoft.com/office/drawing/2014/main" id="{C4DD44C5-EF46-EE5E-C34F-33EBD15B9989}"/>
              </a:ext>
            </a:extLst>
          </p:cNvPr>
          <p:cNvSpPr txBox="1">
            <a:spLocks/>
          </p:cNvSpPr>
          <p:nvPr/>
        </p:nvSpPr>
        <p:spPr>
          <a:xfrm>
            <a:off x="5701981" y="684891"/>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and</a:t>
            </a:r>
          </a:p>
        </p:txBody>
      </p:sp>
      <p:sp>
        <p:nvSpPr>
          <p:cNvPr id="9" name="Title 1">
            <a:extLst>
              <a:ext uri="{FF2B5EF4-FFF2-40B4-BE49-F238E27FC236}">
                <a16:creationId xmlns:a16="http://schemas.microsoft.com/office/drawing/2014/main" id="{E181E6A5-73BD-7822-B4D2-2E14E10BB5DC}"/>
              </a:ext>
            </a:extLst>
          </p:cNvPr>
          <p:cNvSpPr txBox="1">
            <a:spLocks/>
          </p:cNvSpPr>
          <p:nvPr/>
        </p:nvSpPr>
        <p:spPr>
          <a:xfrm>
            <a:off x="6129819" y="133942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Sapphira</a:t>
            </a:r>
          </a:p>
        </p:txBody>
      </p:sp>
    </p:spTree>
    <p:extLst>
      <p:ext uri="{BB962C8B-B14F-4D97-AF65-F5344CB8AC3E}">
        <p14:creationId xmlns:p14="http://schemas.microsoft.com/office/powerpoint/2010/main" val="1157217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erson standing on a rock&#10;&#10;Description automatically generated with medium confidence">
            <a:extLst>
              <a:ext uri="{FF2B5EF4-FFF2-40B4-BE49-F238E27FC236}">
                <a16:creationId xmlns:a16="http://schemas.microsoft.com/office/drawing/2014/main" id="{3A1D3062-E360-6BD2-82C6-EC49835DF8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050" r="11316" b="-1"/>
          <a:stretch/>
        </p:blipFill>
        <p:spPr>
          <a:xfrm>
            <a:off x="1891768" y="10"/>
            <a:ext cx="7252232" cy="6857990"/>
          </a:xfrm>
          <a:prstGeom prst="rect">
            <a:avLst/>
          </a:prstGeom>
        </p:spPr>
      </p:pic>
      <p:sp>
        <p:nvSpPr>
          <p:cNvPr id="19" name="Rectangle 18">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72A0986-BC1F-A49D-1D68-0E6C3C2BD74D}"/>
              </a:ext>
            </a:extLst>
          </p:cNvPr>
          <p:cNvSpPr>
            <a:spLocks noGrp="1"/>
          </p:cNvSpPr>
          <p:nvPr>
            <p:ph type="ctrTitle"/>
          </p:nvPr>
        </p:nvSpPr>
        <p:spPr>
          <a:xfrm>
            <a:off x="401748" y="933007"/>
            <a:ext cx="3227859" cy="721891"/>
          </a:xfrm>
          <a:noFill/>
        </p:spPr>
        <p:txBody>
          <a:bodyPr>
            <a:normAutofit/>
          </a:bodyPr>
          <a:lstStyle/>
          <a:p>
            <a:pPr algn="l"/>
            <a:r>
              <a:rPr lang="en-US" sz="4500" dirty="0"/>
              <a:t>Matt 5:14-16</a:t>
            </a:r>
          </a:p>
        </p:txBody>
      </p:sp>
      <p:sp>
        <p:nvSpPr>
          <p:cNvPr id="4" name="Subtitle 3">
            <a:extLst>
              <a:ext uri="{FF2B5EF4-FFF2-40B4-BE49-F238E27FC236}">
                <a16:creationId xmlns:a16="http://schemas.microsoft.com/office/drawing/2014/main" id="{104BAB22-B4CC-09C5-23FF-B1131CF9E322}"/>
              </a:ext>
            </a:extLst>
          </p:cNvPr>
          <p:cNvSpPr>
            <a:spLocks noGrp="1"/>
          </p:cNvSpPr>
          <p:nvPr>
            <p:ph type="subTitle" idx="1"/>
          </p:nvPr>
        </p:nvSpPr>
        <p:spPr>
          <a:xfrm>
            <a:off x="209938" y="1922528"/>
            <a:ext cx="4222103" cy="4748860"/>
          </a:xfrm>
        </p:spPr>
        <p:txBody>
          <a:bodyPr>
            <a:normAutofit/>
          </a:bodyPr>
          <a:lstStyle/>
          <a:p>
            <a:r>
              <a:rPr lang="en-US" sz="1400" b="0" i="0" dirty="0">
                <a:solidFill>
                  <a:srgbClr val="000000"/>
                </a:solidFill>
                <a:effectLst/>
                <a:latin typeface="system-ui"/>
              </a:rPr>
              <a:t>14</a:t>
            </a:r>
            <a:r>
              <a:rPr lang="en-US" sz="2200" b="0" i="0" dirty="0">
                <a:solidFill>
                  <a:srgbClr val="000000"/>
                </a:solidFill>
                <a:effectLst/>
                <a:latin typeface="system-ui"/>
              </a:rPr>
              <a:t>“You are the light of the world. A city set on a hill cannot be hidden. </a:t>
            </a:r>
          </a:p>
          <a:p>
            <a:endParaRPr lang="en-US" sz="2200" baseline="30000" dirty="0">
              <a:solidFill>
                <a:srgbClr val="000000"/>
              </a:solidFill>
              <a:latin typeface="system-ui"/>
            </a:endParaRPr>
          </a:p>
          <a:p>
            <a:r>
              <a:rPr lang="en-US" sz="1400" b="0" i="0" dirty="0">
                <a:solidFill>
                  <a:srgbClr val="000000"/>
                </a:solidFill>
                <a:effectLst/>
                <a:latin typeface="system-ui"/>
              </a:rPr>
              <a:t>15</a:t>
            </a:r>
            <a:r>
              <a:rPr lang="en-US" sz="2200" b="0" i="0" dirty="0">
                <a:solidFill>
                  <a:srgbClr val="000000"/>
                </a:solidFill>
                <a:effectLst/>
                <a:latin typeface="system-ui"/>
              </a:rPr>
              <a:t>Nor do people light a lamp and put it under a basket, but on a stand, and it gives light to all in the house. </a:t>
            </a:r>
          </a:p>
          <a:p>
            <a:endParaRPr lang="en-US" sz="2200" baseline="30000" dirty="0">
              <a:solidFill>
                <a:srgbClr val="000000"/>
              </a:solidFill>
              <a:latin typeface="system-ui"/>
            </a:endParaRPr>
          </a:p>
          <a:p>
            <a:r>
              <a:rPr lang="en-US" sz="1400" dirty="0">
                <a:solidFill>
                  <a:srgbClr val="000000"/>
                </a:solidFill>
                <a:latin typeface="system-ui"/>
              </a:rPr>
              <a:t>16</a:t>
            </a:r>
            <a:r>
              <a:rPr lang="en-US" sz="2200" dirty="0">
                <a:solidFill>
                  <a:srgbClr val="000000"/>
                </a:solidFill>
                <a:latin typeface="system-ui"/>
              </a:rPr>
              <a:t>In</a:t>
            </a:r>
            <a:r>
              <a:rPr lang="en-US" sz="2200" b="0" i="0" dirty="0">
                <a:solidFill>
                  <a:srgbClr val="000000"/>
                </a:solidFill>
                <a:effectLst/>
                <a:latin typeface="system-ui"/>
              </a:rPr>
              <a:t> the same way, let your light shine before others, so that they may see your good works and give glory to your Father who is in heaven.</a:t>
            </a:r>
          </a:p>
          <a:p>
            <a:endParaRPr lang="en-US" dirty="0">
              <a:solidFill>
                <a:srgbClr val="000000"/>
              </a:solidFill>
              <a:latin typeface="system-ui"/>
            </a:endParaRPr>
          </a:p>
          <a:p>
            <a:endParaRPr lang="en-US" dirty="0">
              <a:solidFill>
                <a:srgbClr val="000000"/>
              </a:solidFill>
              <a:latin typeface="system-ui"/>
            </a:endParaRPr>
          </a:p>
        </p:txBody>
      </p:sp>
      <p:sp>
        <p:nvSpPr>
          <p:cNvPr id="8" name="Title 1">
            <a:extLst>
              <a:ext uri="{FF2B5EF4-FFF2-40B4-BE49-F238E27FC236}">
                <a16:creationId xmlns:a16="http://schemas.microsoft.com/office/drawing/2014/main" id="{AA3BDF1D-5CC8-7BD8-4FD6-AE1B7B57FA9D}"/>
              </a:ext>
            </a:extLst>
          </p:cNvPr>
          <p:cNvSpPr txBox="1">
            <a:spLocks/>
          </p:cNvSpPr>
          <p:nvPr/>
        </p:nvSpPr>
        <p:spPr>
          <a:xfrm>
            <a:off x="5550262" y="391300"/>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prstClr val="black"/>
                </a:solidFill>
                <a:effectLst/>
                <a:uLnTx/>
                <a:uFillTx/>
                <a:latin typeface="Calibri Light" panose="020F0302020204030204"/>
                <a:ea typeface="+mj-ea"/>
                <a:cs typeface="+mj-cs"/>
              </a:rPr>
              <a:t>Let</a:t>
            </a:r>
          </a:p>
        </p:txBody>
      </p:sp>
      <p:sp>
        <p:nvSpPr>
          <p:cNvPr id="9" name="Title 1">
            <a:extLst>
              <a:ext uri="{FF2B5EF4-FFF2-40B4-BE49-F238E27FC236}">
                <a16:creationId xmlns:a16="http://schemas.microsoft.com/office/drawing/2014/main" id="{D274EE25-E2FC-B694-4A56-16257E546400}"/>
              </a:ext>
            </a:extLst>
          </p:cNvPr>
          <p:cNvSpPr txBox="1">
            <a:spLocks/>
          </p:cNvSpPr>
          <p:nvPr/>
        </p:nvSpPr>
        <p:spPr>
          <a:xfrm>
            <a:off x="5956544" y="75224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Your Light</a:t>
            </a:r>
          </a:p>
        </p:txBody>
      </p:sp>
      <p:sp>
        <p:nvSpPr>
          <p:cNvPr id="11" name="Title 1">
            <a:extLst>
              <a:ext uri="{FF2B5EF4-FFF2-40B4-BE49-F238E27FC236}">
                <a16:creationId xmlns:a16="http://schemas.microsoft.com/office/drawing/2014/main" id="{CE60EC71-AAAB-71F4-A701-9119B41DA4E4}"/>
              </a:ext>
            </a:extLst>
          </p:cNvPr>
          <p:cNvSpPr txBox="1">
            <a:spLocks/>
          </p:cNvSpPr>
          <p:nvPr/>
        </p:nvSpPr>
        <p:spPr>
          <a:xfrm>
            <a:off x="6323809" y="1474136"/>
            <a:ext cx="3403939" cy="721891"/>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500" b="0" i="0" u="none" strike="noStrike" kern="1200" cap="none" spc="0" normalizeH="0" baseline="0" noProof="0" dirty="0">
                <a:ln>
                  <a:noFill/>
                </a:ln>
                <a:solidFill>
                  <a:srgbClr val="FFFF00"/>
                </a:solidFill>
                <a:effectLst/>
                <a:uLnTx/>
                <a:uFillTx/>
                <a:latin typeface="Calibri Light" panose="020F0302020204030204"/>
                <a:ea typeface="+mj-ea"/>
                <a:cs typeface="+mj-cs"/>
              </a:rPr>
              <a:t>Shine</a:t>
            </a:r>
          </a:p>
        </p:txBody>
      </p:sp>
    </p:spTree>
    <p:extLst>
      <p:ext uri="{BB962C8B-B14F-4D97-AF65-F5344CB8AC3E}">
        <p14:creationId xmlns:p14="http://schemas.microsoft.com/office/powerpoint/2010/main" val="29578215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1669</TotalTime>
  <Words>809</Words>
  <Application>Microsoft Office PowerPoint</Application>
  <PresentationFormat>On-screen Show (4:3)</PresentationFormat>
  <Paragraphs>113</Paragraphs>
  <Slides>13</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Calibri</vt:lpstr>
      <vt:lpstr>Calibri Light</vt:lpstr>
      <vt:lpstr>Roboto</vt:lpstr>
      <vt:lpstr>Symbol</vt:lpstr>
      <vt:lpstr>system-ui</vt:lpstr>
      <vt:lpstr>Wingdings</vt:lpstr>
      <vt:lpstr>2_Office Theme</vt:lpstr>
      <vt:lpstr>3_Office Theme</vt:lpstr>
      <vt:lpstr>Be the Light…</vt:lpstr>
      <vt:lpstr>Acts 4:32esv</vt:lpstr>
      <vt:lpstr>Acts 5:1-11esv</vt:lpstr>
      <vt:lpstr>Acts 5:1-11esv</vt:lpstr>
      <vt:lpstr>Acts 5:1-11esv</vt:lpstr>
      <vt:lpstr>Acts 5:1-11esv</vt:lpstr>
      <vt:lpstr>Acts 5:1-11esv</vt:lpstr>
      <vt:lpstr>Acts 5:1-11esv</vt:lpstr>
      <vt:lpstr>Matt 5:14-16</vt:lpstr>
      <vt:lpstr>Matt 5:14-16</vt:lpstr>
      <vt:lpstr>Matt 5:14-16</vt:lpstr>
      <vt:lpstr>Matt 5:14-16</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151</cp:revision>
  <dcterms:created xsi:type="dcterms:W3CDTF">2008-03-16T18:22:36Z</dcterms:created>
  <dcterms:modified xsi:type="dcterms:W3CDTF">2022-07-11T14:12:39Z</dcterms:modified>
</cp:coreProperties>
</file>