
<file path=[Content_Types].xml><?xml version="1.0" encoding="utf-8"?>
<Types xmlns="http://schemas.openxmlformats.org/package/2006/content-types">
  <Default Extension="bin" ContentType="image/pn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04" r:id="rId2"/>
    <p:sldMasterId id="2147483716" r:id="rId3"/>
    <p:sldMasterId id="2147483728" r:id="rId4"/>
    <p:sldMasterId id="2147483730" r:id="rId5"/>
  </p:sldMasterIdLst>
  <p:notesMasterIdLst>
    <p:notesMasterId r:id="rId122"/>
  </p:notesMasterIdLst>
  <p:sldIdLst>
    <p:sldId id="336"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57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37" r:id="rId47"/>
    <p:sldId id="529"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571" r:id="rId74"/>
    <p:sldId id="259" r:id="rId75"/>
    <p:sldId id="256" r:id="rId76"/>
    <p:sldId id="593" r:id="rId77"/>
    <p:sldId id="594" r:id="rId78"/>
    <p:sldId id="260" r:id="rId79"/>
    <p:sldId id="595" r:id="rId80"/>
    <p:sldId id="596" r:id="rId81"/>
    <p:sldId id="261" r:id="rId82"/>
    <p:sldId id="263" r:id="rId83"/>
    <p:sldId id="262" r:id="rId84"/>
    <p:sldId id="597" r:id="rId85"/>
    <p:sldId id="598" r:id="rId86"/>
    <p:sldId id="599" r:id="rId87"/>
    <p:sldId id="264" r:id="rId88"/>
    <p:sldId id="265" r:id="rId89"/>
    <p:sldId id="266" r:id="rId90"/>
    <p:sldId id="267" r:id="rId91"/>
    <p:sldId id="268" r:id="rId92"/>
    <p:sldId id="600" r:id="rId93"/>
    <p:sldId id="601" r:id="rId94"/>
    <p:sldId id="270" r:id="rId95"/>
    <p:sldId id="602" r:id="rId96"/>
    <p:sldId id="271" r:id="rId97"/>
    <p:sldId id="603" r:id="rId98"/>
    <p:sldId id="258" r:id="rId99"/>
    <p:sldId id="604" r:id="rId100"/>
    <p:sldId id="605" r:id="rId101"/>
    <p:sldId id="338" r:id="rId102"/>
    <p:sldId id="339" r:id="rId103"/>
    <p:sldId id="340" r:id="rId104"/>
    <p:sldId id="341" r:id="rId105"/>
    <p:sldId id="342" r:id="rId106"/>
    <p:sldId id="343" r:id="rId107"/>
    <p:sldId id="344" r:id="rId108"/>
    <p:sldId id="345" r:id="rId109"/>
    <p:sldId id="346" r:id="rId110"/>
    <p:sldId id="347" r:id="rId111"/>
    <p:sldId id="348" r:id="rId112"/>
    <p:sldId id="349" r:id="rId113"/>
    <p:sldId id="350" r:id="rId114"/>
    <p:sldId id="351" r:id="rId115"/>
    <p:sldId id="352" r:id="rId116"/>
    <p:sldId id="353" r:id="rId117"/>
    <p:sldId id="354" r:id="rId118"/>
    <p:sldId id="355" r:id="rId119"/>
    <p:sldId id="356" r:id="rId120"/>
    <p:sldId id="478"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23" autoAdjust="0"/>
    <p:restoredTop sz="86325" autoAdjust="0"/>
  </p:normalViewPr>
  <p:slideViewPr>
    <p:cSldViewPr>
      <p:cViewPr varScale="1">
        <p:scale>
          <a:sx n="77" d="100"/>
          <a:sy n="77" d="100"/>
        </p:scale>
        <p:origin x="1218"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9694"/>
    </p:cViewPr>
  </p:sorterViewPr>
  <p:notesViewPr>
    <p:cSldViewPr>
      <p:cViewPr varScale="1">
        <p:scale>
          <a:sx n="76" d="100"/>
          <a:sy n="76" d="100"/>
        </p:scale>
        <p:origin x="-2971"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viewProps" Target="view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8DE7A2-50D1-4400-88E2-5E32D940C051}" type="datetimeFigureOut">
              <a:rPr lang="en-US"/>
              <a:pPr/>
              <a:t>6/5/2022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9F674F-5FF1-4C50-AE02-5B1470F93F7E}" type="slidenum">
              <a:rPr lang="en-US"/>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5685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116</a:t>
            </a:fld>
            <a:endParaRPr lang="en-US"/>
          </a:p>
        </p:txBody>
      </p:sp>
    </p:spTree>
    <p:extLst>
      <p:ext uri="{BB962C8B-B14F-4D97-AF65-F5344CB8AC3E}">
        <p14:creationId xmlns:p14="http://schemas.microsoft.com/office/powerpoint/2010/main" val="1956165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15</a:t>
            </a:fld>
            <a:endParaRPr lang="en-US"/>
          </a:p>
        </p:txBody>
      </p:sp>
    </p:spTree>
    <p:extLst>
      <p:ext uri="{BB962C8B-B14F-4D97-AF65-F5344CB8AC3E}">
        <p14:creationId xmlns:p14="http://schemas.microsoft.com/office/powerpoint/2010/main" val="877428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6496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43</a:t>
            </a:fld>
            <a:endParaRPr lang="en-US"/>
          </a:p>
        </p:txBody>
      </p:sp>
    </p:spTree>
    <p:extLst>
      <p:ext uri="{BB962C8B-B14F-4D97-AF65-F5344CB8AC3E}">
        <p14:creationId xmlns:p14="http://schemas.microsoft.com/office/powerpoint/2010/main" val="4076321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69</a:t>
            </a:fld>
            <a:endParaRPr lang="en-US"/>
          </a:p>
        </p:txBody>
      </p:sp>
    </p:spTree>
    <p:extLst>
      <p:ext uri="{BB962C8B-B14F-4D97-AF65-F5344CB8AC3E}">
        <p14:creationId xmlns:p14="http://schemas.microsoft.com/office/powerpoint/2010/main" val="275317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70</a:t>
            </a:fld>
            <a:endParaRPr lang="en-US"/>
          </a:p>
        </p:txBody>
      </p:sp>
    </p:spTree>
    <p:extLst>
      <p:ext uri="{BB962C8B-B14F-4D97-AF65-F5344CB8AC3E}">
        <p14:creationId xmlns:p14="http://schemas.microsoft.com/office/powerpoint/2010/main" val="36248042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71</a:t>
            </a:fld>
            <a:endParaRPr lang="en-US"/>
          </a:p>
        </p:txBody>
      </p:sp>
    </p:spTree>
    <p:extLst>
      <p:ext uri="{BB962C8B-B14F-4D97-AF65-F5344CB8AC3E}">
        <p14:creationId xmlns:p14="http://schemas.microsoft.com/office/powerpoint/2010/main" val="26592216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72</a:t>
            </a:fld>
            <a:endParaRPr lang="en-US"/>
          </a:p>
        </p:txBody>
      </p:sp>
    </p:spTree>
    <p:extLst>
      <p:ext uri="{BB962C8B-B14F-4D97-AF65-F5344CB8AC3E}">
        <p14:creationId xmlns:p14="http://schemas.microsoft.com/office/powerpoint/2010/main" val="35056258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73</a:t>
            </a:fld>
            <a:endParaRPr lang="en-US"/>
          </a:p>
        </p:txBody>
      </p:sp>
    </p:spTree>
    <p:extLst>
      <p:ext uri="{BB962C8B-B14F-4D97-AF65-F5344CB8AC3E}">
        <p14:creationId xmlns:p14="http://schemas.microsoft.com/office/powerpoint/2010/main" val="29177337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74</a:t>
            </a:fld>
            <a:endParaRPr lang="en-US"/>
          </a:p>
        </p:txBody>
      </p:sp>
    </p:spTree>
    <p:extLst>
      <p:ext uri="{BB962C8B-B14F-4D97-AF65-F5344CB8AC3E}">
        <p14:creationId xmlns:p14="http://schemas.microsoft.com/office/powerpoint/2010/main" val="10049589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75</a:t>
            </a:fld>
            <a:endParaRPr lang="en-US"/>
          </a:p>
        </p:txBody>
      </p:sp>
    </p:spTree>
    <p:extLst>
      <p:ext uri="{BB962C8B-B14F-4D97-AF65-F5344CB8AC3E}">
        <p14:creationId xmlns:p14="http://schemas.microsoft.com/office/powerpoint/2010/main" val="21647402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76</a:t>
            </a:fld>
            <a:endParaRPr lang="en-US"/>
          </a:p>
        </p:txBody>
      </p:sp>
    </p:spTree>
    <p:extLst>
      <p:ext uri="{BB962C8B-B14F-4D97-AF65-F5344CB8AC3E}">
        <p14:creationId xmlns:p14="http://schemas.microsoft.com/office/powerpoint/2010/main" val="22683886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77</a:t>
            </a:fld>
            <a:endParaRPr lang="en-US"/>
          </a:p>
        </p:txBody>
      </p:sp>
    </p:spTree>
    <p:extLst>
      <p:ext uri="{BB962C8B-B14F-4D97-AF65-F5344CB8AC3E}">
        <p14:creationId xmlns:p14="http://schemas.microsoft.com/office/powerpoint/2010/main" val="32627232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78</a:t>
            </a:fld>
            <a:endParaRPr lang="en-US"/>
          </a:p>
        </p:txBody>
      </p:sp>
    </p:spTree>
    <p:extLst>
      <p:ext uri="{BB962C8B-B14F-4D97-AF65-F5344CB8AC3E}">
        <p14:creationId xmlns:p14="http://schemas.microsoft.com/office/powerpoint/2010/main" val="2038036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79</a:t>
            </a:fld>
            <a:endParaRPr lang="en-US"/>
          </a:p>
        </p:txBody>
      </p:sp>
    </p:spTree>
    <p:extLst>
      <p:ext uri="{BB962C8B-B14F-4D97-AF65-F5344CB8AC3E}">
        <p14:creationId xmlns:p14="http://schemas.microsoft.com/office/powerpoint/2010/main" val="3068441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80</a:t>
            </a:fld>
            <a:endParaRPr lang="en-US"/>
          </a:p>
        </p:txBody>
      </p:sp>
    </p:spTree>
    <p:extLst>
      <p:ext uri="{BB962C8B-B14F-4D97-AF65-F5344CB8AC3E}">
        <p14:creationId xmlns:p14="http://schemas.microsoft.com/office/powerpoint/2010/main" val="39561080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81</a:t>
            </a:fld>
            <a:endParaRPr lang="en-US"/>
          </a:p>
        </p:txBody>
      </p:sp>
    </p:spTree>
    <p:extLst>
      <p:ext uri="{BB962C8B-B14F-4D97-AF65-F5344CB8AC3E}">
        <p14:creationId xmlns:p14="http://schemas.microsoft.com/office/powerpoint/2010/main" val="3732514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82</a:t>
            </a:fld>
            <a:endParaRPr lang="en-US"/>
          </a:p>
        </p:txBody>
      </p:sp>
    </p:spTree>
    <p:extLst>
      <p:ext uri="{BB962C8B-B14F-4D97-AF65-F5344CB8AC3E}">
        <p14:creationId xmlns:p14="http://schemas.microsoft.com/office/powerpoint/2010/main" val="38288862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83</a:t>
            </a:fld>
            <a:endParaRPr lang="en-US"/>
          </a:p>
        </p:txBody>
      </p:sp>
    </p:spTree>
    <p:extLst>
      <p:ext uri="{BB962C8B-B14F-4D97-AF65-F5344CB8AC3E}">
        <p14:creationId xmlns:p14="http://schemas.microsoft.com/office/powerpoint/2010/main" val="39908771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84</a:t>
            </a:fld>
            <a:endParaRPr lang="en-US"/>
          </a:p>
        </p:txBody>
      </p:sp>
    </p:spTree>
    <p:extLst>
      <p:ext uri="{BB962C8B-B14F-4D97-AF65-F5344CB8AC3E}">
        <p14:creationId xmlns:p14="http://schemas.microsoft.com/office/powerpoint/2010/main" val="42207962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85</a:t>
            </a:fld>
            <a:endParaRPr lang="en-US"/>
          </a:p>
        </p:txBody>
      </p:sp>
    </p:spTree>
    <p:extLst>
      <p:ext uri="{BB962C8B-B14F-4D97-AF65-F5344CB8AC3E}">
        <p14:creationId xmlns:p14="http://schemas.microsoft.com/office/powerpoint/2010/main" val="11365245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86</a:t>
            </a:fld>
            <a:endParaRPr lang="en-US"/>
          </a:p>
        </p:txBody>
      </p:sp>
    </p:spTree>
    <p:extLst>
      <p:ext uri="{BB962C8B-B14F-4D97-AF65-F5344CB8AC3E}">
        <p14:creationId xmlns:p14="http://schemas.microsoft.com/office/powerpoint/2010/main" val="29815281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87</a:t>
            </a:fld>
            <a:endParaRPr lang="en-US"/>
          </a:p>
        </p:txBody>
      </p:sp>
    </p:spTree>
    <p:extLst>
      <p:ext uri="{BB962C8B-B14F-4D97-AF65-F5344CB8AC3E}">
        <p14:creationId xmlns:p14="http://schemas.microsoft.com/office/powerpoint/2010/main" val="11517407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88</a:t>
            </a:fld>
            <a:endParaRPr lang="en-US"/>
          </a:p>
        </p:txBody>
      </p:sp>
    </p:spTree>
    <p:extLst>
      <p:ext uri="{BB962C8B-B14F-4D97-AF65-F5344CB8AC3E}">
        <p14:creationId xmlns:p14="http://schemas.microsoft.com/office/powerpoint/2010/main" val="65810633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89</a:t>
            </a:fld>
            <a:endParaRPr lang="en-US"/>
          </a:p>
        </p:txBody>
      </p:sp>
    </p:spTree>
    <p:extLst>
      <p:ext uri="{BB962C8B-B14F-4D97-AF65-F5344CB8AC3E}">
        <p14:creationId xmlns:p14="http://schemas.microsoft.com/office/powerpoint/2010/main" val="1196152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90</a:t>
            </a:fld>
            <a:endParaRPr lang="en-US"/>
          </a:p>
        </p:txBody>
      </p:sp>
    </p:spTree>
    <p:extLst>
      <p:ext uri="{BB962C8B-B14F-4D97-AF65-F5344CB8AC3E}">
        <p14:creationId xmlns:p14="http://schemas.microsoft.com/office/powerpoint/2010/main" val="10307988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91</a:t>
            </a:fld>
            <a:endParaRPr lang="en-US"/>
          </a:p>
        </p:txBody>
      </p:sp>
    </p:spTree>
    <p:extLst>
      <p:ext uri="{BB962C8B-B14F-4D97-AF65-F5344CB8AC3E}">
        <p14:creationId xmlns:p14="http://schemas.microsoft.com/office/powerpoint/2010/main" val="401206814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92</a:t>
            </a:fld>
            <a:endParaRPr lang="en-US"/>
          </a:p>
        </p:txBody>
      </p:sp>
    </p:spTree>
    <p:extLst>
      <p:ext uri="{BB962C8B-B14F-4D97-AF65-F5344CB8AC3E}">
        <p14:creationId xmlns:p14="http://schemas.microsoft.com/office/powerpoint/2010/main" val="10285859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93</a:t>
            </a:fld>
            <a:endParaRPr lang="en-US"/>
          </a:p>
        </p:txBody>
      </p:sp>
    </p:spTree>
    <p:extLst>
      <p:ext uri="{BB962C8B-B14F-4D97-AF65-F5344CB8AC3E}">
        <p14:creationId xmlns:p14="http://schemas.microsoft.com/office/powerpoint/2010/main" val="22356659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94</a:t>
            </a:fld>
            <a:endParaRPr lang="en-US"/>
          </a:p>
        </p:txBody>
      </p:sp>
    </p:spTree>
    <p:extLst>
      <p:ext uri="{BB962C8B-B14F-4D97-AF65-F5344CB8AC3E}">
        <p14:creationId xmlns:p14="http://schemas.microsoft.com/office/powerpoint/2010/main" val="22730559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73E935-E74D-413C-B2D3-A5CAFE25187B}"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297774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73E935-E74D-413C-B2D3-A5CAFE25187B}"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1595734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73E935-E74D-413C-B2D3-A5CAFE25187B}"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2996860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60F119-1FF8-4546-B33C-D899D33F052B}"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1566103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0F119-1FF8-4546-B33C-D899D33F052B}"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462279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0F119-1FF8-4546-B33C-D899D33F052B}"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3173882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60F119-1FF8-4546-B33C-D899D33F052B}"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3299276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60F119-1FF8-4546-B33C-D899D33F052B}" type="datetimeFigureOut">
              <a:rPr lang="en-US" smtClean="0"/>
              <a:t>6/5/2022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3285705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60F119-1FF8-4546-B33C-D899D33F052B}" type="datetimeFigureOut">
              <a:rPr lang="en-US" smtClean="0"/>
              <a:t>6/5/2022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1516287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60F119-1FF8-4546-B33C-D899D33F052B}" type="datetimeFigureOut">
              <a:rPr lang="en-US" smtClean="0"/>
              <a:t>6/5/2022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1702982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0F119-1FF8-4546-B33C-D899D33F052B}"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3227775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73E935-E74D-413C-B2D3-A5CAFE25187B}"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256255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0F119-1FF8-4546-B33C-D899D33F052B}"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476803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0F119-1FF8-4546-B33C-D899D33F052B}"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2010294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0F119-1FF8-4546-B33C-D899D33F052B}"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2728858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D8D965-FC37-4A4D-9E95-112D40E261E5}"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659681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8D965-FC37-4A4D-9E95-112D40E261E5}"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3844672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D8D965-FC37-4A4D-9E95-112D40E261E5}"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354076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D8D965-FC37-4A4D-9E95-112D40E261E5}"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2158228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D8D965-FC37-4A4D-9E95-112D40E261E5}" type="datetimeFigureOut">
              <a:rPr lang="en-US" smtClean="0"/>
              <a:t>6/5/2022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2773951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D8D965-FC37-4A4D-9E95-112D40E261E5}" type="datetimeFigureOut">
              <a:rPr lang="en-US" smtClean="0"/>
              <a:t>6/5/2022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1113977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D8D965-FC37-4A4D-9E95-112D40E261E5}" type="datetimeFigureOut">
              <a:rPr lang="en-US" smtClean="0"/>
              <a:t>6/5/2022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2590559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73E935-E74D-413C-B2D3-A5CAFE25187B}"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4218627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D8D965-FC37-4A4D-9E95-112D40E261E5}"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1584609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D8D965-FC37-4A4D-9E95-112D40E261E5}"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3266654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8D965-FC37-4A4D-9E95-112D40E261E5}"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3207137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8D965-FC37-4A4D-9E95-112D40E261E5}"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161153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a:pPr/>
              <a:t>6/5/2022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C8E0A6-1D75-4B7B-8C39-611D36EF233F}" type="slidenum">
              <a:rPr lang="en-US"/>
              <a:pPr/>
              <a:t>‹#›</a:t>
            </a:fld>
            <a:endParaRPr lang="en-US"/>
          </a:p>
        </p:txBody>
      </p:sp>
    </p:spTree>
    <p:extLst>
      <p:ext uri="{BB962C8B-B14F-4D97-AF65-F5344CB8AC3E}">
        <p14:creationId xmlns:p14="http://schemas.microsoft.com/office/powerpoint/2010/main" val="3298283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409575" y="-4763"/>
            <a:ext cx="3761184"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380069"/>
            <a:ext cx="6430967" cy="2616199"/>
          </a:xfrm>
        </p:spPr>
        <p:txBody>
          <a:bodyPr anchor="b">
            <a:normAutofit/>
          </a:bodyPr>
          <a:lstStyle>
            <a:lvl1pPr algn="r">
              <a:defRPr sz="4500">
                <a:effectLst/>
              </a:defRPr>
            </a:lvl1pPr>
          </a:lstStyle>
          <a:p>
            <a:r>
              <a:rPr lang="en-US"/>
              <a:t>Click to edit Master title style</a:t>
            </a:r>
            <a:endParaRPr lang="en-US" dirty="0"/>
          </a:p>
        </p:txBody>
      </p:sp>
      <p:sp>
        <p:nvSpPr>
          <p:cNvPr id="3" name="Subtitle 2"/>
          <p:cNvSpPr>
            <a:spLocks noGrp="1"/>
          </p:cNvSpPr>
          <p:nvPr>
            <p:ph type="subTitle" idx="1"/>
          </p:nvPr>
        </p:nvSpPr>
        <p:spPr>
          <a:xfrm>
            <a:off x="3386533" y="3996267"/>
            <a:ext cx="5240734" cy="1388534"/>
          </a:xfrm>
        </p:spPr>
        <p:txBody>
          <a:bodyPr anchor="t">
            <a:normAutofit/>
          </a:bodyPr>
          <a:lstStyle>
            <a:lvl1pPr marL="0" indent="0" algn="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6/5/2022</a:t>
            </a:fld>
            <a:endParaRPr lang="en-US" dirty="0"/>
          </a:p>
        </p:txBody>
      </p:sp>
      <p:sp>
        <p:nvSpPr>
          <p:cNvPr id="5" name="Footer Placeholder 4"/>
          <p:cNvSpPr>
            <a:spLocks noGrp="1"/>
          </p:cNvSpPr>
          <p:nvPr>
            <p:ph type="ftr" sz="quarter" idx="11"/>
          </p:nvPr>
        </p:nvSpPr>
        <p:spPr>
          <a:xfrm>
            <a:off x="3999309" y="5883276"/>
            <a:ext cx="3243033"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00961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13893" y="5867132"/>
            <a:ext cx="41337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392237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9210" y="2666999"/>
            <a:ext cx="6698060" cy="2110382"/>
          </a:xfrm>
        </p:spPr>
        <p:txBody>
          <a:bodyPr anchor="b"/>
          <a:lstStyle>
            <a:lvl1pPr algn="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29209" y="4777381"/>
            <a:ext cx="6698061"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72754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3234" y="685801"/>
            <a:ext cx="7514035"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13235" y="2667000"/>
            <a:ext cx="3671291" cy="312420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55975" y="2667000"/>
            <a:ext cx="3671292" cy="312420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65298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134" y="2658533"/>
            <a:ext cx="3455391"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13233" y="3335337"/>
            <a:ext cx="3671292"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0366" y="2667000"/>
            <a:ext cx="3466903"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55975" y="3335337"/>
            <a:ext cx="3671292"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0072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73E935-E74D-413C-B2D3-A5CAFE25187B}"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19427192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91674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58123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1600200"/>
            <a:ext cx="2661841" cy="13716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946525" y="685800"/>
            <a:ext cx="4680743" cy="510540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234" y="2971800"/>
            <a:ext cx="2661841" cy="18288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705389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043" y="1752599"/>
            <a:ext cx="4069619" cy="1371600"/>
          </a:xfrm>
        </p:spPr>
        <p:txBody>
          <a:bodyPr anchor="b">
            <a:normAutofit/>
          </a:bodyPr>
          <a:lstStyle>
            <a:lvl1pPr algn="ctr">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6011" y="914400"/>
            <a:ext cx="246073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2043" y="3124199"/>
            <a:ext cx="4069619" cy="18288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81636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4732865"/>
            <a:ext cx="7514033" cy="566738"/>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509"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3234" y="5299603"/>
            <a:ext cx="7514033" cy="493712"/>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077426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0"/>
            <a:ext cx="7514033" cy="3048000"/>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4343400"/>
            <a:ext cx="7514035"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34235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827609" y="3428999"/>
            <a:ext cx="6399611" cy="38100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234" y="4343400"/>
            <a:ext cx="7514033"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126269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3308581"/>
            <a:ext cx="7514032" cy="1468800"/>
          </a:xfrm>
        </p:spPr>
        <p:txBody>
          <a:bodyPr anchor="b">
            <a:normAutofit/>
          </a:bodyPr>
          <a:lstStyle>
            <a:lvl1pPr algn="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4777381"/>
            <a:ext cx="7514033"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612839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235" y="3886200"/>
            <a:ext cx="7514033" cy="88900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4775200"/>
            <a:ext cx="7514033" cy="1016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69845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1"/>
            <a:ext cx="7514034"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234" y="3505200"/>
            <a:ext cx="7514035"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4343400"/>
            <a:ext cx="7514035"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02989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73E935-E74D-413C-B2D3-A5CAFE25187B}" type="datetimeFigureOut">
              <a:rPr lang="en-US" smtClean="0"/>
              <a:t>6/5/2022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5032742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87554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685800"/>
            <a:ext cx="1327777"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234" y="685800"/>
            <a:ext cx="6014807"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80571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73E935-E74D-413C-B2D3-A5CAFE25187B}" type="datetimeFigureOut">
              <a:rPr lang="en-US" smtClean="0"/>
              <a:t>6/5/2022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3072453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73E935-E74D-413C-B2D3-A5CAFE25187B}" type="datetimeFigureOut">
              <a:rPr lang="en-US" smtClean="0"/>
              <a:t>6/5/2022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3560122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3E935-E74D-413C-B2D3-A5CAFE25187B}"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85391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3E935-E74D-413C-B2D3-A5CAFE25187B}"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2418066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3E935-E74D-413C-B2D3-A5CAFE25187B}" type="datetimeFigureOut">
              <a:rPr lang="en-US" smtClean="0"/>
              <a:t>6/5/2022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3A5B79-1615-4B4C-800E-7845CEBDC881}" type="slidenum">
              <a:rPr lang="en-US" smtClean="0"/>
              <a:t>‹#›</a:t>
            </a:fld>
            <a:endParaRPr lang="en-US"/>
          </a:p>
        </p:txBody>
      </p:sp>
    </p:spTree>
    <p:extLst>
      <p:ext uri="{BB962C8B-B14F-4D97-AF65-F5344CB8AC3E}">
        <p14:creationId xmlns:p14="http://schemas.microsoft.com/office/powerpoint/2010/main" val="2819669178"/>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0F119-1FF8-4546-B33C-D899D33F052B}" type="datetimeFigureOut">
              <a:rPr lang="en-US" smtClean="0"/>
              <a:t>6/5/2022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0070FE-0EBA-446C-AA80-56E31AE14312}" type="slidenum">
              <a:rPr lang="en-US" smtClean="0"/>
              <a:t>‹#›</a:t>
            </a:fld>
            <a:endParaRPr lang="en-US"/>
          </a:p>
        </p:txBody>
      </p:sp>
    </p:spTree>
    <p:extLst>
      <p:ext uri="{BB962C8B-B14F-4D97-AF65-F5344CB8AC3E}">
        <p14:creationId xmlns:p14="http://schemas.microsoft.com/office/powerpoint/2010/main" val="354980225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D8D965-FC37-4A4D-9E95-112D40E261E5}" type="datetimeFigureOut">
              <a:rPr lang="en-US" smtClean="0"/>
              <a:t>6/5/2022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6969AC-2A70-4762-801D-240741525486}" type="slidenum">
              <a:rPr lang="en-US" smtClean="0"/>
              <a:t>‹#›</a:t>
            </a:fld>
            <a:endParaRPr lang="en-US"/>
          </a:p>
        </p:txBody>
      </p:sp>
    </p:spTree>
    <p:extLst>
      <p:ext uri="{BB962C8B-B14F-4D97-AF65-F5344CB8AC3E}">
        <p14:creationId xmlns:p14="http://schemas.microsoft.com/office/powerpoint/2010/main" val="9428030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a:pPr/>
              <a:t>6/5/2022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a:pPr/>
              <a:t>‹#›</a:t>
            </a:fld>
            <a:endParaRPr lang="en-US"/>
          </a:p>
        </p:txBody>
      </p:sp>
    </p:spTree>
    <p:extLst>
      <p:ext uri="{BB962C8B-B14F-4D97-AF65-F5344CB8AC3E}">
        <p14:creationId xmlns:p14="http://schemas.microsoft.com/office/powerpoint/2010/main" val="2463370084"/>
      </p:ext>
    </p:extLst>
  </p:cSld>
  <p:clrMap bg1="lt1" tx1="dk1" bg2="lt2" tx2="dk2" accent1="accent1" accent2="accent2" accent3="accent3" accent4="accent4" accent5="accent5" accent6="accent6" hlink="hlink" folHlink="folHlink"/>
  <p:sldLayoutIdLst>
    <p:sldLayoutId id="214748372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000">
              <a:schemeClr val="bg1">
                <a:lumMod val="95000"/>
              </a:schemeClr>
            </a:gs>
            <a:gs pos="36000">
              <a:schemeClr val="bg2"/>
            </a:gs>
            <a:gs pos="89000">
              <a:schemeClr val="tx1">
                <a:lumMod val="75000"/>
                <a:lumOff val="25000"/>
              </a:schemeClr>
            </a:gs>
            <a:gs pos="100000">
              <a:schemeClr val="tx1">
                <a:lumMod val="95000"/>
                <a:lumOff val="5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13109" y="1"/>
            <a:ext cx="1827610"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685801"/>
            <a:ext cx="7514035"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3233" y="2667000"/>
            <a:ext cx="7514035"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9492" y="5883276"/>
            <a:ext cx="857250"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61BEF0D-F0BB-DE4B-95CE-6DB70DBA9567}" type="datetimeFigureOut">
              <a:rPr lang="en-US" dirty="0"/>
              <a:pPr/>
              <a:t>6/5/2022</a:t>
            </a:fld>
            <a:endParaRPr lang="en-US" dirty="0"/>
          </a:p>
        </p:txBody>
      </p:sp>
      <p:sp>
        <p:nvSpPr>
          <p:cNvPr id="5" name="Footer Placeholder 4"/>
          <p:cNvSpPr>
            <a:spLocks noGrp="1"/>
          </p:cNvSpPr>
          <p:nvPr>
            <p:ph type="ftr" sz="quarter" idx="3"/>
          </p:nvPr>
        </p:nvSpPr>
        <p:spPr>
          <a:xfrm>
            <a:off x="1929210" y="5883276"/>
            <a:ext cx="5313133" cy="3651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13893" y="5883276"/>
            <a:ext cx="413375"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4167174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7.bin"/><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00.xml.rels><?xml version="1.0" encoding="UTF-8" standalone="yes"?>
<Relationships xmlns="http://schemas.openxmlformats.org/package/2006/relationships"><Relationship Id="rId3" Type="http://schemas.openxmlformats.org/officeDocument/2006/relationships/image" Target="../media/image69.bin"/><Relationship Id="rId2" Type="http://schemas.openxmlformats.org/officeDocument/2006/relationships/notesSlide" Target="../notesSlides/notesSlide100.xml"/><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3" Type="http://schemas.openxmlformats.org/officeDocument/2006/relationships/image" Target="../media/image70.bin"/><Relationship Id="rId2" Type="http://schemas.openxmlformats.org/officeDocument/2006/relationships/notesSlide" Target="../notesSlides/notesSlide101.xml"/><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3" Type="http://schemas.openxmlformats.org/officeDocument/2006/relationships/image" Target="../media/image71.bin"/><Relationship Id="rId2" Type="http://schemas.openxmlformats.org/officeDocument/2006/relationships/notesSlide" Target="../notesSlides/notesSlide102.xml"/><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3" Type="http://schemas.openxmlformats.org/officeDocument/2006/relationships/image" Target="../media/image67.bin"/><Relationship Id="rId2" Type="http://schemas.openxmlformats.org/officeDocument/2006/relationships/notesSlide" Target="../notesSlides/notesSlide103.xml"/><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3" Type="http://schemas.openxmlformats.org/officeDocument/2006/relationships/image" Target="../media/image68.bin"/><Relationship Id="rId2" Type="http://schemas.openxmlformats.org/officeDocument/2006/relationships/notesSlide" Target="../notesSlides/notesSlide104.xml"/><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3" Type="http://schemas.openxmlformats.org/officeDocument/2006/relationships/image" Target="../media/image69.bin"/><Relationship Id="rId2" Type="http://schemas.openxmlformats.org/officeDocument/2006/relationships/notesSlide" Target="../notesSlides/notesSlide105.xml"/><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3" Type="http://schemas.openxmlformats.org/officeDocument/2006/relationships/image" Target="../media/image72.bin"/><Relationship Id="rId2" Type="http://schemas.openxmlformats.org/officeDocument/2006/relationships/notesSlide" Target="../notesSlides/notesSlide106.xml"/><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3" Type="http://schemas.openxmlformats.org/officeDocument/2006/relationships/image" Target="../media/image73.bin"/><Relationship Id="rId2" Type="http://schemas.openxmlformats.org/officeDocument/2006/relationships/notesSlide" Target="../notesSlides/notesSlide107.xml"/><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3" Type="http://schemas.openxmlformats.org/officeDocument/2006/relationships/image" Target="../media/image67.bin"/><Relationship Id="rId2" Type="http://schemas.openxmlformats.org/officeDocument/2006/relationships/notesSlide" Target="../notesSlides/notesSlide108.xml"/><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3" Type="http://schemas.openxmlformats.org/officeDocument/2006/relationships/image" Target="../media/image68.bin"/><Relationship Id="rId2" Type="http://schemas.openxmlformats.org/officeDocument/2006/relationships/notesSlide" Target="../notesSlides/notesSlide109.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10.xml.rels><?xml version="1.0" encoding="UTF-8" standalone="yes"?>
<Relationships xmlns="http://schemas.openxmlformats.org/package/2006/relationships"><Relationship Id="rId3" Type="http://schemas.openxmlformats.org/officeDocument/2006/relationships/image" Target="../media/image69.bin"/><Relationship Id="rId2" Type="http://schemas.openxmlformats.org/officeDocument/2006/relationships/notesSlide" Target="../notesSlides/notesSlide110.xml"/><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3" Type="http://schemas.openxmlformats.org/officeDocument/2006/relationships/image" Target="../media/image74.bin"/><Relationship Id="rId2" Type="http://schemas.openxmlformats.org/officeDocument/2006/relationships/notesSlide" Target="../notesSlides/notesSlide111.xml"/><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3" Type="http://schemas.openxmlformats.org/officeDocument/2006/relationships/image" Target="../media/image75.bin"/><Relationship Id="rId2" Type="http://schemas.openxmlformats.org/officeDocument/2006/relationships/notesSlide" Target="../notesSlides/notesSlide112.xml"/><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3" Type="http://schemas.openxmlformats.org/officeDocument/2006/relationships/image" Target="../media/image67.bin"/><Relationship Id="rId2" Type="http://schemas.openxmlformats.org/officeDocument/2006/relationships/notesSlide" Target="../notesSlides/notesSlide113.xml"/><Relationship Id="rId1" Type="http://schemas.openxmlformats.org/officeDocument/2006/relationships/slideLayout" Target="../slideLayouts/slideLayout34.xml"/></Relationships>
</file>

<file path=ppt/slides/_rels/slide114.xml.rels><?xml version="1.0" encoding="UTF-8" standalone="yes"?>
<Relationships xmlns="http://schemas.openxmlformats.org/package/2006/relationships"><Relationship Id="rId3" Type="http://schemas.openxmlformats.org/officeDocument/2006/relationships/image" Target="../media/image68.bin"/><Relationship Id="rId2" Type="http://schemas.openxmlformats.org/officeDocument/2006/relationships/notesSlide" Target="../notesSlides/notesSlide114.xml"/><Relationship Id="rId1" Type="http://schemas.openxmlformats.org/officeDocument/2006/relationships/slideLayout" Target="../slideLayouts/slideLayout34.xml"/></Relationships>
</file>

<file path=ppt/slides/_rels/slide115.xml.rels><?xml version="1.0" encoding="UTF-8" standalone="yes"?>
<Relationships xmlns="http://schemas.openxmlformats.org/package/2006/relationships"><Relationship Id="rId3" Type="http://schemas.openxmlformats.org/officeDocument/2006/relationships/image" Target="../media/image69.bin"/><Relationship Id="rId2" Type="http://schemas.openxmlformats.org/officeDocument/2006/relationships/notesSlide" Target="../notesSlides/notesSlide115.xml"/><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7.bin"/><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3.bin"/><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14.bin"/><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5.bin"/><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16.bin"/><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3.bin"/><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17.bin"/><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18.bin"/><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19.bin"/><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16.bin"/><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17.bin"/><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20.bin"/><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1.bin"/><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16.bin"/><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17.bin"/><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22.bin"/><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4.bin"/><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23.bin"/><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24.bin"/><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25.bin"/><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26.bin"/><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27.bin"/><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28.bin"/><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25.bin"/><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26.bin"/><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29.bin"/><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30.bin"/><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5.bin"/><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25.bin"/><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26.bin"/><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3.bin"/><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34.bin"/><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35.bin"/><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36.bin"/><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37.bin"/><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38.bin"/><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39.bin"/><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40.bin"/><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media/image41.bin"/><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42.bin"/><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43.bin"/><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44.bin"/><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image" Target="../media/image45.bin"/><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38.bin"/><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39.bin"/><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3" Type="http://schemas.openxmlformats.org/officeDocument/2006/relationships/image" Target="../media/image40.bin"/><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7.bin"/><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41.bin"/><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image" Target="../media/image46.bin"/><Relationship Id="rId2" Type="http://schemas.openxmlformats.org/officeDocument/2006/relationships/notesSlide" Target="../notesSlides/notesSlide61.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47.bin"/><Relationship Id="rId2" Type="http://schemas.openxmlformats.org/officeDocument/2006/relationships/notesSlide" Target="../notesSlides/notesSlide62.xml"/><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3" Type="http://schemas.openxmlformats.org/officeDocument/2006/relationships/image" Target="../media/image48.bin"/><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49.bin"/><Relationship Id="rId2" Type="http://schemas.openxmlformats.org/officeDocument/2006/relationships/notesSlide" Target="../notesSlides/notesSlide64.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3" Type="http://schemas.openxmlformats.org/officeDocument/2006/relationships/image" Target="../media/image38.bin"/><Relationship Id="rId2" Type="http://schemas.openxmlformats.org/officeDocument/2006/relationships/notesSlide" Target="../notesSlides/notesSlide65.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39.bin"/><Relationship Id="rId2" Type="http://schemas.openxmlformats.org/officeDocument/2006/relationships/notesSlide" Target="../notesSlides/notesSlide66.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3" Type="http://schemas.openxmlformats.org/officeDocument/2006/relationships/image" Target="../media/image40.bin"/><Relationship Id="rId2" Type="http://schemas.openxmlformats.org/officeDocument/2006/relationships/notesSlide" Target="../notesSlides/notesSlide67.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image" Target="../media/image41.bin"/><Relationship Id="rId2" Type="http://schemas.openxmlformats.org/officeDocument/2006/relationships/notesSlide" Target="../notesSlides/notesSlide68.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34.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2.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6.xml"/><Relationship Id="rId1" Type="http://schemas.openxmlformats.org/officeDocument/2006/relationships/slideLayout" Target="../slideLayouts/slideLayout38.xml"/><Relationship Id="rId4" Type="http://schemas.openxmlformats.org/officeDocument/2006/relationships/image" Target="../media/image55.png"/></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7.xml"/><Relationship Id="rId1" Type="http://schemas.openxmlformats.org/officeDocument/2006/relationships/slideLayout" Target="../slideLayouts/slideLayout38.xml"/><Relationship Id="rId4" Type="http://schemas.openxmlformats.org/officeDocument/2006/relationships/image" Target="../media/image56.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9.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9.bin"/><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0.xml"/><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2.xml"/><Relationship Id="rId1" Type="http://schemas.openxmlformats.org/officeDocument/2006/relationships/slideLayout" Target="../slideLayouts/slideLayout38.xml"/><Relationship Id="rId4" Type="http://schemas.openxmlformats.org/officeDocument/2006/relationships/image" Target="../media/image59.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4.xml"/><Relationship Id="rId1" Type="http://schemas.openxmlformats.org/officeDocument/2006/relationships/slideLayout" Target="../slideLayouts/slideLayout38.xml"/><Relationship Id="rId4" Type="http://schemas.openxmlformats.org/officeDocument/2006/relationships/image" Target="../media/image60.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6.xml"/><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7.xml"/><Relationship Id="rId1" Type="http://schemas.openxmlformats.org/officeDocument/2006/relationships/slideLayout" Target="../slideLayouts/slideLayout38.xml"/><Relationship Id="rId4" Type="http://schemas.openxmlformats.org/officeDocument/2006/relationships/image" Target="../media/image61.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9.xml"/><Relationship Id="rId1" Type="http://schemas.openxmlformats.org/officeDocument/2006/relationships/slideLayout" Target="../slideLayouts/slideLayout38.xml"/><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1.xml"/><Relationship Id="rId1" Type="http://schemas.openxmlformats.org/officeDocument/2006/relationships/slideLayout" Target="../slideLayouts/slideLayout36.xml"/><Relationship Id="rId4" Type="http://schemas.openxmlformats.org/officeDocument/2006/relationships/image" Target="../media/image63.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4.bin"/><Relationship Id="rId2" Type="http://schemas.openxmlformats.org/officeDocument/2006/relationships/notesSlide" Target="../notesSlides/notesSlide95.xml"/><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3" Type="http://schemas.openxmlformats.org/officeDocument/2006/relationships/image" Target="../media/image65.bin"/><Relationship Id="rId2" Type="http://schemas.openxmlformats.org/officeDocument/2006/relationships/notesSlide" Target="../notesSlides/notesSlide96.xml"/><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3" Type="http://schemas.openxmlformats.org/officeDocument/2006/relationships/image" Target="../media/image66.bin"/><Relationship Id="rId2" Type="http://schemas.openxmlformats.org/officeDocument/2006/relationships/notesSlide" Target="../notesSlides/notesSlide97.xml"/><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3" Type="http://schemas.openxmlformats.org/officeDocument/2006/relationships/image" Target="../media/image67.bin"/><Relationship Id="rId2" Type="http://schemas.openxmlformats.org/officeDocument/2006/relationships/notesSlide" Target="../notesSlides/notesSlide98.xml"/><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3" Type="http://schemas.openxmlformats.org/officeDocument/2006/relationships/image" Target="../media/image68.bin"/><Relationship Id="rId2" Type="http://schemas.openxmlformats.org/officeDocument/2006/relationships/notesSlide" Target="../notesSlides/notesSlide9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8230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003 - Lift Your Voice In Praise - C.2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End of Verse 2</a:t>
            </a: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C.3</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End of Verse 1</a:t>
            </a: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- 2.1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- 2.2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C.1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C.2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C.3</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End of Verse 2</a:t>
            </a: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- 3.1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- 3.2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C.1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C.2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003 - Lift Your Voice In Praise - 3.1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C.3</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End of Verse 3</a:t>
            </a: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- 4.1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- 4.2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C.1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C.2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C.3</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End of Song</a:t>
            </a: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30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003 - Lift Your Voice In Praise - 3.2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003 - Lift Your Voice In Praise - C.1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003 - Lift Your Voice In Praise - C.2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End of Song</a:t>
            </a: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8224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20251 - FILL MY CUP, LORD - Title</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20251 - FILL MY CUP, LORD - 1.1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20251 - FILL MY CUP, LORD - 1.2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20251 - FILL MY CUP, LORD - C.1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003 - Lift Your Voice In Praise - Title</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20251 - FILL MY CUP, LORD - C.2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End of Verse 1</a:t>
            </a: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20251 - FILL MY CUP, LORD - 2.1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20251 - FILL MY CUP, LORD - 2.2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20251 - FILL MY CUP, LORD - C.1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20251 - FILL MY CUP, LORD - C.2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End of Verse 2</a:t>
            </a: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20251 - FILL MY CUP, LORD - 3.1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20251 - FILL MY CUP, LORD - 3.2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20251 - FILL MY CUP, LORD - C.1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20251 - FILL MY CUP, LORD - C.2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End of Song</a:t>
            </a: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166 - He Loved Me So - Title</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003 - Lift Your Voice In Praise - 1.1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166 - He Loved Me So - 1.1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166 - He Loved Me So - 1.2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166 - He Loved Me So - C.1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166 - He Loved Me So - C.2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End of Verse 1</a:t>
            </a: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166 - He Loved Me So - 2.1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166 - He Loved Me So - 2.2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166 - He Loved Me So - C.1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166 - He Loved Me So - C.2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End of Verse 2</a:t>
            </a: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166 - He Loved Me So - 3.1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166 - He Loved Me So - 3.2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003 - Lift Your Voice In Praise - 1.2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166 - He Loved Me So - C.1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166 - He Loved Me So - C.2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End of Song</a:t>
            </a: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4304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7113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Title</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- 1.1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- 1.2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- 1.3</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- 1.4</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C.1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003 - Lift Your Voice In Praise - C.1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C.2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C.3</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C.4</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End of Verse 1</a:t>
            </a: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- 2.1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- 2.2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- 2.3</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- 2.4</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C.1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C.2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C.3</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003 - Lift Your Voice In Praise - C.2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End of Verse 1</a:t>
            </a: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C.4</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End of Verse 2</a:t>
            </a: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- 3.1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- 3.2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- 3.3</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- 3.4</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C.1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C.2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C.3</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664 - He Gave Me A Song - C.4</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End of Song</a:t>
            </a: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5" y="-1"/>
            <a:ext cx="9194771" cy="688018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5" y="0"/>
            <a:ext cx="9194771" cy="6880180"/>
          </a:xfrm>
          <a:prstGeom prst="rect">
            <a:avLst/>
          </a:prstGeom>
        </p:spPr>
      </p:pic>
    </p:spTree>
    <p:extLst>
      <p:ext uri="{BB962C8B-B14F-4D97-AF65-F5344CB8AC3E}">
        <p14:creationId xmlns:p14="http://schemas.microsoft.com/office/powerpoint/2010/main" val="858165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003 - Lift Your Voice In Praise - 2.1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0266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9BAE969-AB5B-40E1-B33B-79C2DC3654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8" name="Picture 7">
            <a:extLst>
              <a:ext uri="{FF2B5EF4-FFF2-40B4-BE49-F238E27FC236}">
                <a16:creationId xmlns:a16="http://schemas.microsoft.com/office/drawing/2014/main" id="{1F78A815-1E8C-40E3-9D99-CE6F2A90F226}"/>
              </a:ext>
            </a:extLst>
          </p:cNvPr>
          <p:cNvPicPr>
            <a:picLocks noChangeAspect="1"/>
          </p:cNvPicPr>
          <p:nvPr/>
        </p:nvPicPr>
        <p:blipFill rotWithShape="1">
          <a:blip r:embed="rId3"/>
          <a:srcRect t="7787"/>
          <a:stretch/>
        </p:blipFill>
        <p:spPr>
          <a:xfrm>
            <a:off x="15" y="844550"/>
            <a:ext cx="9143985" cy="5143493"/>
          </a:xfrm>
          <a:prstGeom prst="rect">
            <a:avLst/>
          </a:prstGeom>
        </p:spPr>
      </p:pic>
      <p:sp>
        <p:nvSpPr>
          <p:cNvPr id="38" name="Freeform 13">
            <a:extLst>
              <a:ext uri="{FF2B5EF4-FFF2-40B4-BE49-F238E27FC236}">
                <a16:creationId xmlns:a16="http://schemas.microsoft.com/office/drawing/2014/main" id="{B0D396E6-2FD6-49D9-946F-4FABC88B6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700" y="844550"/>
            <a:ext cx="5505450" cy="5162550"/>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0600" h="6883400">
                <a:moveTo>
                  <a:pt x="5427133" y="8466"/>
                </a:moveTo>
                <a:lnTo>
                  <a:pt x="4783666" y="2573866"/>
                </a:lnTo>
                <a:lnTo>
                  <a:pt x="7340600" y="6874933"/>
                </a:lnTo>
                <a:lnTo>
                  <a:pt x="0" y="6883400"/>
                </a:lnTo>
                <a:lnTo>
                  <a:pt x="8466" y="0"/>
                </a:lnTo>
                <a:lnTo>
                  <a:pt x="5427133"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507DCCAE-57BF-4459-B21C-5428D45CB77F}"/>
              </a:ext>
            </a:extLst>
          </p:cNvPr>
          <p:cNvSpPr>
            <a:spLocks noGrp="1"/>
          </p:cNvSpPr>
          <p:nvPr>
            <p:ph type="ctrTitle"/>
          </p:nvPr>
        </p:nvSpPr>
        <p:spPr>
          <a:xfrm>
            <a:off x="514350" y="2082800"/>
            <a:ext cx="3060699" cy="2482851"/>
          </a:xfrm>
        </p:spPr>
        <p:txBody>
          <a:bodyPr>
            <a:normAutofit/>
          </a:bodyPr>
          <a:lstStyle/>
          <a:p>
            <a:pPr algn="l"/>
            <a:r>
              <a:rPr lang="en-US" sz="4050" dirty="0">
                <a:solidFill>
                  <a:schemeClr val="bg1"/>
                </a:solidFill>
              </a:rPr>
              <a:t>Following the Ark</a:t>
            </a:r>
          </a:p>
        </p:txBody>
      </p:sp>
      <p:sp>
        <p:nvSpPr>
          <p:cNvPr id="3" name="Subtitle 2">
            <a:extLst>
              <a:ext uri="{FF2B5EF4-FFF2-40B4-BE49-F238E27FC236}">
                <a16:creationId xmlns:a16="http://schemas.microsoft.com/office/drawing/2014/main" id="{9073D45D-253D-47B8-878B-2D94E1034990}"/>
              </a:ext>
            </a:extLst>
          </p:cNvPr>
          <p:cNvSpPr>
            <a:spLocks noGrp="1"/>
          </p:cNvSpPr>
          <p:nvPr>
            <p:ph type="subTitle" idx="1"/>
          </p:nvPr>
        </p:nvSpPr>
        <p:spPr>
          <a:xfrm>
            <a:off x="514350" y="4565651"/>
            <a:ext cx="3060700" cy="704849"/>
          </a:xfrm>
        </p:spPr>
        <p:txBody>
          <a:bodyPr>
            <a:normAutofit/>
          </a:bodyPr>
          <a:lstStyle/>
          <a:p>
            <a:pPr algn="l"/>
            <a:r>
              <a:rPr lang="en-US" dirty="0">
                <a:solidFill>
                  <a:schemeClr val="bg1"/>
                </a:solidFill>
                <a:latin typeface="Castellar" panose="020A0402060406010301" pitchFamily="18" charset="0"/>
              </a:rPr>
              <a:t>From its creation to disappearance</a:t>
            </a:r>
          </a:p>
        </p:txBody>
      </p:sp>
      <p:grpSp>
        <p:nvGrpSpPr>
          <p:cNvPr id="40" name="Group 39">
            <a:extLst>
              <a:ext uri="{FF2B5EF4-FFF2-40B4-BE49-F238E27FC236}">
                <a16:creationId xmlns:a16="http://schemas.microsoft.com/office/drawing/2014/main" id="{EA356820-4B8B-4A1F-B190-A3FF1AEB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48075" y="853678"/>
            <a:ext cx="3761184" cy="5147072"/>
            <a:chOff x="2928938" y="-4763"/>
            <a:chExt cx="5014912" cy="6862763"/>
          </a:xfrm>
        </p:grpSpPr>
        <p:sp>
          <p:nvSpPr>
            <p:cNvPr id="41" name="Freeform 6">
              <a:extLst>
                <a:ext uri="{FF2B5EF4-FFF2-40B4-BE49-F238E27FC236}">
                  <a16:creationId xmlns:a16="http://schemas.microsoft.com/office/drawing/2014/main" id="{6C6DBA71-9F7F-483C-A094-173525755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42" name="Freeform 7">
              <a:extLst>
                <a:ext uri="{FF2B5EF4-FFF2-40B4-BE49-F238E27FC236}">
                  <a16:creationId xmlns:a16="http://schemas.microsoft.com/office/drawing/2014/main" id="{01948618-5E91-41FD-A5C3-CC96415CB7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43" name="Freeform 9">
              <a:extLst>
                <a:ext uri="{FF2B5EF4-FFF2-40B4-BE49-F238E27FC236}">
                  <a16:creationId xmlns:a16="http://schemas.microsoft.com/office/drawing/2014/main" id="{0985A142-9BC7-43B2-9F46-B1DB84A9A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44" name="Freeform 10">
              <a:extLst>
                <a:ext uri="{FF2B5EF4-FFF2-40B4-BE49-F238E27FC236}">
                  <a16:creationId xmlns:a16="http://schemas.microsoft.com/office/drawing/2014/main" id="{39EE8BB4-A150-45FB-8052-35D979A2E5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45" name="Freeform 11">
              <a:extLst>
                <a:ext uri="{FF2B5EF4-FFF2-40B4-BE49-F238E27FC236}">
                  <a16:creationId xmlns:a16="http://schemas.microsoft.com/office/drawing/2014/main" id="{89257A2A-0F80-48CF-A63A-E5A0417C0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46" name="Freeform 12">
              <a:extLst>
                <a:ext uri="{FF2B5EF4-FFF2-40B4-BE49-F238E27FC236}">
                  <a16:creationId xmlns:a16="http://schemas.microsoft.com/office/drawing/2014/main" id="{3654CBD8-A68E-461A-888C-5DC245D599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Tree>
    <p:extLst>
      <p:ext uri="{BB962C8B-B14F-4D97-AF65-F5344CB8AC3E}">
        <p14:creationId xmlns:p14="http://schemas.microsoft.com/office/powerpoint/2010/main" val="3772716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DD6404-8941-4A11-9174-B2C34E1148F1}"/>
              </a:ext>
            </a:extLst>
          </p:cNvPr>
          <p:cNvPicPr>
            <a:picLocks noChangeAspect="1"/>
          </p:cNvPicPr>
          <p:nvPr/>
        </p:nvPicPr>
        <p:blipFill rotWithShape="1">
          <a:blip r:embed="rId3"/>
          <a:srcRect/>
          <a:stretch/>
        </p:blipFill>
        <p:spPr>
          <a:xfrm>
            <a:off x="15" y="857257"/>
            <a:ext cx="9143985" cy="5143493"/>
          </a:xfrm>
          <a:prstGeom prst="rect">
            <a:avLst/>
          </a:prstGeom>
        </p:spPr>
      </p:pic>
    </p:spTree>
    <p:extLst>
      <p:ext uri="{BB962C8B-B14F-4D97-AF65-F5344CB8AC3E}">
        <p14:creationId xmlns:p14="http://schemas.microsoft.com/office/powerpoint/2010/main" val="3338817686"/>
      </p:ext>
    </p:extLst>
  </p:cSld>
  <p:clrMapOvr>
    <a:masterClrMapping/>
  </p:clrMapOvr>
  <p:transition spd="slow">
    <p:cove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Freeform: Shape 9">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857250"/>
            <a:ext cx="3302782" cy="51435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BA4E046-82AA-423A-8090-6FE7D91423B1}"/>
              </a:ext>
            </a:extLst>
          </p:cNvPr>
          <p:cNvSpPr>
            <a:spLocks noGrp="1"/>
          </p:cNvSpPr>
          <p:nvPr>
            <p:ph type="title"/>
          </p:nvPr>
        </p:nvSpPr>
        <p:spPr>
          <a:xfrm>
            <a:off x="372084" y="1371601"/>
            <a:ext cx="2260832" cy="3829050"/>
          </a:xfrm>
        </p:spPr>
        <p:txBody>
          <a:bodyPr>
            <a:normAutofit/>
          </a:bodyPr>
          <a:lstStyle/>
          <a:p>
            <a:pPr algn="l"/>
            <a:r>
              <a:rPr lang="en-US" sz="2400" dirty="0">
                <a:solidFill>
                  <a:srgbClr val="FFFFFF"/>
                </a:solidFill>
              </a:rPr>
              <a:t>Exodus 25:10-22</a:t>
            </a:r>
          </a:p>
        </p:txBody>
      </p:sp>
      <p:grpSp>
        <p:nvGrpSpPr>
          <p:cNvPr id="12" name="Group 11">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857250"/>
            <a:ext cx="1827610" cy="5143501"/>
            <a:chOff x="1320800" y="0"/>
            <a:chExt cx="2436813" cy="6858001"/>
          </a:xfrm>
        </p:grpSpPr>
        <p:sp>
          <p:nvSpPr>
            <p:cNvPr id="13"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4"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5"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6"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7"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8"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Content Placeholder 2">
            <a:extLst>
              <a:ext uri="{FF2B5EF4-FFF2-40B4-BE49-F238E27FC236}">
                <a16:creationId xmlns:a16="http://schemas.microsoft.com/office/drawing/2014/main" id="{CE902C44-349E-406B-8049-8FFAEF340422}"/>
              </a:ext>
            </a:extLst>
          </p:cNvPr>
          <p:cNvSpPr>
            <a:spLocks noGrp="1"/>
          </p:cNvSpPr>
          <p:nvPr>
            <p:ph idx="1"/>
          </p:nvPr>
        </p:nvSpPr>
        <p:spPr>
          <a:xfrm>
            <a:off x="3837829" y="1371601"/>
            <a:ext cx="4789439" cy="3829050"/>
          </a:xfrm>
        </p:spPr>
        <p:txBody>
          <a:bodyPr>
            <a:normAutofit/>
          </a:bodyPr>
          <a:lstStyle/>
          <a:p>
            <a:r>
              <a:rPr lang="en-US" sz="1500" dirty="0"/>
              <a:t>45 inches in length, 27 inches tall and wide made of Acacia Wood and overlaid with gold.</a:t>
            </a:r>
          </a:p>
          <a:p>
            <a:r>
              <a:rPr lang="en-US" sz="1500" dirty="0"/>
              <a:t>Mercy Seat made entirely of gold with the two cherubim's of gold on top</a:t>
            </a:r>
          </a:p>
        </p:txBody>
      </p:sp>
      <p:sp>
        <p:nvSpPr>
          <p:cNvPr id="4" name="Rectangle 3">
            <a:extLst>
              <a:ext uri="{FF2B5EF4-FFF2-40B4-BE49-F238E27FC236}">
                <a16:creationId xmlns:a16="http://schemas.microsoft.com/office/drawing/2014/main" id="{1F41FC76-9D10-4FA8-815C-C838CB1439A5}"/>
              </a:ext>
            </a:extLst>
          </p:cNvPr>
          <p:cNvSpPr/>
          <p:nvPr/>
        </p:nvSpPr>
        <p:spPr>
          <a:xfrm>
            <a:off x="4107657" y="3993357"/>
            <a:ext cx="3907631" cy="162163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51C17377-B568-4D42-A294-8658DB9B23B8}"/>
              </a:ext>
            </a:extLst>
          </p:cNvPr>
          <p:cNvSpPr txBox="1"/>
          <p:nvPr/>
        </p:nvSpPr>
        <p:spPr>
          <a:xfrm>
            <a:off x="5429250" y="4079081"/>
            <a:ext cx="1257300" cy="3000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orbel" panose="020B0503020204020204"/>
                <a:ea typeface="+mn-ea"/>
                <a:cs typeface="+mn-cs"/>
              </a:rPr>
              <a:t>45”</a:t>
            </a:r>
          </a:p>
        </p:txBody>
      </p:sp>
      <p:sp>
        <p:nvSpPr>
          <p:cNvPr id="6" name="TextBox 5">
            <a:extLst>
              <a:ext uri="{FF2B5EF4-FFF2-40B4-BE49-F238E27FC236}">
                <a16:creationId xmlns:a16="http://schemas.microsoft.com/office/drawing/2014/main" id="{77868BC8-E827-43D7-A52B-9807051155F2}"/>
              </a:ext>
            </a:extLst>
          </p:cNvPr>
          <p:cNvSpPr txBox="1"/>
          <p:nvPr/>
        </p:nvSpPr>
        <p:spPr>
          <a:xfrm>
            <a:off x="4159623" y="4654131"/>
            <a:ext cx="468456"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orbel" panose="020B0503020204020204"/>
                <a:ea typeface="+mn-ea"/>
                <a:cs typeface="+mn-cs"/>
              </a:rPr>
              <a:t>27”</a:t>
            </a:r>
          </a:p>
        </p:txBody>
      </p:sp>
    </p:spTree>
    <p:extLst>
      <p:ext uri="{BB962C8B-B14F-4D97-AF65-F5344CB8AC3E}">
        <p14:creationId xmlns:p14="http://schemas.microsoft.com/office/powerpoint/2010/main" val="20494572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39652-0039-4871-90C0-6CC020DB6F25}"/>
              </a:ext>
            </a:extLst>
          </p:cNvPr>
          <p:cNvSpPr>
            <a:spLocks noGrp="1"/>
          </p:cNvSpPr>
          <p:nvPr>
            <p:ph type="title"/>
          </p:nvPr>
        </p:nvSpPr>
        <p:spPr/>
        <p:txBody>
          <a:bodyPr/>
          <a:lstStyle/>
          <a:p>
            <a:r>
              <a:rPr lang="en-US" dirty="0"/>
              <a:t>Numbers 4:15</a:t>
            </a:r>
          </a:p>
        </p:txBody>
      </p:sp>
      <p:sp>
        <p:nvSpPr>
          <p:cNvPr id="3" name="Content Placeholder 2">
            <a:extLst>
              <a:ext uri="{FF2B5EF4-FFF2-40B4-BE49-F238E27FC236}">
                <a16:creationId xmlns:a16="http://schemas.microsoft.com/office/drawing/2014/main" id="{C7F98070-C110-4A7E-9D82-58DC9947A570}"/>
              </a:ext>
            </a:extLst>
          </p:cNvPr>
          <p:cNvSpPr>
            <a:spLocks noGrp="1"/>
          </p:cNvSpPr>
          <p:nvPr>
            <p:ph sz="half" idx="1"/>
          </p:nvPr>
        </p:nvSpPr>
        <p:spPr/>
        <p:txBody>
          <a:bodyPr>
            <a:normAutofit/>
          </a:bodyPr>
          <a:lstStyle/>
          <a:p>
            <a:r>
              <a:rPr lang="en-US" sz="2100" dirty="0"/>
              <a:t>Sons of Kohath were to carry the Ark </a:t>
            </a:r>
          </a:p>
          <a:p>
            <a:r>
              <a:rPr lang="en-US" sz="2100" dirty="0"/>
              <a:t>Very specific command given not to touch the Ark, only the poles.</a:t>
            </a:r>
          </a:p>
          <a:p>
            <a:endParaRPr lang="en-US" dirty="0"/>
          </a:p>
        </p:txBody>
      </p:sp>
      <p:sp>
        <p:nvSpPr>
          <p:cNvPr id="4" name="Content Placeholder 3">
            <a:extLst>
              <a:ext uri="{FF2B5EF4-FFF2-40B4-BE49-F238E27FC236}">
                <a16:creationId xmlns:a16="http://schemas.microsoft.com/office/drawing/2014/main" id="{227CA512-8275-4B7F-B2A7-3BF33F2E1B49}"/>
              </a:ext>
            </a:extLst>
          </p:cNvPr>
          <p:cNvSpPr>
            <a:spLocks noGrp="1"/>
          </p:cNvSpPr>
          <p:nvPr>
            <p:ph sz="half" idx="2"/>
          </p:nvPr>
        </p:nvSpPr>
        <p:spPr/>
        <p:txBody>
          <a:bodyPr>
            <a:noAutofit/>
          </a:bodyPr>
          <a:lstStyle/>
          <a:p>
            <a:r>
              <a:rPr lang="en-US" sz="1800" dirty="0"/>
              <a:t>Numbers 4:15 	</a:t>
            </a:r>
            <a:r>
              <a:rPr lang="en-US" sz="1800" dirty="0">
                <a:solidFill>
                  <a:srgbClr val="001320"/>
                </a:solidFill>
                <a:latin typeface="Roboto"/>
              </a:rPr>
              <a:t>And when Aaron and his sons have finished covering the sanctuary and all the furnishings of the sanctuary, as the camp sets out, after that the sons of Kohath shall come to carry these, but they must not touch the holy things, lest they die. These are the things of the tent of meeting that the sons of Kohath are to carry.</a:t>
            </a:r>
            <a:endParaRPr lang="en-US" sz="1800" dirty="0"/>
          </a:p>
        </p:txBody>
      </p:sp>
    </p:spTree>
    <p:extLst>
      <p:ext uri="{BB962C8B-B14F-4D97-AF65-F5344CB8AC3E}">
        <p14:creationId xmlns:p14="http://schemas.microsoft.com/office/powerpoint/2010/main" val="11159782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down)">
                                      <p:cBhvr>
                                        <p:cTn id="41" dur="580">
                                          <p:stCondLst>
                                            <p:cond delay="0"/>
                                          </p:stCondLst>
                                        </p:cTn>
                                        <p:tgtEl>
                                          <p:spTgt spid="3">
                                            <p:txEl>
                                              <p:pRg st="1" end="1"/>
                                            </p:txEl>
                                          </p:spTgt>
                                        </p:tgtEl>
                                      </p:cBhvr>
                                    </p:animEffect>
                                    <p:anim calcmode="lin" valueType="num">
                                      <p:cBhvr>
                                        <p:cTn id="42"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3">
                                            <p:txEl>
                                              <p:pRg st="1" end="1"/>
                                            </p:txEl>
                                          </p:spTgt>
                                        </p:tgtEl>
                                      </p:cBhvr>
                                      <p:to x="100000" y="60000"/>
                                    </p:animScale>
                                    <p:animScale>
                                      <p:cBhvr>
                                        <p:cTn id="48" dur="166" decel="50000">
                                          <p:stCondLst>
                                            <p:cond delay="676"/>
                                          </p:stCondLst>
                                        </p:cTn>
                                        <p:tgtEl>
                                          <p:spTgt spid="3">
                                            <p:txEl>
                                              <p:pRg st="1" end="1"/>
                                            </p:txEl>
                                          </p:spTgt>
                                        </p:tgtEl>
                                      </p:cBhvr>
                                      <p:to x="100000" y="100000"/>
                                    </p:animScale>
                                    <p:animScale>
                                      <p:cBhvr>
                                        <p:cTn id="49" dur="26">
                                          <p:stCondLst>
                                            <p:cond delay="1312"/>
                                          </p:stCondLst>
                                        </p:cTn>
                                        <p:tgtEl>
                                          <p:spTgt spid="3">
                                            <p:txEl>
                                              <p:pRg st="1" end="1"/>
                                            </p:txEl>
                                          </p:spTgt>
                                        </p:tgtEl>
                                      </p:cBhvr>
                                      <p:to x="100000" y="80000"/>
                                    </p:animScale>
                                    <p:animScale>
                                      <p:cBhvr>
                                        <p:cTn id="50" dur="166" decel="50000">
                                          <p:stCondLst>
                                            <p:cond delay="1338"/>
                                          </p:stCondLst>
                                        </p:cTn>
                                        <p:tgtEl>
                                          <p:spTgt spid="3">
                                            <p:txEl>
                                              <p:pRg st="1" end="1"/>
                                            </p:txEl>
                                          </p:spTgt>
                                        </p:tgtEl>
                                      </p:cBhvr>
                                      <p:to x="100000" y="100000"/>
                                    </p:animScale>
                                    <p:animScale>
                                      <p:cBhvr>
                                        <p:cTn id="51" dur="26">
                                          <p:stCondLst>
                                            <p:cond delay="1642"/>
                                          </p:stCondLst>
                                        </p:cTn>
                                        <p:tgtEl>
                                          <p:spTgt spid="3">
                                            <p:txEl>
                                              <p:pRg st="1" end="1"/>
                                            </p:txEl>
                                          </p:spTgt>
                                        </p:tgtEl>
                                      </p:cBhvr>
                                      <p:to x="100000" y="90000"/>
                                    </p:animScale>
                                    <p:animScale>
                                      <p:cBhvr>
                                        <p:cTn id="52" dur="166" decel="50000">
                                          <p:stCondLst>
                                            <p:cond delay="1668"/>
                                          </p:stCondLst>
                                        </p:cTn>
                                        <p:tgtEl>
                                          <p:spTgt spid="3">
                                            <p:txEl>
                                              <p:pRg st="1" end="1"/>
                                            </p:txEl>
                                          </p:spTgt>
                                        </p:tgtEl>
                                      </p:cBhvr>
                                      <p:to x="100000" y="100000"/>
                                    </p:animScale>
                                    <p:animScale>
                                      <p:cBhvr>
                                        <p:cTn id="53" dur="26">
                                          <p:stCondLst>
                                            <p:cond delay="1808"/>
                                          </p:stCondLst>
                                        </p:cTn>
                                        <p:tgtEl>
                                          <p:spTgt spid="3">
                                            <p:txEl>
                                              <p:pRg st="1" end="1"/>
                                            </p:txEl>
                                          </p:spTgt>
                                        </p:tgtEl>
                                      </p:cBhvr>
                                      <p:to x="100000" y="95000"/>
                                    </p:animScale>
                                    <p:animScale>
                                      <p:cBhvr>
                                        <p:cTn id="54"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D6B11F9-7CF4-4EA5-927D-BD9AB9BAA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857250"/>
            <a:ext cx="1827610" cy="5143501"/>
            <a:chOff x="1320800" y="0"/>
            <a:chExt cx="2436813" cy="6858001"/>
          </a:xfrm>
        </p:grpSpPr>
        <p:sp>
          <p:nvSpPr>
            <p:cNvPr id="11" name="Freeform 6">
              <a:extLst>
                <a:ext uri="{FF2B5EF4-FFF2-40B4-BE49-F238E27FC236}">
                  <a16:creationId xmlns:a16="http://schemas.microsoft.com/office/drawing/2014/main" id="{5583BE8A-798A-49D7-83DC-A87057097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6DE657C4-420A-45F7-B1EF-FDF95A5D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3" name="Freeform 8">
              <a:extLst>
                <a:ext uri="{FF2B5EF4-FFF2-40B4-BE49-F238E27FC236}">
                  <a16:creationId xmlns:a16="http://schemas.microsoft.com/office/drawing/2014/main" id="{1EE460FA-528A-4C78-B916-355E0AE7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4" name="Freeform 9">
              <a:extLst>
                <a:ext uri="{FF2B5EF4-FFF2-40B4-BE49-F238E27FC236}">
                  <a16:creationId xmlns:a16="http://schemas.microsoft.com/office/drawing/2014/main" id="{38A1243A-751B-4A0E-B1E7-3437113B2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5" name="Freeform 10">
              <a:extLst>
                <a:ext uri="{FF2B5EF4-FFF2-40B4-BE49-F238E27FC236}">
                  <a16:creationId xmlns:a16="http://schemas.microsoft.com/office/drawing/2014/main" id="{11550A02-C965-4A16-A9A9-E686940FA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6" name="Freeform 11">
              <a:extLst>
                <a:ext uri="{FF2B5EF4-FFF2-40B4-BE49-F238E27FC236}">
                  <a16:creationId xmlns:a16="http://schemas.microsoft.com/office/drawing/2014/main" id="{4A579E77-1FA8-4170-94D2-499DB104C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8" name="Rectangle 17">
            <a:extLst>
              <a:ext uri="{FF2B5EF4-FFF2-40B4-BE49-F238E27FC236}">
                <a16:creationId xmlns:a16="http://schemas.microsoft.com/office/drawing/2014/main" id="{2FCD9B94-D70B-4446-85E5-ACD390428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 name="Content Placeholder 4">
            <a:extLst>
              <a:ext uri="{FF2B5EF4-FFF2-40B4-BE49-F238E27FC236}">
                <a16:creationId xmlns:a16="http://schemas.microsoft.com/office/drawing/2014/main" id="{A376F67D-B40A-4188-B328-F6C40F2A5271}"/>
              </a:ext>
            </a:extLst>
          </p:cNvPr>
          <p:cNvPicPr>
            <a:picLocks noGrp="1" noChangeAspect="1"/>
          </p:cNvPicPr>
          <p:nvPr>
            <p:ph sz="half" idx="2"/>
          </p:nvPr>
        </p:nvPicPr>
        <p:blipFill rotWithShape="1">
          <a:blip r:embed="rId3">
            <a:duotone>
              <a:schemeClr val="bg2">
                <a:shade val="45000"/>
                <a:satMod val="135000"/>
              </a:schemeClr>
              <a:prstClr val="white"/>
            </a:duotone>
            <a:alphaModFix amt="25000"/>
          </a:blip>
          <a:srcRect t="17888" b="7112"/>
          <a:stretch/>
        </p:blipFill>
        <p:spPr>
          <a:xfrm>
            <a:off x="15" y="857257"/>
            <a:ext cx="9143985" cy="5143493"/>
          </a:xfrm>
          <a:prstGeom prst="rect">
            <a:avLst/>
          </a:prstGeom>
        </p:spPr>
      </p:pic>
      <p:sp>
        <p:nvSpPr>
          <p:cNvPr id="2" name="Title 1">
            <a:extLst>
              <a:ext uri="{FF2B5EF4-FFF2-40B4-BE49-F238E27FC236}">
                <a16:creationId xmlns:a16="http://schemas.microsoft.com/office/drawing/2014/main" id="{9071B9BB-1498-4DBF-8B74-35084C73112D}"/>
              </a:ext>
            </a:extLst>
          </p:cNvPr>
          <p:cNvSpPr>
            <a:spLocks noGrp="1"/>
          </p:cNvSpPr>
          <p:nvPr>
            <p:ph type="title"/>
          </p:nvPr>
        </p:nvSpPr>
        <p:spPr>
          <a:xfrm>
            <a:off x="482601" y="1336575"/>
            <a:ext cx="2735620" cy="3724375"/>
          </a:xfrm>
        </p:spPr>
        <p:txBody>
          <a:bodyPr vert="horz" lIns="68580" tIns="34290" rIns="68580" bIns="34290" rtlCol="0" anchor="ctr">
            <a:normAutofit/>
          </a:bodyPr>
          <a:lstStyle/>
          <a:p>
            <a:pPr algn="r"/>
            <a:r>
              <a:rPr lang="en-US" dirty="0"/>
              <a:t>1. God used the Ark to lead His people to the promise land.</a:t>
            </a:r>
          </a:p>
        </p:txBody>
      </p:sp>
      <p:cxnSp>
        <p:nvCxnSpPr>
          <p:cNvPr id="20" name="Straight Connector 19">
            <a:extLst>
              <a:ext uri="{FF2B5EF4-FFF2-40B4-BE49-F238E27FC236}">
                <a16:creationId xmlns:a16="http://schemas.microsoft.com/office/drawing/2014/main" id="{3378FF8B-3743-48E1-88E3-F4CADB3DEC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911879"/>
            <a:ext cx="0" cy="257376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DC39518-9CCB-4C61-8AFF-9E1E18527929}"/>
              </a:ext>
            </a:extLst>
          </p:cNvPr>
          <p:cNvSpPr>
            <a:spLocks noGrp="1"/>
          </p:cNvSpPr>
          <p:nvPr>
            <p:ph sz="half" idx="1"/>
          </p:nvPr>
        </p:nvSpPr>
        <p:spPr>
          <a:xfrm>
            <a:off x="3734953" y="1336575"/>
            <a:ext cx="4943510" cy="4354567"/>
          </a:xfrm>
        </p:spPr>
        <p:txBody>
          <a:bodyPr vert="horz" lIns="68580" tIns="34290" rIns="68580" bIns="34290" rtlCol="0" anchor="ctr">
            <a:normAutofit/>
          </a:bodyPr>
          <a:lstStyle/>
          <a:p>
            <a:r>
              <a:rPr lang="en-US" sz="2100" dirty="0"/>
              <a:t>Numbers 10:33-36	  So they set out from the mount of the LORD three days’ journey. And the ark of the covenant of the LORD went before them three days’ journey, to seek out a resting place for them. And the cloud of the LORD was over them by day, whenever they set out from the camp. And whenever the ark set out, Moses said, “Arise, O LORD, and let your enemies be scattered, and let those who hate you flee before you.” And when it rested, he said, “Return, O LORD, to the ten thousand thousands of Israel.”</a:t>
            </a:r>
          </a:p>
          <a:p>
            <a:endParaRPr lang="en-US" dirty="0"/>
          </a:p>
        </p:txBody>
      </p:sp>
    </p:spTree>
    <p:extLst>
      <p:ext uri="{BB962C8B-B14F-4D97-AF65-F5344CB8AC3E}">
        <p14:creationId xmlns:p14="http://schemas.microsoft.com/office/powerpoint/2010/main" val="167682703"/>
      </p:ext>
    </p:extLst>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D6B11F9-7CF4-4EA5-927D-BD9AB9BAA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857250"/>
            <a:ext cx="1827610" cy="5143501"/>
            <a:chOff x="1320800" y="0"/>
            <a:chExt cx="2436813" cy="6858001"/>
          </a:xfrm>
        </p:grpSpPr>
        <p:sp>
          <p:nvSpPr>
            <p:cNvPr id="11" name="Freeform 6">
              <a:extLst>
                <a:ext uri="{FF2B5EF4-FFF2-40B4-BE49-F238E27FC236}">
                  <a16:creationId xmlns:a16="http://schemas.microsoft.com/office/drawing/2014/main" id="{5583BE8A-798A-49D7-83DC-A87057097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6DE657C4-420A-45F7-B1EF-FDF95A5D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3" name="Freeform 8">
              <a:extLst>
                <a:ext uri="{FF2B5EF4-FFF2-40B4-BE49-F238E27FC236}">
                  <a16:creationId xmlns:a16="http://schemas.microsoft.com/office/drawing/2014/main" id="{1EE460FA-528A-4C78-B916-355E0AE7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4" name="Freeform 9">
              <a:extLst>
                <a:ext uri="{FF2B5EF4-FFF2-40B4-BE49-F238E27FC236}">
                  <a16:creationId xmlns:a16="http://schemas.microsoft.com/office/drawing/2014/main" id="{38A1243A-751B-4A0E-B1E7-3437113B2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5" name="Freeform 10">
              <a:extLst>
                <a:ext uri="{FF2B5EF4-FFF2-40B4-BE49-F238E27FC236}">
                  <a16:creationId xmlns:a16="http://schemas.microsoft.com/office/drawing/2014/main" id="{11550A02-C965-4A16-A9A9-E686940FA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6" name="Freeform 11">
              <a:extLst>
                <a:ext uri="{FF2B5EF4-FFF2-40B4-BE49-F238E27FC236}">
                  <a16:creationId xmlns:a16="http://schemas.microsoft.com/office/drawing/2014/main" id="{4A579E77-1FA8-4170-94D2-499DB104C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8" name="Rectangle 17">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 name="Content Placeholder 4">
            <a:extLst>
              <a:ext uri="{FF2B5EF4-FFF2-40B4-BE49-F238E27FC236}">
                <a16:creationId xmlns:a16="http://schemas.microsoft.com/office/drawing/2014/main" id="{8D6431EC-F43C-4022-B670-66A9317C1E34}"/>
              </a:ext>
            </a:extLst>
          </p:cNvPr>
          <p:cNvPicPr>
            <a:picLocks noGrp="1" noChangeAspect="1"/>
          </p:cNvPicPr>
          <p:nvPr>
            <p:ph sz="half" idx="2"/>
          </p:nvPr>
        </p:nvPicPr>
        <p:blipFill rotWithShape="1">
          <a:blip r:embed="rId4"/>
          <a:srcRect l="6905"/>
          <a:stretch/>
        </p:blipFill>
        <p:spPr>
          <a:xfrm>
            <a:off x="5169693" y="857257"/>
            <a:ext cx="3974308" cy="5143493"/>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20" name="Group 19">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857250"/>
            <a:ext cx="1827610" cy="5143501"/>
            <a:chOff x="1320800" y="0"/>
            <a:chExt cx="2436813" cy="6858001"/>
          </a:xfrm>
        </p:grpSpPr>
        <p:sp>
          <p:nvSpPr>
            <p:cNvPr id="21"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D72403A4-D0AF-403F-9DE2-A3E344554208}"/>
              </a:ext>
            </a:extLst>
          </p:cNvPr>
          <p:cNvSpPr>
            <a:spLocks noGrp="1"/>
          </p:cNvSpPr>
          <p:nvPr>
            <p:ph type="title"/>
          </p:nvPr>
        </p:nvSpPr>
        <p:spPr>
          <a:xfrm>
            <a:off x="729060" y="1371601"/>
            <a:ext cx="3945510" cy="1314449"/>
          </a:xfrm>
        </p:spPr>
        <p:txBody>
          <a:bodyPr vert="horz" lIns="68580" tIns="34290" rIns="68580" bIns="34290" rtlCol="0" anchor="ctr">
            <a:normAutofit/>
          </a:bodyPr>
          <a:lstStyle/>
          <a:p>
            <a:pPr algn="l">
              <a:lnSpc>
                <a:spcPct val="90000"/>
              </a:lnSpc>
            </a:pPr>
            <a:r>
              <a:rPr lang="en-US" dirty="0"/>
              <a:t>1. God used the Ark to lead His people to the promise land.</a:t>
            </a:r>
          </a:p>
        </p:txBody>
      </p:sp>
      <p:sp>
        <p:nvSpPr>
          <p:cNvPr id="3" name="Content Placeholder 2">
            <a:extLst>
              <a:ext uri="{FF2B5EF4-FFF2-40B4-BE49-F238E27FC236}">
                <a16:creationId xmlns:a16="http://schemas.microsoft.com/office/drawing/2014/main" id="{AC95B633-7405-4449-B58D-3686645D876F}"/>
              </a:ext>
            </a:extLst>
          </p:cNvPr>
          <p:cNvSpPr>
            <a:spLocks noGrp="1"/>
          </p:cNvSpPr>
          <p:nvPr>
            <p:ph sz="half" idx="1"/>
          </p:nvPr>
        </p:nvSpPr>
        <p:spPr>
          <a:xfrm>
            <a:off x="90364" y="2857604"/>
            <a:ext cx="4809870" cy="3046706"/>
          </a:xfrm>
        </p:spPr>
        <p:txBody>
          <a:bodyPr vert="horz" lIns="68580" tIns="34290" rIns="68580" bIns="34290" rtlCol="0" anchor="ctr">
            <a:normAutofit fontScale="85000" lnSpcReduction="20000"/>
          </a:bodyPr>
          <a:lstStyle/>
          <a:p>
            <a:pPr>
              <a:lnSpc>
                <a:spcPct val="90000"/>
              </a:lnSpc>
            </a:pPr>
            <a:r>
              <a:rPr lang="en-US" sz="1950" dirty="0"/>
              <a:t>Joshua 3:2-6	 At the end of three days the officers went through the camp and commanded the people, “As soon as you see the ark of the covenant of the LORD your God being carried by the Levitical priests, then you shall set out from your place and follow it. Yet there shall be a distance between you and it, about 2,000 cubits in length. Do not come near it, in order that you may know the way you shall go, for you have not passed this way before.” Then Joshua said to the people, </a:t>
            </a:r>
            <a:r>
              <a:rPr lang="en-US" sz="1950" dirty="0">
                <a:solidFill>
                  <a:schemeClr val="bg1"/>
                </a:solidFill>
                <a:highlight>
                  <a:srgbClr val="FF0000"/>
                </a:highlight>
              </a:rPr>
              <a:t>“Consecrate yourselves, for tomorrow the LORD will do wonders among you.” </a:t>
            </a:r>
            <a:r>
              <a:rPr lang="en-US" sz="1950" dirty="0"/>
              <a:t>And Joshua said to the priests, “Take up the ark of the covenant and pass on before the people.” So they took up the ark of the covenant and went before the people.</a:t>
            </a:r>
          </a:p>
          <a:p>
            <a:pPr>
              <a:lnSpc>
                <a:spcPct val="90000"/>
              </a:lnSpc>
            </a:pPr>
            <a:endParaRPr lang="en-US" sz="1050" dirty="0"/>
          </a:p>
        </p:txBody>
      </p:sp>
    </p:spTree>
    <p:extLst>
      <p:ext uri="{BB962C8B-B14F-4D97-AF65-F5344CB8AC3E}">
        <p14:creationId xmlns:p14="http://schemas.microsoft.com/office/powerpoint/2010/main" val="16261470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5" name="Group 12">
            <a:extLst>
              <a:ext uri="{FF2B5EF4-FFF2-40B4-BE49-F238E27FC236}">
                <a16:creationId xmlns:a16="http://schemas.microsoft.com/office/drawing/2014/main" id="{CD6B11F9-7CF4-4EA5-927D-BD9AB9BAA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857250"/>
            <a:ext cx="1827610" cy="5143501"/>
            <a:chOff x="1320800" y="0"/>
            <a:chExt cx="2436813" cy="6858001"/>
          </a:xfrm>
        </p:grpSpPr>
        <p:sp>
          <p:nvSpPr>
            <p:cNvPr id="14" name="Freeform 6">
              <a:extLst>
                <a:ext uri="{FF2B5EF4-FFF2-40B4-BE49-F238E27FC236}">
                  <a16:creationId xmlns:a16="http://schemas.microsoft.com/office/drawing/2014/main" id="{5583BE8A-798A-49D7-83DC-A87057097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5" name="Freeform 7">
              <a:extLst>
                <a:ext uri="{FF2B5EF4-FFF2-40B4-BE49-F238E27FC236}">
                  <a16:creationId xmlns:a16="http://schemas.microsoft.com/office/drawing/2014/main" id="{6DE657C4-420A-45F7-B1EF-FDF95A5D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6" name="Freeform 8">
              <a:extLst>
                <a:ext uri="{FF2B5EF4-FFF2-40B4-BE49-F238E27FC236}">
                  <a16:creationId xmlns:a16="http://schemas.microsoft.com/office/drawing/2014/main" id="{1EE460FA-528A-4C78-B916-355E0AE7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7" name="Freeform 9">
              <a:extLst>
                <a:ext uri="{FF2B5EF4-FFF2-40B4-BE49-F238E27FC236}">
                  <a16:creationId xmlns:a16="http://schemas.microsoft.com/office/drawing/2014/main" id="{38A1243A-751B-4A0E-B1E7-3437113B2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8" name="Freeform 10">
              <a:extLst>
                <a:ext uri="{FF2B5EF4-FFF2-40B4-BE49-F238E27FC236}">
                  <a16:creationId xmlns:a16="http://schemas.microsoft.com/office/drawing/2014/main" id="{11550A02-C965-4A16-A9A9-E686940FA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9" name="Freeform 11">
              <a:extLst>
                <a:ext uri="{FF2B5EF4-FFF2-40B4-BE49-F238E27FC236}">
                  <a16:creationId xmlns:a16="http://schemas.microsoft.com/office/drawing/2014/main" id="{4A579E77-1FA8-4170-94D2-499DB104C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36" name="Rectangle 20">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8" name="Content Placeholder 7">
            <a:extLst>
              <a:ext uri="{FF2B5EF4-FFF2-40B4-BE49-F238E27FC236}">
                <a16:creationId xmlns:a16="http://schemas.microsoft.com/office/drawing/2014/main" id="{181C6F1F-4F30-4D2D-AEF4-6C4CD74AFA13}"/>
              </a:ext>
            </a:extLst>
          </p:cNvPr>
          <p:cNvPicPr>
            <a:picLocks noGrp="1" noChangeAspect="1"/>
          </p:cNvPicPr>
          <p:nvPr>
            <p:ph sz="half" idx="2"/>
          </p:nvPr>
        </p:nvPicPr>
        <p:blipFill rotWithShape="1">
          <a:blip r:embed="rId4"/>
          <a:srcRect r="5770"/>
          <a:stretch/>
        </p:blipFill>
        <p:spPr>
          <a:xfrm>
            <a:off x="5169693" y="857257"/>
            <a:ext cx="3974308" cy="5143493"/>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37" name="Group 22">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857250"/>
            <a:ext cx="1827610" cy="5143501"/>
            <a:chOff x="1320800" y="0"/>
            <a:chExt cx="2436813" cy="6858001"/>
          </a:xfrm>
        </p:grpSpPr>
        <p:sp>
          <p:nvSpPr>
            <p:cNvPr id="38"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9"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40"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B29E350E-9F28-41B0-85AC-242E366FE3AD}"/>
              </a:ext>
            </a:extLst>
          </p:cNvPr>
          <p:cNvSpPr>
            <a:spLocks noGrp="1"/>
          </p:cNvSpPr>
          <p:nvPr>
            <p:ph type="title"/>
          </p:nvPr>
        </p:nvSpPr>
        <p:spPr>
          <a:xfrm>
            <a:off x="729060" y="1371601"/>
            <a:ext cx="3945510" cy="1314449"/>
          </a:xfrm>
        </p:spPr>
        <p:txBody>
          <a:bodyPr vert="horz" lIns="68580" tIns="34290" rIns="68580" bIns="34290" rtlCol="0" anchor="ctr">
            <a:normAutofit/>
          </a:bodyPr>
          <a:lstStyle/>
          <a:p>
            <a:pPr algn="l">
              <a:lnSpc>
                <a:spcPct val="90000"/>
              </a:lnSpc>
            </a:pPr>
            <a:r>
              <a:rPr lang="en-US" dirty="0"/>
              <a:t> 1. God used the Ark to lead His people to the promise land.</a:t>
            </a:r>
          </a:p>
        </p:txBody>
      </p:sp>
      <p:sp>
        <p:nvSpPr>
          <p:cNvPr id="3" name="Content Placeholder 2">
            <a:extLst>
              <a:ext uri="{FF2B5EF4-FFF2-40B4-BE49-F238E27FC236}">
                <a16:creationId xmlns:a16="http://schemas.microsoft.com/office/drawing/2014/main" id="{D27DE4B4-AD9B-482D-90B4-AA76BA1E66BA}"/>
              </a:ext>
            </a:extLst>
          </p:cNvPr>
          <p:cNvSpPr>
            <a:spLocks noGrp="1"/>
          </p:cNvSpPr>
          <p:nvPr>
            <p:ph sz="half" idx="1"/>
          </p:nvPr>
        </p:nvSpPr>
        <p:spPr>
          <a:xfrm>
            <a:off x="482601" y="2857500"/>
            <a:ext cx="3945510" cy="3086656"/>
          </a:xfrm>
        </p:spPr>
        <p:txBody>
          <a:bodyPr vert="horz" lIns="68580" tIns="34290" rIns="68580" bIns="34290" rtlCol="0" anchor="ctr">
            <a:normAutofit lnSpcReduction="10000"/>
          </a:bodyPr>
          <a:lstStyle/>
          <a:p>
            <a:pPr>
              <a:lnSpc>
                <a:spcPct val="90000"/>
              </a:lnSpc>
            </a:pPr>
            <a:endParaRPr lang="en-US" sz="1800" dirty="0"/>
          </a:p>
          <a:p>
            <a:pPr>
              <a:lnSpc>
                <a:spcPct val="90000"/>
              </a:lnSpc>
            </a:pPr>
            <a:r>
              <a:rPr lang="en-US" sz="1800" dirty="0"/>
              <a:t>Joshua 6: 6-7 we read that it was to be carried around Jericho </a:t>
            </a:r>
          </a:p>
          <a:p>
            <a:pPr>
              <a:lnSpc>
                <a:spcPct val="90000"/>
              </a:lnSpc>
            </a:pPr>
            <a:r>
              <a:rPr lang="en-US" sz="1800" dirty="0"/>
              <a:t>So Joshua the son of Nun called the priests and said to them, “Take up the ark of the covenant and let seven priests bear seven trumpets of rams’ horns before the ark of the LORD.” And he said to the people, “Go forward. March around the city and let the armed men pass on before the ark of the LORD.”</a:t>
            </a:r>
          </a:p>
          <a:p>
            <a:pPr>
              <a:lnSpc>
                <a:spcPct val="90000"/>
              </a:lnSpc>
            </a:pPr>
            <a:endParaRPr lang="en-US" sz="1425" dirty="0"/>
          </a:p>
        </p:txBody>
      </p:sp>
    </p:spTree>
    <p:extLst>
      <p:ext uri="{BB962C8B-B14F-4D97-AF65-F5344CB8AC3E}">
        <p14:creationId xmlns:p14="http://schemas.microsoft.com/office/powerpoint/2010/main" val="9324810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80">
                                          <p:stCondLst>
                                            <p:cond delay="0"/>
                                          </p:stCondLst>
                                        </p:cTn>
                                        <p:tgtEl>
                                          <p:spTgt spid="3">
                                            <p:txEl>
                                              <p:pRg st="2" end="2"/>
                                            </p:txEl>
                                          </p:spTgt>
                                        </p:tgtEl>
                                      </p:cBhvr>
                                    </p:animEffect>
                                    <p:anim calcmode="lin" valueType="num">
                                      <p:cBhvr>
                                        <p:cTn id="2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2" end="2"/>
                                            </p:txEl>
                                          </p:spTgt>
                                        </p:tgtEl>
                                      </p:cBhvr>
                                      <p:to x="100000" y="60000"/>
                                    </p:animScale>
                                    <p:animScale>
                                      <p:cBhvr>
                                        <p:cTn id="30" dur="166" decel="50000">
                                          <p:stCondLst>
                                            <p:cond delay="676"/>
                                          </p:stCondLst>
                                        </p:cTn>
                                        <p:tgtEl>
                                          <p:spTgt spid="3">
                                            <p:txEl>
                                              <p:pRg st="2" end="2"/>
                                            </p:txEl>
                                          </p:spTgt>
                                        </p:tgtEl>
                                      </p:cBhvr>
                                      <p:to x="100000" y="100000"/>
                                    </p:animScale>
                                    <p:animScale>
                                      <p:cBhvr>
                                        <p:cTn id="31" dur="26">
                                          <p:stCondLst>
                                            <p:cond delay="1312"/>
                                          </p:stCondLst>
                                        </p:cTn>
                                        <p:tgtEl>
                                          <p:spTgt spid="3">
                                            <p:txEl>
                                              <p:pRg st="2" end="2"/>
                                            </p:txEl>
                                          </p:spTgt>
                                        </p:tgtEl>
                                      </p:cBhvr>
                                      <p:to x="100000" y="80000"/>
                                    </p:animScale>
                                    <p:animScale>
                                      <p:cBhvr>
                                        <p:cTn id="32" dur="166" decel="50000">
                                          <p:stCondLst>
                                            <p:cond delay="1338"/>
                                          </p:stCondLst>
                                        </p:cTn>
                                        <p:tgtEl>
                                          <p:spTgt spid="3">
                                            <p:txEl>
                                              <p:pRg st="2" end="2"/>
                                            </p:txEl>
                                          </p:spTgt>
                                        </p:tgtEl>
                                      </p:cBhvr>
                                      <p:to x="100000" y="100000"/>
                                    </p:animScale>
                                    <p:animScale>
                                      <p:cBhvr>
                                        <p:cTn id="33" dur="26">
                                          <p:stCondLst>
                                            <p:cond delay="1642"/>
                                          </p:stCondLst>
                                        </p:cTn>
                                        <p:tgtEl>
                                          <p:spTgt spid="3">
                                            <p:txEl>
                                              <p:pRg st="2" end="2"/>
                                            </p:txEl>
                                          </p:spTgt>
                                        </p:tgtEl>
                                      </p:cBhvr>
                                      <p:to x="100000" y="90000"/>
                                    </p:animScale>
                                    <p:animScale>
                                      <p:cBhvr>
                                        <p:cTn id="34" dur="166" decel="50000">
                                          <p:stCondLst>
                                            <p:cond delay="1668"/>
                                          </p:stCondLst>
                                        </p:cTn>
                                        <p:tgtEl>
                                          <p:spTgt spid="3">
                                            <p:txEl>
                                              <p:pRg st="2" end="2"/>
                                            </p:txEl>
                                          </p:spTgt>
                                        </p:tgtEl>
                                      </p:cBhvr>
                                      <p:to x="100000" y="100000"/>
                                    </p:animScale>
                                    <p:animScale>
                                      <p:cBhvr>
                                        <p:cTn id="35" dur="26">
                                          <p:stCondLst>
                                            <p:cond delay="1808"/>
                                          </p:stCondLst>
                                        </p:cTn>
                                        <p:tgtEl>
                                          <p:spTgt spid="3">
                                            <p:txEl>
                                              <p:pRg st="2" end="2"/>
                                            </p:txEl>
                                          </p:spTgt>
                                        </p:tgtEl>
                                      </p:cBhvr>
                                      <p:to x="100000" y="95000"/>
                                    </p:animScale>
                                    <p:animScale>
                                      <p:cBhvr>
                                        <p:cTn id="36"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59138C-74A1-445B-848C-3608AE871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bg1">
              <a:lumMod val="75000"/>
              <a:lumOff val="25000"/>
            </a:schemeClr>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nvGrpSpPr>
          <p:cNvPr id="10" name="Group 9">
            <a:extLst>
              <a:ext uri="{FF2B5EF4-FFF2-40B4-BE49-F238E27FC236}">
                <a16:creationId xmlns:a16="http://schemas.microsoft.com/office/drawing/2014/main" id="{7DFD7409-66D7-4C9C-B528-E79EB64A4D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5591" y="857251"/>
            <a:ext cx="3761184" cy="5147072"/>
            <a:chOff x="2928938" y="-4763"/>
            <a:chExt cx="5014912" cy="6862763"/>
          </a:xfrm>
        </p:grpSpPr>
        <p:sp>
          <p:nvSpPr>
            <p:cNvPr id="11" name="Freeform 6">
              <a:extLst>
                <a:ext uri="{FF2B5EF4-FFF2-40B4-BE49-F238E27FC236}">
                  <a16:creationId xmlns:a16="http://schemas.microsoft.com/office/drawing/2014/main" id="{87990EF0-5F6F-4FE3-AA65-8968AF2DF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lumMod val="75000"/>
              </a:schemeClr>
            </a:solidFill>
            <a:ln>
              <a:noFill/>
            </a:ln>
          </p:spPr>
          <p:txBody>
            <a:bodyPr/>
            <a:lstStyle/>
            <a:p>
              <a:endParaRPr lang="en-US"/>
            </a:p>
          </p:txBody>
        </p:sp>
        <p:sp>
          <p:nvSpPr>
            <p:cNvPr id="12" name="Freeform 7">
              <a:extLst>
                <a:ext uri="{FF2B5EF4-FFF2-40B4-BE49-F238E27FC236}">
                  <a16:creationId xmlns:a16="http://schemas.microsoft.com/office/drawing/2014/main" id="{D78F7598-94C7-46E9-8B2A-CB44A0F252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595959"/>
            </a:solidFill>
            <a:ln>
              <a:noFill/>
            </a:ln>
          </p:spPr>
          <p:txBody>
            <a:bodyPr/>
            <a:lstStyle/>
            <a:p>
              <a:endParaRPr lang="en-US"/>
            </a:p>
          </p:txBody>
        </p:sp>
        <p:sp>
          <p:nvSpPr>
            <p:cNvPr id="13" name="Freeform 12">
              <a:extLst>
                <a:ext uri="{FF2B5EF4-FFF2-40B4-BE49-F238E27FC236}">
                  <a16:creationId xmlns:a16="http://schemas.microsoft.com/office/drawing/2014/main" id="{99D2CBB1-072D-4875-B7D7-CADB0ABF3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rgbClr val="262626"/>
            </a:solidFill>
            <a:ln>
              <a:noFill/>
            </a:ln>
          </p:spPr>
          <p:txBody>
            <a:bodyPr/>
            <a:lstStyle/>
            <a:p>
              <a:endParaRPr lang="en-US"/>
            </a:p>
          </p:txBody>
        </p:sp>
        <p:sp>
          <p:nvSpPr>
            <p:cNvPr id="14" name="Freeform 13">
              <a:extLst>
                <a:ext uri="{FF2B5EF4-FFF2-40B4-BE49-F238E27FC236}">
                  <a16:creationId xmlns:a16="http://schemas.microsoft.com/office/drawing/2014/main" id="{58F600B4-EE22-4BA5-A764-9D80C335C3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15" name="Freeform 14">
              <a:extLst>
                <a:ext uri="{FF2B5EF4-FFF2-40B4-BE49-F238E27FC236}">
                  <a16:creationId xmlns:a16="http://schemas.microsoft.com/office/drawing/2014/main" id="{1E8DAD02-2B30-48A9-ACE0-2E9193091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16" name="Freeform 15">
              <a:extLst>
                <a:ext uri="{FF2B5EF4-FFF2-40B4-BE49-F238E27FC236}">
                  <a16:creationId xmlns:a16="http://schemas.microsoft.com/office/drawing/2014/main" id="{F8F76B12-142C-41AF-B239-F414ABCFA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404040"/>
            </a:solidFill>
            <a:ln>
              <a:noFill/>
            </a:ln>
          </p:spPr>
          <p:txBody>
            <a:bodyPr/>
            <a:lstStyle/>
            <a:p>
              <a:endParaRPr lang="en-US"/>
            </a:p>
          </p:txBody>
        </p:sp>
      </p:grpSp>
      <p:sp useBgFill="1">
        <p:nvSpPr>
          <p:cNvPr id="18" name="Rectangle 17">
            <a:extLst>
              <a:ext uri="{FF2B5EF4-FFF2-40B4-BE49-F238E27FC236}">
                <a16:creationId xmlns:a16="http://schemas.microsoft.com/office/drawing/2014/main" id="{225F4217-4021-45A0-812B-398F9A7A9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697" y="1358106"/>
            <a:ext cx="8170607" cy="4185444"/>
          </a:xfrm>
          <a:prstGeom prst="rect">
            <a:avLst/>
          </a:prstGeom>
          <a:ln w="3175" cap="sq">
            <a:solidFill>
              <a:schemeClr val="bg1">
                <a:lumMod val="65000"/>
              </a:schemeClr>
            </a:solidFill>
            <a:miter lim="800000"/>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0CCB3C3B-0786-451C-914F-90CCC492E8C9}"/>
              </a:ext>
            </a:extLst>
          </p:cNvPr>
          <p:cNvSpPr>
            <a:spLocks noGrp="1"/>
          </p:cNvSpPr>
          <p:nvPr>
            <p:ph type="title"/>
          </p:nvPr>
        </p:nvSpPr>
        <p:spPr>
          <a:xfrm>
            <a:off x="892277" y="1803654"/>
            <a:ext cx="2359152" cy="3250692"/>
          </a:xfrm>
        </p:spPr>
        <p:txBody>
          <a:bodyPr>
            <a:normAutofit/>
          </a:bodyPr>
          <a:lstStyle/>
          <a:p>
            <a:pPr algn="r"/>
            <a:r>
              <a:rPr lang="en-US" sz="2700"/>
              <a:t>Other Movements of the Ark</a:t>
            </a:r>
          </a:p>
        </p:txBody>
      </p:sp>
      <p:cxnSp>
        <p:nvCxnSpPr>
          <p:cNvPr id="20" name="Straight Connector 19">
            <a:extLst>
              <a:ext uri="{FF2B5EF4-FFF2-40B4-BE49-F238E27FC236}">
                <a16:creationId xmlns:a16="http://schemas.microsoft.com/office/drawing/2014/main" id="{486F4EBC-E415-40E4-A8BA-BA66F0B632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1" y="2297430"/>
            <a:ext cx="0" cy="22631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2A4659-07C9-47A8-B84C-7280CFAE0FD7}"/>
              </a:ext>
            </a:extLst>
          </p:cNvPr>
          <p:cNvSpPr>
            <a:spLocks noGrp="1"/>
          </p:cNvSpPr>
          <p:nvPr>
            <p:ph idx="1"/>
          </p:nvPr>
        </p:nvSpPr>
        <p:spPr>
          <a:xfrm>
            <a:off x="3755949" y="1803655"/>
            <a:ext cx="4463260" cy="3337067"/>
          </a:xfrm>
        </p:spPr>
        <p:txBody>
          <a:bodyPr>
            <a:normAutofit lnSpcReduction="10000"/>
          </a:bodyPr>
          <a:lstStyle/>
          <a:p>
            <a:r>
              <a:rPr lang="en-US" sz="2100" dirty="0"/>
              <a:t>Joshua 18:1  - Tabernacle or Tent of Meeting was set up in Shiloh</a:t>
            </a:r>
          </a:p>
          <a:p>
            <a:r>
              <a:rPr lang="en-US" sz="2100" dirty="0"/>
              <a:t>Judges 20:26-27 The ark was in Bethel at the time of Israel's war against Gibeah</a:t>
            </a:r>
          </a:p>
          <a:p>
            <a:r>
              <a:rPr lang="en-US" sz="2100" dirty="0"/>
              <a:t>1 Sam 1:3 Hannah's husband goes to Shiloh to worship and sacrifice. 3:3 Samuel was lying down in the temple of the Lord where the Ark was.</a:t>
            </a:r>
          </a:p>
        </p:txBody>
      </p:sp>
    </p:spTree>
    <p:extLst>
      <p:ext uri="{BB962C8B-B14F-4D97-AF65-F5344CB8AC3E}">
        <p14:creationId xmlns:p14="http://schemas.microsoft.com/office/powerpoint/2010/main" val="1124098516"/>
      </p:ext>
    </p:extLst>
  </p:cSld>
  <p:clrMapOvr>
    <a:overrideClrMapping bg1="dk1" tx1="lt1" bg2="dk2" tx2="lt2" accent1="accent1" accent2="accent2" accent3="accent3" accent4="accent4" accent5="accent5" accent6="accent6" hlink="hlink" folHlink="folHlink"/>
  </p:clrMapOvr>
  <p:transition spd="slow">
    <p:cove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8" name="Group 9">
            <a:extLst>
              <a:ext uri="{FF2B5EF4-FFF2-40B4-BE49-F238E27FC236}">
                <a16:creationId xmlns:a16="http://schemas.microsoft.com/office/drawing/2014/main" id="{CD6B11F9-7CF4-4EA5-927D-BD9AB9BAA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857250"/>
            <a:ext cx="1827610" cy="5143501"/>
            <a:chOff x="1320800" y="0"/>
            <a:chExt cx="2436813" cy="6858001"/>
          </a:xfrm>
        </p:grpSpPr>
        <p:sp>
          <p:nvSpPr>
            <p:cNvPr id="11" name="Freeform 6">
              <a:extLst>
                <a:ext uri="{FF2B5EF4-FFF2-40B4-BE49-F238E27FC236}">
                  <a16:creationId xmlns:a16="http://schemas.microsoft.com/office/drawing/2014/main" id="{5583BE8A-798A-49D7-83DC-A87057097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6DE657C4-420A-45F7-B1EF-FDF95A5D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3" name="Freeform 8">
              <a:extLst>
                <a:ext uri="{FF2B5EF4-FFF2-40B4-BE49-F238E27FC236}">
                  <a16:creationId xmlns:a16="http://schemas.microsoft.com/office/drawing/2014/main" id="{1EE460FA-528A-4C78-B916-355E0AE7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4" name="Freeform 9">
              <a:extLst>
                <a:ext uri="{FF2B5EF4-FFF2-40B4-BE49-F238E27FC236}">
                  <a16:creationId xmlns:a16="http://schemas.microsoft.com/office/drawing/2014/main" id="{38A1243A-751B-4A0E-B1E7-3437113B2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5" name="Freeform 10">
              <a:extLst>
                <a:ext uri="{FF2B5EF4-FFF2-40B4-BE49-F238E27FC236}">
                  <a16:creationId xmlns:a16="http://schemas.microsoft.com/office/drawing/2014/main" id="{11550A02-C965-4A16-A9A9-E686940FA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6" name="Freeform 11">
              <a:extLst>
                <a:ext uri="{FF2B5EF4-FFF2-40B4-BE49-F238E27FC236}">
                  <a16:creationId xmlns:a16="http://schemas.microsoft.com/office/drawing/2014/main" id="{4A579E77-1FA8-4170-94D2-499DB104C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29" name="Rectangle 17">
            <a:extLst>
              <a:ext uri="{FF2B5EF4-FFF2-40B4-BE49-F238E27FC236}">
                <a16:creationId xmlns:a16="http://schemas.microsoft.com/office/drawing/2014/main" id="{2FCD9B94-D70B-4446-85E5-ACD390428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 name="Content Placeholder 4">
            <a:extLst>
              <a:ext uri="{FF2B5EF4-FFF2-40B4-BE49-F238E27FC236}">
                <a16:creationId xmlns:a16="http://schemas.microsoft.com/office/drawing/2014/main" id="{A14192C1-CC01-44CB-8B30-F4570C99FA42}"/>
              </a:ext>
            </a:extLst>
          </p:cNvPr>
          <p:cNvPicPr>
            <a:picLocks noGrp="1" noChangeAspect="1"/>
          </p:cNvPicPr>
          <p:nvPr>
            <p:ph sz="half" idx="1"/>
          </p:nvPr>
        </p:nvPicPr>
        <p:blipFill rotWithShape="1">
          <a:blip r:embed="rId3">
            <a:duotone>
              <a:schemeClr val="bg2">
                <a:shade val="45000"/>
                <a:satMod val="135000"/>
              </a:schemeClr>
              <a:prstClr val="white"/>
            </a:duotone>
            <a:alphaModFix amt="25000"/>
          </a:blip>
          <a:srcRect t="16851" b="43633"/>
          <a:stretch/>
        </p:blipFill>
        <p:spPr>
          <a:xfrm>
            <a:off x="15" y="857257"/>
            <a:ext cx="9143985" cy="5143493"/>
          </a:xfrm>
          <a:prstGeom prst="rect">
            <a:avLst/>
          </a:prstGeom>
        </p:spPr>
      </p:pic>
      <p:sp>
        <p:nvSpPr>
          <p:cNvPr id="2" name="Title 1">
            <a:extLst>
              <a:ext uri="{FF2B5EF4-FFF2-40B4-BE49-F238E27FC236}">
                <a16:creationId xmlns:a16="http://schemas.microsoft.com/office/drawing/2014/main" id="{C8113856-CE8D-4FF7-B571-44A4609331A5}"/>
              </a:ext>
            </a:extLst>
          </p:cNvPr>
          <p:cNvSpPr>
            <a:spLocks noGrp="1"/>
          </p:cNvSpPr>
          <p:nvPr>
            <p:ph type="title"/>
          </p:nvPr>
        </p:nvSpPr>
        <p:spPr>
          <a:xfrm>
            <a:off x="482601" y="1336575"/>
            <a:ext cx="2735620" cy="3724375"/>
          </a:xfrm>
        </p:spPr>
        <p:txBody>
          <a:bodyPr vert="horz" lIns="68580" tIns="34290" rIns="68580" bIns="34290" rtlCol="0" anchor="ctr">
            <a:normAutofit/>
          </a:bodyPr>
          <a:lstStyle/>
          <a:p>
            <a:pPr algn="r"/>
            <a:r>
              <a:rPr lang="en-US" dirty="0"/>
              <a:t>2. God used the Ark to show His power</a:t>
            </a:r>
          </a:p>
        </p:txBody>
      </p:sp>
      <p:cxnSp>
        <p:nvCxnSpPr>
          <p:cNvPr id="20" name="Straight Connector 19">
            <a:extLst>
              <a:ext uri="{FF2B5EF4-FFF2-40B4-BE49-F238E27FC236}">
                <a16:creationId xmlns:a16="http://schemas.microsoft.com/office/drawing/2014/main" id="{3378FF8B-3743-48E1-88E3-F4CADB3DEC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911879"/>
            <a:ext cx="0" cy="257376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214DFE6-0EF9-49A6-8E76-42990A678097}"/>
              </a:ext>
            </a:extLst>
          </p:cNvPr>
          <p:cNvSpPr>
            <a:spLocks noGrp="1"/>
          </p:cNvSpPr>
          <p:nvPr>
            <p:ph sz="half" idx="2"/>
          </p:nvPr>
        </p:nvSpPr>
        <p:spPr>
          <a:xfrm>
            <a:off x="3734953" y="1336575"/>
            <a:ext cx="4943510" cy="3724375"/>
          </a:xfrm>
        </p:spPr>
        <p:txBody>
          <a:bodyPr vert="horz" lIns="68580" tIns="34290" rIns="68580" bIns="34290" rtlCol="0" anchor="ctr">
            <a:normAutofit/>
          </a:bodyPr>
          <a:lstStyle/>
          <a:p>
            <a:r>
              <a:rPr lang="en-US" sz="2100" dirty="0"/>
              <a:t>1 Sam 4:7-8  the Philistines were afraid, for they said, “A god has come into the camp.” And they said, “Woe to us! For nothing like this has happened before. Woe to us! Who can deliver us from the power of these mighty gods? These are the gods who struck the Egyptians with every sort of plague in the wilderness.</a:t>
            </a:r>
          </a:p>
        </p:txBody>
      </p:sp>
    </p:spTree>
    <p:extLst>
      <p:ext uri="{BB962C8B-B14F-4D97-AF65-F5344CB8AC3E}">
        <p14:creationId xmlns:p14="http://schemas.microsoft.com/office/powerpoint/2010/main" val="1261964016"/>
      </p:ext>
    </p:extLst>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003 - Lift Your Voice In Praise - 2.2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D6B11F9-7CF4-4EA5-927D-BD9AB9BAA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857250"/>
            <a:ext cx="1827610" cy="5143501"/>
            <a:chOff x="1320800" y="0"/>
            <a:chExt cx="2436813" cy="6858001"/>
          </a:xfrm>
        </p:grpSpPr>
        <p:sp>
          <p:nvSpPr>
            <p:cNvPr id="14" name="Freeform 6">
              <a:extLst>
                <a:ext uri="{FF2B5EF4-FFF2-40B4-BE49-F238E27FC236}">
                  <a16:creationId xmlns:a16="http://schemas.microsoft.com/office/drawing/2014/main" id="{5583BE8A-798A-49D7-83DC-A87057097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5" name="Freeform 7">
              <a:extLst>
                <a:ext uri="{FF2B5EF4-FFF2-40B4-BE49-F238E27FC236}">
                  <a16:creationId xmlns:a16="http://schemas.microsoft.com/office/drawing/2014/main" id="{6DE657C4-420A-45F7-B1EF-FDF95A5D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6" name="Freeform 8">
              <a:extLst>
                <a:ext uri="{FF2B5EF4-FFF2-40B4-BE49-F238E27FC236}">
                  <a16:creationId xmlns:a16="http://schemas.microsoft.com/office/drawing/2014/main" id="{1EE460FA-528A-4C78-B916-355E0AE7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7" name="Freeform 9">
              <a:extLst>
                <a:ext uri="{FF2B5EF4-FFF2-40B4-BE49-F238E27FC236}">
                  <a16:creationId xmlns:a16="http://schemas.microsoft.com/office/drawing/2014/main" id="{38A1243A-751B-4A0E-B1E7-3437113B2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8" name="Freeform 10">
              <a:extLst>
                <a:ext uri="{FF2B5EF4-FFF2-40B4-BE49-F238E27FC236}">
                  <a16:creationId xmlns:a16="http://schemas.microsoft.com/office/drawing/2014/main" id="{11550A02-C965-4A16-A9A9-E686940FA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9" name="Freeform 11">
              <a:extLst>
                <a:ext uri="{FF2B5EF4-FFF2-40B4-BE49-F238E27FC236}">
                  <a16:creationId xmlns:a16="http://schemas.microsoft.com/office/drawing/2014/main" id="{4A579E77-1FA8-4170-94D2-499DB104C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21" name="Rectangle 20">
            <a:extLst>
              <a:ext uri="{FF2B5EF4-FFF2-40B4-BE49-F238E27FC236}">
                <a16:creationId xmlns:a16="http://schemas.microsoft.com/office/drawing/2014/main" id="{2FCD9B94-D70B-4446-85E5-ACD390428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8" name="Content Placeholder 7">
            <a:extLst>
              <a:ext uri="{FF2B5EF4-FFF2-40B4-BE49-F238E27FC236}">
                <a16:creationId xmlns:a16="http://schemas.microsoft.com/office/drawing/2014/main" id="{BF412F4E-E239-4431-8402-DAE8C65C0E15}"/>
              </a:ext>
            </a:extLst>
          </p:cNvPr>
          <p:cNvPicPr>
            <a:picLocks noGrp="1" noChangeAspect="1"/>
          </p:cNvPicPr>
          <p:nvPr>
            <p:ph sz="half" idx="2"/>
          </p:nvPr>
        </p:nvPicPr>
        <p:blipFill rotWithShape="1">
          <a:blip r:embed="rId3">
            <a:alphaModFix amt="25000"/>
          </a:blip>
          <a:srcRect t="9761" b="598"/>
          <a:stretch/>
        </p:blipFill>
        <p:spPr>
          <a:xfrm>
            <a:off x="15" y="846534"/>
            <a:ext cx="9143985" cy="5143493"/>
          </a:xfrm>
          <a:prstGeom prst="rect">
            <a:avLst/>
          </a:prstGeom>
          <a:scene3d>
            <a:camera prst="orthographicFront">
              <a:rot lat="0" lon="0" rev="0"/>
            </a:camera>
            <a:lightRig rig="threePt" dir="t"/>
          </a:scene3d>
          <a:sp3d extrusionH="76200">
            <a:extrusionClr>
              <a:schemeClr val="bg1"/>
            </a:extrusionClr>
          </a:sp3d>
        </p:spPr>
      </p:pic>
      <p:sp>
        <p:nvSpPr>
          <p:cNvPr id="2" name="Title 1">
            <a:extLst>
              <a:ext uri="{FF2B5EF4-FFF2-40B4-BE49-F238E27FC236}">
                <a16:creationId xmlns:a16="http://schemas.microsoft.com/office/drawing/2014/main" id="{725C6A8E-E3AC-4460-8C6E-D390472FA8EF}"/>
              </a:ext>
            </a:extLst>
          </p:cNvPr>
          <p:cNvSpPr>
            <a:spLocks noGrp="1"/>
          </p:cNvSpPr>
          <p:nvPr>
            <p:ph type="title"/>
          </p:nvPr>
        </p:nvSpPr>
        <p:spPr>
          <a:xfrm>
            <a:off x="1113234" y="1371601"/>
            <a:ext cx="7514035" cy="537654"/>
          </a:xfrm>
        </p:spPr>
        <p:txBody>
          <a:bodyPr vert="horz" lIns="68580" tIns="34290" rIns="68580" bIns="34290" rtlCol="0" anchor="b">
            <a:normAutofit/>
          </a:bodyPr>
          <a:lstStyle/>
          <a:p>
            <a:pPr algn="l"/>
            <a:r>
              <a:rPr lang="en-US" dirty="0"/>
              <a:t>2. God used the Ark to show His power</a:t>
            </a:r>
          </a:p>
        </p:txBody>
      </p:sp>
      <p:sp>
        <p:nvSpPr>
          <p:cNvPr id="3" name="Content Placeholder 2">
            <a:extLst>
              <a:ext uri="{FF2B5EF4-FFF2-40B4-BE49-F238E27FC236}">
                <a16:creationId xmlns:a16="http://schemas.microsoft.com/office/drawing/2014/main" id="{5C371BC9-15EC-4150-B41F-7CB8EAE2B785}"/>
              </a:ext>
            </a:extLst>
          </p:cNvPr>
          <p:cNvSpPr>
            <a:spLocks noGrp="1"/>
          </p:cNvSpPr>
          <p:nvPr>
            <p:ph sz="half" idx="1"/>
          </p:nvPr>
        </p:nvSpPr>
        <p:spPr>
          <a:xfrm>
            <a:off x="645772" y="1944974"/>
            <a:ext cx="7675216" cy="2343151"/>
          </a:xfrm>
        </p:spPr>
        <p:txBody>
          <a:bodyPr vert="horz" lIns="68580" tIns="34290" rIns="68580" bIns="34290" rtlCol="0" anchor="t">
            <a:noAutofit/>
          </a:bodyPr>
          <a:lstStyle/>
          <a:p>
            <a:r>
              <a:rPr lang="en-US" sz="2400" dirty="0"/>
              <a:t>“So they took Dagon and put him back in his place. But when they rose early on the next morning, behold, Dagon had fallen face downward on the ground before the ark of the LORD, and the head of Dagon and both his hands were lying cut off on the threshold. Only the trunk of Dagon was left to him. This is why the priests of Dagon and all who enter the house of Dagon do not tread on the threshold of Dagon in Ashdod to this day.”</a:t>
            </a:r>
          </a:p>
        </p:txBody>
      </p:sp>
    </p:spTree>
    <p:extLst>
      <p:ext uri="{BB962C8B-B14F-4D97-AF65-F5344CB8AC3E}">
        <p14:creationId xmlns:p14="http://schemas.microsoft.com/office/powerpoint/2010/main" val="2950827209"/>
      </p:ext>
    </p:extLst>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B136A7F-8703-4FA7-80B1-874F5E758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reeform 6">
            <a:extLst>
              <a:ext uri="{FF2B5EF4-FFF2-40B4-BE49-F238E27FC236}">
                <a16:creationId xmlns:a16="http://schemas.microsoft.com/office/drawing/2014/main" id="{716B2278-BFC9-43BE-9620-278464A4A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37185" y="857250"/>
            <a:ext cx="841772" cy="3996929"/>
          </a:xfrm>
          <a:custGeom>
            <a:avLst/>
            <a:gdLst/>
            <a:ahLst/>
            <a:cxnLst/>
            <a:rect l="0" t="0" r="r" b="b"/>
            <a:pathLst>
              <a:path w="707" h="3357">
                <a:moveTo>
                  <a:pt x="0" y="3330"/>
                </a:moveTo>
                <a:lnTo>
                  <a:pt x="156" y="3357"/>
                </a:lnTo>
                <a:lnTo>
                  <a:pt x="707" y="0"/>
                </a:lnTo>
                <a:lnTo>
                  <a:pt x="547" y="0"/>
                </a:lnTo>
                <a:lnTo>
                  <a:pt x="0" y="3330"/>
                </a:lnTo>
                <a:close/>
              </a:path>
            </a:pathLst>
          </a:custGeom>
          <a:solidFill>
            <a:schemeClr val="tx2">
              <a:lumMod val="5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5" name="Freeform 7">
            <a:extLst>
              <a:ext uri="{FF2B5EF4-FFF2-40B4-BE49-F238E27FC236}">
                <a16:creationId xmlns:a16="http://schemas.microsoft.com/office/drawing/2014/main" id="{E4CD00E4-F77A-49A5-A54B-A542D0DE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307394" y="857250"/>
            <a:ext cx="838200" cy="3957638"/>
          </a:xfrm>
          <a:custGeom>
            <a:avLst/>
            <a:gdLst/>
            <a:ahLst/>
            <a:cxnLst/>
            <a:rect l="0" t="0" r="r" b="b"/>
            <a:pathLst>
              <a:path w="704" h="3324">
                <a:moveTo>
                  <a:pt x="704" y="0"/>
                </a:moveTo>
                <a:lnTo>
                  <a:pt x="545" y="0"/>
                </a:lnTo>
                <a:lnTo>
                  <a:pt x="0" y="3300"/>
                </a:lnTo>
                <a:lnTo>
                  <a:pt x="157" y="3324"/>
                </a:lnTo>
                <a:lnTo>
                  <a:pt x="704" y="0"/>
                </a:lnTo>
                <a:close/>
              </a:path>
            </a:pathLst>
          </a:custGeom>
          <a:solidFill>
            <a:schemeClr val="accent1"/>
          </a:solidFill>
          <a:ln>
            <a:noFill/>
          </a:ln>
        </p:spPr>
      </p:sp>
      <p:sp>
        <p:nvSpPr>
          <p:cNvPr id="17" name="Freeform 10">
            <a:extLst>
              <a:ext uri="{FF2B5EF4-FFF2-40B4-BE49-F238E27FC236}">
                <a16:creationId xmlns:a16="http://schemas.microsoft.com/office/drawing/2014/main" id="{17158038-9069-44CB-8794-762B5429B9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37185" y="4822032"/>
            <a:ext cx="1597819" cy="1178719"/>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tx2">
              <a:lumMod val="25000"/>
              <a:alpha val="80000"/>
            </a:schemeClr>
          </a:solidFill>
          <a:ln>
            <a:noFill/>
          </a:ln>
        </p:spPr>
      </p:sp>
      <p:sp>
        <p:nvSpPr>
          <p:cNvPr id="19" name="Freeform: Shape 18">
            <a:extLst>
              <a:ext uri="{FF2B5EF4-FFF2-40B4-BE49-F238E27FC236}">
                <a16:creationId xmlns:a16="http://schemas.microsoft.com/office/drawing/2014/main" id="{045056AB-07D8-43D9-9343-AB85199AE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307394" y="4786312"/>
            <a:ext cx="1271588" cy="1214438"/>
          </a:xfrm>
          <a:custGeom>
            <a:avLst/>
            <a:gdLst>
              <a:gd name="connsiteX0" fmla="*/ 0 w 1695450"/>
              <a:gd name="connsiteY0" fmla="*/ 0 h 1619250"/>
              <a:gd name="connsiteX1" fmla="*/ 10414 w 1695450"/>
              <a:gd name="connsiteY1" fmla="*/ 1623 h 1619250"/>
              <a:gd name="connsiteX2" fmla="*/ 9236 w 1695450"/>
              <a:gd name="connsiteY2" fmla="*/ 0 h 1619250"/>
              <a:gd name="connsiteX3" fmla="*/ 10475 w 1695450"/>
              <a:gd name="connsiteY3" fmla="*/ 1633 h 1619250"/>
              <a:gd name="connsiteX4" fmla="*/ 244475 w 1695450"/>
              <a:gd name="connsiteY4" fmla="*/ 38100 h 1619250"/>
              <a:gd name="connsiteX5" fmla="*/ 249238 w 1695450"/>
              <a:gd name="connsiteY5" fmla="*/ 38100 h 1619250"/>
              <a:gd name="connsiteX6" fmla="*/ 249238 w 1695450"/>
              <a:gd name="connsiteY6" fmla="*/ 42863 h 1619250"/>
              <a:gd name="connsiteX7" fmla="*/ 244475 w 1695450"/>
              <a:gd name="connsiteY7" fmla="*/ 42863 h 1619250"/>
              <a:gd name="connsiteX8" fmla="*/ 292100 w 1695450"/>
              <a:gd name="connsiteY8" fmla="*/ 95250 h 1619250"/>
              <a:gd name="connsiteX9" fmla="*/ 1695450 w 1695450"/>
              <a:gd name="connsiteY9" fmla="*/ 1619250 h 1619250"/>
              <a:gd name="connsiteX10" fmla="*/ 1237961 w 1695450"/>
              <a:gd name="connsiteY10" fmla="*/ 1619250 h 1619250"/>
              <a:gd name="connsiteX11" fmla="*/ 1228725 w 1695450"/>
              <a:gd name="connsiteY11" fmla="*/ 1619250 h 1619250"/>
              <a:gd name="connsiteX12" fmla="*/ 1183986 w 1695450"/>
              <a:gd name="connsiteY12" fmla="*/ 1619250 h 1619250"/>
              <a:gd name="connsiteX13" fmla="*/ 210255 w 1695450"/>
              <a:gd name="connsiteY13" fmla="*/ 277080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5450" h="1619250">
                <a:moveTo>
                  <a:pt x="0" y="0"/>
                </a:moveTo>
                <a:lnTo>
                  <a:pt x="10414" y="1623"/>
                </a:lnTo>
                <a:lnTo>
                  <a:pt x="9236" y="0"/>
                </a:lnTo>
                <a:lnTo>
                  <a:pt x="10475" y="1633"/>
                </a:lnTo>
                <a:lnTo>
                  <a:pt x="244475" y="38100"/>
                </a:lnTo>
                <a:lnTo>
                  <a:pt x="249238" y="38100"/>
                </a:lnTo>
                <a:lnTo>
                  <a:pt x="249238" y="42863"/>
                </a:lnTo>
                <a:lnTo>
                  <a:pt x="244475" y="42863"/>
                </a:lnTo>
                <a:lnTo>
                  <a:pt x="292100" y="95250"/>
                </a:lnTo>
                <a:lnTo>
                  <a:pt x="1695450" y="1619250"/>
                </a:lnTo>
                <a:lnTo>
                  <a:pt x="1237961" y="1619250"/>
                </a:lnTo>
                <a:lnTo>
                  <a:pt x="1228725" y="1619250"/>
                </a:lnTo>
                <a:lnTo>
                  <a:pt x="1183986" y="1619250"/>
                </a:lnTo>
                <a:lnTo>
                  <a:pt x="210255" y="277080"/>
                </a:lnTo>
                <a:close/>
              </a:path>
            </a:pathLst>
          </a:custGeom>
          <a:solidFill>
            <a:schemeClr val="accent1">
              <a:lumMod val="75000"/>
              <a:alpha val="80000"/>
            </a:schemeClr>
          </a:solidFill>
          <a:ln>
            <a:noFill/>
          </a:ln>
        </p:spPr>
      </p:sp>
      <p:sp>
        <p:nvSpPr>
          <p:cNvPr id="5" name="Title 4">
            <a:extLst>
              <a:ext uri="{FF2B5EF4-FFF2-40B4-BE49-F238E27FC236}">
                <a16:creationId xmlns:a16="http://schemas.microsoft.com/office/drawing/2014/main" id="{1CBC938E-3A3A-4D3F-A984-E4E86CE48301}"/>
              </a:ext>
            </a:extLst>
          </p:cNvPr>
          <p:cNvSpPr>
            <a:spLocks noGrp="1"/>
          </p:cNvSpPr>
          <p:nvPr>
            <p:ph type="title"/>
          </p:nvPr>
        </p:nvSpPr>
        <p:spPr>
          <a:xfrm>
            <a:off x="6256433" y="1624693"/>
            <a:ext cx="2426312" cy="3575957"/>
          </a:xfrm>
          <a:effectLst/>
        </p:spPr>
        <p:txBody>
          <a:bodyPr anchor="ctr">
            <a:normAutofit/>
          </a:bodyPr>
          <a:lstStyle/>
          <a:p>
            <a:pPr algn="l"/>
            <a:r>
              <a:rPr lang="en-US" dirty="0"/>
              <a:t>2. God used the Ark to show His power</a:t>
            </a:r>
          </a:p>
        </p:txBody>
      </p:sp>
      <p:sp>
        <p:nvSpPr>
          <p:cNvPr id="21" name="Freeform: Shape 20">
            <a:extLst>
              <a:ext uri="{FF2B5EF4-FFF2-40B4-BE49-F238E27FC236}">
                <a16:creationId xmlns:a16="http://schemas.microsoft.com/office/drawing/2014/main" id="{E83D8662-D21C-4B0A-A8A5-EA1E5DEBC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6107538" cy="5143501"/>
          </a:xfrm>
          <a:custGeom>
            <a:avLst/>
            <a:gdLst>
              <a:gd name="connsiteX0" fmla="*/ 0 w 8143384"/>
              <a:gd name="connsiteY0" fmla="*/ 0 h 6858001"/>
              <a:gd name="connsiteX1" fmla="*/ 3861881 w 8143384"/>
              <a:gd name="connsiteY1" fmla="*/ 0 h 6858001"/>
              <a:gd name="connsiteX2" fmla="*/ 3861881 w 8143384"/>
              <a:gd name="connsiteY2" fmla="*/ 1 h 6858001"/>
              <a:gd name="connsiteX3" fmla="*/ 6963565 w 8143384"/>
              <a:gd name="connsiteY3" fmla="*/ 1 h 6858001"/>
              <a:gd name="connsiteX4" fmla="*/ 6963565 w 8143384"/>
              <a:gd name="connsiteY4" fmla="*/ 0 h 6858001"/>
              <a:gd name="connsiteX5" fmla="*/ 7841583 w 8143384"/>
              <a:gd name="connsiteY5" fmla="*/ 0 h 6858001"/>
              <a:gd name="connsiteX6" fmla="*/ 6994625 w 8143384"/>
              <a:gd name="connsiteY6" fmla="*/ 5258645 h 6858001"/>
              <a:gd name="connsiteX7" fmla="*/ 6994625 w 8143384"/>
              <a:gd name="connsiteY7" fmla="*/ 5263939 h 6858001"/>
              <a:gd name="connsiteX8" fmla="*/ 8143384 w 8143384"/>
              <a:gd name="connsiteY8" fmla="*/ 6858001 h 6858001"/>
              <a:gd name="connsiteX9" fmla="*/ 6994625 w 8143384"/>
              <a:gd name="connsiteY9" fmla="*/ 6858001 h 6858001"/>
              <a:gd name="connsiteX10" fmla="*/ 6643195 w 8143384"/>
              <a:gd name="connsiteY10" fmla="*/ 6858001 h 6858001"/>
              <a:gd name="connsiteX11" fmla="*/ 3861881 w 8143384"/>
              <a:gd name="connsiteY11" fmla="*/ 6858001 h 6858001"/>
              <a:gd name="connsiteX12" fmla="*/ 3739675 w 8143384"/>
              <a:gd name="connsiteY12" fmla="*/ 6858001 h 6858001"/>
              <a:gd name="connsiteX13" fmla="*/ 0 w 8143384"/>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43384" h="6858001">
                <a:moveTo>
                  <a:pt x="0" y="0"/>
                </a:moveTo>
                <a:lnTo>
                  <a:pt x="3861881" y="0"/>
                </a:lnTo>
                <a:lnTo>
                  <a:pt x="3861881" y="1"/>
                </a:lnTo>
                <a:lnTo>
                  <a:pt x="6963565" y="1"/>
                </a:lnTo>
                <a:lnTo>
                  <a:pt x="6963565" y="0"/>
                </a:lnTo>
                <a:lnTo>
                  <a:pt x="7841583" y="0"/>
                </a:lnTo>
                <a:lnTo>
                  <a:pt x="6994625" y="5258645"/>
                </a:lnTo>
                <a:lnTo>
                  <a:pt x="6994625" y="5263939"/>
                </a:lnTo>
                <a:lnTo>
                  <a:pt x="8143384" y="6858001"/>
                </a:lnTo>
                <a:lnTo>
                  <a:pt x="6994625" y="6858001"/>
                </a:lnTo>
                <a:lnTo>
                  <a:pt x="6643195" y="6858001"/>
                </a:lnTo>
                <a:lnTo>
                  <a:pt x="3861881" y="6858001"/>
                </a:lnTo>
                <a:lnTo>
                  <a:pt x="3739675" y="6858001"/>
                </a:lnTo>
                <a:lnTo>
                  <a:pt x="0" y="6858001"/>
                </a:lnTo>
                <a:close/>
              </a:path>
            </a:pathLst>
          </a:custGeom>
          <a:solidFill>
            <a:schemeClr val="bg1">
              <a:lumMod val="75000"/>
              <a:lumOff val="2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Content Placeholder 5">
            <a:extLst>
              <a:ext uri="{FF2B5EF4-FFF2-40B4-BE49-F238E27FC236}">
                <a16:creationId xmlns:a16="http://schemas.microsoft.com/office/drawing/2014/main" id="{3498E5F7-DF5D-43D2-9B74-3090091324C7}"/>
              </a:ext>
            </a:extLst>
          </p:cNvPr>
          <p:cNvSpPr>
            <a:spLocks noGrp="1"/>
          </p:cNvSpPr>
          <p:nvPr>
            <p:ph idx="1"/>
          </p:nvPr>
        </p:nvSpPr>
        <p:spPr>
          <a:xfrm>
            <a:off x="415504" y="1067735"/>
            <a:ext cx="4476386" cy="4603431"/>
          </a:xfrm>
        </p:spPr>
        <p:txBody>
          <a:bodyPr anchor="ctr">
            <a:normAutofit lnSpcReduction="10000"/>
          </a:bodyPr>
          <a:lstStyle/>
          <a:p>
            <a:pPr>
              <a:lnSpc>
                <a:spcPct val="90000"/>
              </a:lnSpc>
            </a:pPr>
            <a:r>
              <a:rPr lang="en-US" b="0" i="0" dirty="0">
                <a:effectLst/>
                <a:latin typeface="Roboto"/>
              </a:rPr>
              <a:t>“The ark of the God of Israel must not remain with us, for his hand is hard against us and against Dagon our god.” </a:t>
            </a:r>
          </a:p>
          <a:p>
            <a:pPr>
              <a:lnSpc>
                <a:spcPct val="90000"/>
              </a:lnSpc>
            </a:pPr>
            <a:r>
              <a:rPr lang="en-US" b="0" i="0" dirty="0">
                <a:effectLst/>
                <a:latin typeface="Roboto"/>
              </a:rPr>
              <a:t>But after they had brought it around, the hand of the </a:t>
            </a:r>
            <a:r>
              <a:rPr lang="en-US" b="0" i="0" u="none" strike="noStrike" cap="all" dirty="0">
                <a:effectLst/>
                <a:latin typeface="Arial" panose="020B0604020202020204" pitchFamily="34" charset="0"/>
              </a:rPr>
              <a:t>LORD</a:t>
            </a:r>
            <a:r>
              <a:rPr lang="en-US" b="0" i="0" dirty="0">
                <a:effectLst/>
                <a:latin typeface="Roboto"/>
              </a:rPr>
              <a:t> was against the city, causing a very great panic, and he afflicted the men of the city, both young and old, so that tumors broke out on them. </a:t>
            </a:r>
          </a:p>
          <a:p>
            <a:pPr>
              <a:lnSpc>
                <a:spcPct val="90000"/>
              </a:lnSpc>
            </a:pPr>
            <a:r>
              <a:rPr lang="en-US" b="0" i="0" dirty="0">
                <a:effectLst/>
                <a:latin typeface="Roboto"/>
              </a:rPr>
              <a:t>But as soon as the ark of God came to </a:t>
            </a:r>
            <a:r>
              <a:rPr lang="en-US" b="0" i="0" dirty="0" err="1">
                <a:effectLst/>
                <a:latin typeface="Roboto"/>
              </a:rPr>
              <a:t>Ekron</a:t>
            </a:r>
            <a:r>
              <a:rPr lang="en-US" b="0" i="0" dirty="0">
                <a:effectLst/>
                <a:latin typeface="Roboto"/>
              </a:rPr>
              <a:t>, the people of </a:t>
            </a:r>
            <a:r>
              <a:rPr lang="en-US" b="0" i="0" dirty="0" err="1">
                <a:effectLst/>
                <a:latin typeface="Roboto"/>
              </a:rPr>
              <a:t>Ekron</a:t>
            </a:r>
            <a:r>
              <a:rPr lang="en-US" b="0" i="0" dirty="0">
                <a:effectLst/>
                <a:latin typeface="Roboto"/>
              </a:rPr>
              <a:t> cried out, “They have brought around to us the ark of the God of Israel to kill us and our people.” </a:t>
            </a:r>
          </a:p>
          <a:p>
            <a:pPr>
              <a:lnSpc>
                <a:spcPct val="90000"/>
              </a:lnSpc>
            </a:pPr>
            <a:r>
              <a:rPr lang="en-US" b="0" i="0" dirty="0">
                <a:effectLst/>
                <a:latin typeface="Roboto"/>
              </a:rPr>
              <a:t> “Send away the ark of the God of Israel, and let it return to its own place, that it may not kill us and our people.” </a:t>
            </a:r>
            <a:endParaRPr lang="en-US" sz="1050" dirty="0">
              <a:latin typeface="Roboto"/>
            </a:endParaRPr>
          </a:p>
        </p:txBody>
      </p:sp>
    </p:spTree>
    <p:extLst>
      <p:ext uri="{BB962C8B-B14F-4D97-AF65-F5344CB8AC3E}">
        <p14:creationId xmlns:p14="http://schemas.microsoft.com/office/powerpoint/2010/main" val="1270860913"/>
      </p:ext>
    </p:extLst>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down)">
                                      <p:cBhvr>
                                        <p:cTn id="25" dur="580">
                                          <p:stCondLst>
                                            <p:cond delay="0"/>
                                          </p:stCondLst>
                                        </p:cTn>
                                        <p:tgtEl>
                                          <p:spTgt spid="6">
                                            <p:txEl>
                                              <p:pRg st="1" end="1"/>
                                            </p:txEl>
                                          </p:spTgt>
                                        </p:tgtEl>
                                      </p:cBhvr>
                                    </p:animEffect>
                                    <p:anim calcmode="lin" valueType="num">
                                      <p:cBhvr>
                                        <p:cTn id="26"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xEl>
                                              <p:pRg st="1" end="1"/>
                                            </p:txEl>
                                          </p:spTgt>
                                        </p:tgtEl>
                                      </p:cBhvr>
                                      <p:to x="100000" y="60000"/>
                                    </p:animScale>
                                    <p:animScale>
                                      <p:cBhvr>
                                        <p:cTn id="32" dur="166" decel="50000">
                                          <p:stCondLst>
                                            <p:cond delay="676"/>
                                          </p:stCondLst>
                                        </p:cTn>
                                        <p:tgtEl>
                                          <p:spTgt spid="6">
                                            <p:txEl>
                                              <p:pRg st="1" end="1"/>
                                            </p:txEl>
                                          </p:spTgt>
                                        </p:tgtEl>
                                      </p:cBhvr>
                                      <p:to x="100000" y="100000"/>
                                    </p:animScale>
                                    <p:animScale>
                                      <p:cBhvr>
                                        <p:cTn id="33" dur="26">
                                          <p:stCondLst>
                                            <p:cond delay="1312"/>
                                          </p:stCondLst>
                                        </p:cTn>
                                        <p:tgtEl>
                                          <p:spTgt spid="6">
                                            <p:txEl>
                                              <p:pRg st="1" end="1"/>
                                            </p:txEl>
                                          </p:spTgt>
                                        </p:tgtEl>
                                      </p:cBhvr>
                                      <p:to x="100000" y="80000"/>
                                    </p:animScale>
                                    <p:animScale>
                                      <p:cBhvr>
                                        <p:cTn id="34" dur="166" decel="50000">
                                          <p:stCondLst>
                                            <p:cond delay="1338"/>
                                          </p:stCondLst>
                                        </p:cTn>
                                        <p:tgtEl>
                                          <p:spTgt spid="6">
                                            <p:txEl>
                                              <p:pRg st="1" end="1"/>
                                            </p:txEl>
                                          </p:spTgt>
                                        </p:tgtEl>
                                      </p:cBhvr>
                                      <p:to x="100000" y="100000"/>
                                    </p:animScale>
                                    <p:animScale>
                                      <p:cBhvr>
                                        <p:cTn id="35" dur="26">
                                          <p:stCondLst>
                                            <p:cond delay="1642"/>
                                          </p:stCondLst>
                                        </p:cTn>
                                        <p:tgtEl>
                                          <p:spTgt spid="6">
                                            <p:txEl>
                                              <p:pRg st="1" end="1"/>
                                            </p:txEl>
                                          </p:spTgt>
                                        </p:tgtEl>
                                      </p:cBhvr>
                                      <p:to x="100000" y="90000"/>
                                    </p:animScale>
                                    <p:animScale>
                                      <p:cBhvr>
                                        <p:cTn id="36" dur="166" decel="50000">
                                          <p:stCondLst>
                                            <p:cond delay="1668"/>
                                          </p:stCondLst>
                                        </p:cTn>
                                        <p:tgtEl>
                                          <p:spTgt spid="6">
                                            <p:txEl>
                                              <p:pRg st="1" end="1"/>
                                            </p:txEl>
                                          </p:spTgt>
                                        </p:tgtEl>
                                      </p:cBhvr>
                                      <p:to x="100000" y="100000"/>
                                    </p:animScale>
                                    <p:animScale>
                                      <p:cBhvr>
                                        <p:cTn id="37" dur="26">
                                          <p:stCondLst>
                                            <p:cond delay="1808"/>
                                          </p:stCondLst>
                                        </p:cTn>
                                        <p:tgtEl>
                                          <p:spTgt spid="6">
                                            <p:txEl>
                                              <p:pRg st="1" end="1"/>
                                            </p:txEl>
                                          </p:spTgt>
                                        </p:tgtEl>
                                      </p:cBhvr>
                                      <p:to x="100000" y="95000"/>
                                    </p:animScale>
                                    <p:animScale>
                                      <p:cBhvr>
                                        <p:cTn id="38" dur="166" decel="50000">
                                          <p:stCondLst>
                                            <p:cond delay="1834"/>
                                          </p:stCondLst>
                                        </p:cTn>
                                        <p:tgtEl>
                                          <p:spTgt spid="6">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wipe(down)">
                                      <p:cBhvr>
                                        <p:cTn id="43" dur="580">
                                          <p:stCondLst>
                                            <p:cond delay="0"/>
                                          </p:stCondLst>
                                        </p:cTn>
                                        <p:tgtEl>
                                          <p:spTgt spid="6">
                                            <p:txEl>
                                              <p:pRg st="2" end="2"/>
                                            </p:txEl>
                                          </p:spTgt>
                                        </p:tgtEl>
                                      </p:cBhvr>
                                    </p:animEffect>
                                    <p:anim calcmode="lin" valueType="num">
                                      <p:cBhvr>
                                        <p:cTn id="44"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xEl>
                                              <p:pRg st="2" end="2"/>
                                            </p:txEl>
                                          </p:spTgt>
                                        </p:tgtEl>
                                      </p:cBhvr>
                                      <p:to x="100000" y="60000"/>
                                    </p:animScale>
                                    <p:animScale>
                                      <p:cBhvr>
                                        <p:cTn id="50" dur="166" decel="50000">
                                          <p:stCondLst>
                                            <p:cond delay="676"/>
                                          </p:stCondLst>
                                        </p:cTn>
                                        <p:tgtEl>
                                          <p:spTgt spid="6">
                                            <p:txEl>
                                              <p:pRg st="2" end="2"/>
                                            </p:txEl>
                                          </p:spTgt>
                                        </p:tgtEl>
                                      </p:cBhvr>
                                      <p:to x="100000" y="100000"/>
                                    </p:animScale>
                                    <p:animScale>
                                      <p:cBhvr>
                                        <p:cTn id="51" dur="26">
                                          <p:stCondLst>
                                            <p:cond delay="1312"/>
                                          </p:stCondLst>
                                        </p:cTn>
                                        <p:tgtEl>
                                          <p:spTgt spid="6">
                                            <p:txEl>
                                              <p:pRg st="2" end="2"/>
                                            </p:txEl>
                                          </p:spTgt>
                                        </p:tgtEl>
                                      </p:cBhvr>
                                      <p:to x="100000" y="80000"/>
                                    </p:animScale>
                                    <p:animScale>
                                      <p:cBhvr>
                                        <p:cTn id="52" dur="166" decel="50000">
                                          <p:stCondLst>
                                            <p:cond delay="1338"/>
                                          </p:stCondLst>
                                        </p:cTn>
                                        <p:tgtEl>
                                          <p:spTgt spid="6">
                                            <p:txEl>
                                              <p:pRg st="2" end="2"/>
                                            </p:txEl>
                                          </p:spTgt>
                                        </p:tgtEl>
                                      </p:cBhvr>
                                      <p:to x="100000" y="100000"/>
                                    </p:animScale>
                                    <p:animScale>
                                      <p:cBhvr>
                                        <p:cTn id="53" dur="26">
                                          <p:stCondLst>
                                            <p:cond delay="1642"/>
                                          </p:stCondLst>
                                        </p:cTn>
                                        <p:tgtEl>
                                          <p:spTgt spid="6">
                                            <p:txEl>
                                              <p:pRg st="2" end="2"/>
                                            </p:txEl>
                                          </p:spTgt>
                                        </p:tgtEl>
                                      </p:cBhvr>
                                      <p:to x="100000" y="90000"/>
                                    </p:animScale>
                                    <p:animScale>
                                      <p:cBhvr>
                                        <p:cTn id="54" dur="166" decel="50000">
                                          <p:stCondLst>
                                            <p:cond delay="1668"/>
                                          </p:stCondLst>
                                        </p:cTn>
                                        <p:tgtEl>
                                          <p:spTgt spid="6">
                                            <p:txEl>
                                              <p:pRg st="2" end="2"/>
                                            </p:txEl>
                                          </p:spTgt>
                                        </p:tgtEl>
                                      </p:cBhvr>
                                      <p:to x="100000" y="100000"/>
                                    </p:animScale>
                                    <p:animScale>
                                      <p:cBhvr>
                                        <p:cTn id="55" dur="26">
                                          <p:stCondLst>
                                            <p:cond delay="1808"/>
                                          </p:stCondLst>
                                        </p:cTn>
                                        <p:tgtEl>
                                          <p:spTgt spid="6">
                                            <p:txEl>
                                              <p:pRg st="2" end="2"/>
                                            </p:txEl>
                                          </p:spTgt>
                                        </p:tgtEl>
                                      </p:cBhvr>
                                      <p:to x="100000" y="95000"/>
                                    </p:animScale>
                                    <p:animScale>
                                      <p:cBhvr>
                                        <p:cTn id="56" dur="166" decel="50000">
                                          <p:stCondLst>
                                            <p:cond delay="1834"/>
                                          </p:stCondLst>
                                        </p:cTn>
                                        <p:tgtEl>
                                          <p:spTgt spid="6">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6">
                                            <p:txEl>
                                              <p:pRg st="3" end="3"/>
                                            </p:txEl>
                                          </p:spTgt>
                                        </p:tgtEl>
                                        <p:attrNameLst>
                                          <p:attrName>style.visibility</p:attrName>
                                        </p:attrNameLst>
                                      </p:cBhvr>
                                      <p:to>
                                        <p:strVal val="visible"/>
                                      </p:to>
                                    </p:set>
                                    <p:animEffect transition="in" filter="wipe(down)">
                                      <p:cBhvr>
                                        <p:cTn id="61" dur="580">
                                          <p:stCondLst>
                                            <p:cond delay="0"/>
                                          </p:stCondLst>
                                        </p:cTn>
                                        <p:tgtEl>
                                          <p:spTgt spid="6">
                                            <p:txEl>
                                              <p:pRg st="3" end="3"/>
                                            </p:txEl>
                                          </p:spTgt>
                                        </p:tgtEl>
                                      </p:cBhvr>
                                    </p:animEffect>
                                    <p:anim calcmode="lin" valueType="num">
                                      <p:cBhvr>
                                        <p:cTn id="62" dur="1822" tmFilter="0,0; 0.14,0.36; 0.43,0.73; 0.71,0.91; 1.0,1.0">
                                          <p:stCondLst>
                                            <p:cond delay="0"/>
                                          </p:stCondLst>
                                        </p:cTn>
                                        <p:tgtEl>
                                          <p:spTgt spid="6">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6">
                                            <p:txEl>
                                              <p:pRg st="3" end="3"/>
                                            </p:txEl>
                                          </p:spTgt>
                                        </p:tgtEl>
                                      </p:cBhvr>
                                      <p:to x="100000" y="60000"/>
                                    </p:animScale>
                                    <p:animScale>
                                      <p:cBhvr>
                                        <p:cTn id="68" dur="166" decel="50000">
                                          <p:stCondLst>
                                            <p:cond delay="676"/>
                                          </p:stCondLst>
                                        </p:cTn>
                                        <p:tgtEl>
                                          <p:spTgt spid="6">
                                            <p:txEl>
                                              <p:pRg st="3" end="3"/>
                                            </p:txEl>
                                          </p:spTgt>
                                        </p:tgtEl>
                                      </p:cBhvr>
                                      <p:to x="100000" y="100000"/>
                                    </p:animScale>
                                    <p:animScale>
                                      <p:cBhvr>
                                        <p:cTn id="69" dur="26">
                                          <p:stCondLst>
                                            <p:cond delay="1312"/>
                                          </p:stCondLst>
                                        </p:cTn>
                                        <p:tgtEl>
                                          <p:spTgt spid="6">
                                            <p:txEl>
                                              <p:pRg st="3" end="3"/>
                                            </p:txEl>
                                          </p:spTgt>
                                        </p:tgtEl>
                                      </p:cBhvr>
                                      <p:to x="100000" y="80000"/>
                                    </p:animScale>
                                    <p:animScale>
                                      <p:cBhvr>
                                        <p:cTn id="70" dur="166" decel="50000">
                                          <p:stCondLst>
                                            <p:cond delay="1338"/>
                                          </p:stCondLst>
                                        </p:cTn>
                                        <p:tgtEl>
                                          <p:spTgt spid="6">
                                            <p:txEl>
                                              <p:pRg st="3" end="3"/>
                                            </p:txEl>
                                          </p:spTgt>
                                        </p:tgtEl>
                                      </p:cBhvr>
                                      <p:to x="100000" y="100000"/>
                                    </p:animScale>
                                    <p:animScale>
                                      <p:cBhvr>
                                        <p:cTn id="71" dur="26">
                                          <p:stCondLst>
                                            <p:cond delay="1642"/>
                                          </p:stCondLst>
                                        </p:cTn>
                                        <p:tgtEl>
                                          <p:spTgt spid="6">
                                            <p:txEl>
                                              <p:pRg st="3" end="3"/>
                                            </p:txEl>
                                          </p:spTgt>
                                        </p:tgtEl>
                                      </p:cBhvr>
                                      <p:to x="100000" y="90000"/>
                                    </p:animScale>
                                    <p:animScale>
                                      <p:cBhvr>
                                        <p:cTn id="72" dur="166" decel="50000">
                                          <p:stCondLst>
                                            <p:cond delay="1668"/>
                                          </p:stCondLst>
                                        </p:cTn>
                                        <p:tgtEl>
                                          <p:spTgt spid="6">
                                            <p:txEl>
                                              <p:pRg st="3" end="3"/>
                                            </p:txEl>
                                          </p:spTgt>
                                        </p:tgtEl>
                                      </p:cBhvr>
                                      <p:to x="100000" y="100000"/>
                                    </p:animScale>
                                    <p:animScale>
                                      <p:cBhvr>
                                        <p:cTn id="73" dur="26">
                                          <p:stCondLst>
                                            <p:cond delay="1808"/>
                                          </p:stCondLst>
                                        </p:cTn>
                                        <p:tgtEl>
                                          <p:spTgt spid="6">
                                            <p:txEl>
                                              <p:pRg st="3" end="3"/>
                                            </p:txEl>
                                          </p:spTgt>
                                        </p:tgtEl>
                                      </p:cBhvr>
                                      <p:to x="100000" y="95000"/>
                                    </p:animScale>
                                    <p:animScale>
                                      <p:cBhvr>
                                        <p:cTn id="74" dur="166" decel="50000">
                                          <p:stCondLst>
                                            <p:cond delay="1834"/>
                                          </p:stCondLst>
                                        </p:cTn>
                                        <p:tgtEl>
                                          <p:spTgt spid="6">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D6B11F9-7CF4-4EA5-927D-BD9AB9BAA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857250"/>
            <a:ext cx="1827610" cy="5143501"/>
            <a:chOff x="1320800" y="0"/>
            <a:chExt cx="2436813" cy="6858001"/>
          </a:xfrm>
        </p:grpSpPr>
        <p:sp>
          <p:nvSpPr>
            <p:cNvPr id="13" name="Freeform 6">
              <a:extLst>
                <a:ext uri="{FF2B5EF4-FFF2-40B4-BE49-F238E27FC236}">
                  <a16:creationId xmlns:a16="http://schemas.microsoft.com/office/drawing/2014/main" id="{5583BE8A-798A-49D7-83DC-A87057097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4" name="Freeform 7">
              <a:extLst>
                <a:ext uri="{FF2B5EF4-FFF2-40B4-BE49-F238E27FC236}">
                  <a16:creationId xmlns:a16="http://schemas.microsoft.com/office/drawing/2014/main" id="{6DE657C4-420A-45F7-B1EF-FDF95A5D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5" name="Freeform 8">
              <a:extLst>
                <a:ext uri="{FF2B5EF4-FFF2-40B4-BE49-F238E27FC236}">
                  <a16:creationId xmlns:a16="http://schemas.microsoft.com/office/drawing/2014/main" id="{1EE460FA-528A-4C78-B916-355E0AE7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6" name="Freeform 9">
              <a:extLst>
                <a:ext uri="{FF2B5EF4-FFF2-40B4-BE49-F238E27FC236}">
                  <a16:creationId xmlns:a16="http://schemas.microsoft.com/office/drawing/2014/main" id="{38A1243A-751B-4A0E-B1E7-3437113B2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7" name="Freeform 10">
              <a:extLst>
                <a:ext uri="{FF2B5EF4-FFF2-40B4-BE49-F238E27FC236}">
                  <a16:creationId xmlns:a16="http://schemas.microsoft.com/office/drawing/2014/main" id="{11550A02-C965-4A16-A9A9-E686940FA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8" name="Freeform 11">
              <a:extLst>
                <a:ext uri="{FF2B5EF4-FFF2-40B4-BE49-F238E27FC236}">
                  <a16:creationId xmlns:a16="http://schemas.microsoft.com/office/drawing/2014/main" id="{4A579E77-1FA8-4170-94D2-499DB104C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20" name="Rectangle 19">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Content Placeholder 6">
            <a:extLst>
              <a:ext uri="{FF2B5EF4-FFF2-40B4-BE49-F238E27FC236}">
                <a16:creationId xmlns:a16="http://schemas.microsoft.com/office/drawing/2014/main" id="{F072BC80-86DC-4BBE-881D-1630E1C3C2D3}"/>
              </a:ext>
            </a:extLst>
          </p:cNvPr>
          <p:cNvPicPr>
            <a:picLocks noGrp="1" noChangeAspect="1"/>
          </p:cNvPicPr>
          <p:nvPr>
            <p:ph sz="half" idx="2"/>
          </p:nvPr>
        </p:nvPicPr>
        <p:blipFill rotWithShape="1">
          <a:blip r:embed="rId4"/>
          <a:srcRect t="2613" r="1" b="1"/>
          <a:stretch/>
        </p:blipFill>
        <p:spPr>
          <a:xfrm>
            <a:off x="5169693" y="857257"/>
            <a:ext cx="3974308" cy="5143493"/>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22" name="Group 21">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857250"/>
            <a:ext cx="1827610" cy="5143501"/>
            <a:chOff x="1320800" y="0"/>
            <a:chExt cx="2436813" cy="6858001"/>
          </a:xfrm>
        </p:grpSpPr>
        <p:sp>
          <p:nvSpPr>
            <p:cNvPr id="23"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4"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5"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6"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7"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8"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 name="Title 3">
            <a:extLst>
              <a:ext uri="{FF2B5EF4-FFF2-40B4-BE49-F238E27FC236}">
                <a16:creationId xmlns:a16="http://schemas.microsoft.com/office/drawing/2014/main" id="{D3949637-EE61-4723-8745-B01A038F56A4}"/>
              </a:ext>
            </a:extLst>
          </p:cNvPr>
          <p:cNvSpPr>
            <a:spLocks noGrp="1"/>
          </p:cNvSpPr>
          <p:nvPr>
            <p:ph type="title"/>
          </p:nvPr>
        </p:nvSpPr>
        <p:spPr>
          <a:xfrm>
            <a:off x="729060" y="1371601"/>
            <a:ext cx="3945510" cy="1314449"/>
          </a:xfrm>
        </p:spPr>
        <p:txBody>
          <a:bodyPr vert="horz" lIns="68580" tIns="34290" rIns="68580" bIns="34290" rtlCol="0" anchor="ctr">
            <a:normAutofit/>
          </a:bodyPr>
          <a:lstStyle/>
          <a:p>
            <a:pPr algn="l"/>
            <a:r>
              <a:rPr lang="en-US" dirty="0"/>
              <a:t>The Ark Is Returned</a:t>
            </a:r>
          </a:p>
        </p:txBody>
      </p:sp>
      <p:sp>
        <p:nvSpPr>
          <p:cNvPr id="5" name="Content Placeholder 4">
            <a:extLst>
              <a:ext uri="{FF2B5EF4-FFF2-40B4-BE49-F238E27FC236}">
                <a16:creationId xmlns:a16="http://schemas.microsoft.com/office/drawing/2014/main" id="{4A342288-2A88-4D87-A71B-8DE4A7906FF3}"/>
              </a:ext>
            </a:extLst>
          </p:cNvPr>
          <p:cNvSpPr>
            <a:spLocks noGrp="1"/>
          </p:cNvSpPr>
          <p:nvPr>
            <p:ph sz="half" idx="1"/>
          </p:nvPr>
        </p:nvSpPr>
        <p:spPr>
          <a:xfrm>
            <a:off x="482601" y="2857500"/>
            <a:ext cx="3945510" cy="2343151"/>
          </a:xfrm>
        </p:spPr>
        <p:txBody>
          <a:bodyPr vert="horz" lIns="68580" tIns="34290" rIns="68580" bIns="34290" rtlCol="0" anchor="ctr">
            <a:noAutofit/>
          </a:bodyPr>
          <a:lstStyle/>
          <a:p>
            <a:r>
              <a:rPr lang="en-US" sz="1800" dirty="0"/>
              <a:t>10The men did so, and took two milk cows and yoked them to the cart and shut up their calves at home. And they put the ark of the LORD on the cart and the box with the golden mice and the images of their tumors. And the cows went straight in the direction of Beth-</a:t>
            </a:r>
            <a:r>
              <a:rPr lang="en-US" sz="1800" dirty="0" err="1"/>
              <a:t>shemesh</a:t>
            </a:r>
            <a:r>
              <a:rPr lang="en-US" sz="1800" dirty="0"/>
              <a:t> along one highway, lowing as they went. They turned neither to the right nor to the left, and the lords of the Philistines went after them as far as the border of Beth-</a:t>
            </a:r>
            <a:r>
              <a:rPr lang="en-US" sz="1800" dirty="0" err="1"/>
              <a:t>shemesh</a:t>
            </a:r>
            <a:r>
              <a:rPr lang="en-US" sz="1800" dirty="0"/>
              <a:t>. </a:t>
            </a:r>
          </a:p>
        </p:txBody>
      </p:sp>
    </p:spTree>
    <p:extLst>
      <p:ext uri="{BB962C8B-B14F-4D97-AF65-F5344CB8AC3E}">
        <p14:creationId xmlns:p14="http://schemas.microsoft.com/office/powerpoint/2010/main" val="11506671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59138C-74A1-445B-848C-3608AE871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bg1">
              <a:lumMod val="75000"/>
              <a:lumOff val="25000"/>
            </a:schemeClr>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nvGrpSpPr>
          <p:cNvPr id="10" name="Group 9">
            <a:extLst>
              <a:ext uri="{FF2B5EF4-FFF2-40B4-BE49-F238E27FC236}">
                <a16:creationId xmlns:a16="http://schemas.microsoft.com/office/drawing/2014/main" id="{7DFD7409-66D7-4C9C-B528-E79EB64A4D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5591" y="857251"/>
            <a:ext cx="3761184" cy="5147072"/>
            <a:chOff x="2928938" y="-4763"/>
            <a:chExt cx="5014912" cy="6862763"/>
          </a:xfrm>
        </p:grpSpPr>
        <p:sp>
          <p:nvSpPr>
            <p:cNvPr id="11" name="Freeform 6">
              <a:extLst>
                <a:ext uri="{FF2B5EF4-FFF2-40B4-BE49-F238E27FC236}">
                  <a16:creationId xmlns:a16="http://schemas.microsoft.com/office/drawing/2014/main" id="{87990EF0-5F6F-4FE3-AA65-8968AF2DF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lumMod val="75000"/>
              </a:schemeClr>
            </a:solidFill>
            <a:ln>
              <a:noFill/>
            </a:ln>
          </p:spPr>
          <p:txBody>
            <a:bodyPr/>
            <a:lstStyle/>
            <a:p>
              <a:endParaRPr lang="en-US"/>
            </a:p>
          </p:txBody>
        </p:sp>
        <p:sp>
          <p:nvSpPr>
            <p:cNvPr id="12" name="Freeform 7">
              <a:extLst>
                <a:ext uri="{FF2B5EF4-FFF2-40B4-BE49-F238E27FC236}">
                  <a16:creationId xmlns:a16="http://schemas.microsoft.com/office/drawing/2014/main" id="{D78F7598-94C7-46E9-8B2A-CB44A0F252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595959"/>
            </a:solidFill>
            <a:ln>
              <a:noFill/>
            </a:ln>
          </p:spPr>
          <p:txBody>
            <a:bodyPr/>
            <a:lstStyle/>
            <a:p>
              <a:endParaRPr lang="en-US"/>
            </a:p>
          </p:txBody>
        </p:sp>
        <p:sp>
          <p:nvSpPr>
            <p:cNvPr id="13" name="Freeform 12">
              <a:extLst>
                <a:ext uri="{FF2B5EF4-FFF2-40B4-BE49-F238E27FC236}">
                  <a16:creationId xmlns:a16="http://schemas.microsoft.com/office/drawing/2014/main" id="{99D2CBB1-072D-4875-B7D7-CADB0ABF3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rgbClr val="262626"/>
            </a:solidFill>
            <a:ln>
              <a:noFill/>
            </a:ln>
          </p:spPr>
          <p:txBody>
            <a:bodyPr/>
            <a:lstStyle/>
            <a:p>
              <a:endParaRPr lang="en-US"/>
            </a:p>
          </p:txBody>
        </p:sp>
        <p:sp>
          <p:nvSpPr>
            <p:cNvPr id="14" name="Freeform 13">
              <a:extLst>
                <a:ext uri="{FF2B5EF4-FFF2-40B4-BE49-F238E27FC236}">
                  <a16:creationId xmlns:a16="http://schemas.microsoft.com/office/drawing/2014/main" id="{58F600B4-EE22-4BA5-A764-9D80C335C3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15" name="Freeform 14">
              <a:extLst>
                <a:ext uri="{FF2B5EF4-FFF2-40B4-BE49-F238E27FC236}">
                  <a16:creationId xmlns:a16="http://schemas.microsoft.com/office/drawing/2014/main" id="{1E8DAD02-2B30-48A9-ACE0-2E9193091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16" name="Freeform 15">
              <a:extLst>
                <a:ext uri="{FF2B5EF4-FFF2-40B4-BE49-F238E27FC236}">
                  <a16:creationId xmlns:a16="http://schemas.microsoft.com/office/drawing/2014/main" id="{F8F76B12-142C-41AF-B239-F414ABCFA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404040"/>
            </a:solidFill>
            <a:ln>
              <a:noFill/>
            </a:ln>
          </p:spPr>
          <p:txBody>
            <a:bodyPr/>
            <a:lstStyle/>
            <a:p>
              <a:endParaRPr lang="en-US"/>
            </a:p>
          </p:txBody>
        </p:sp>
      </p:grpSp>
      <p:sp useBgFill="1">
        <p:nvSpPr>
          <p:cNvPr id="18" name="Rectangle 17">
            <a:extLst>
              <a:ext uri="{FF2B5EF4-FFF2-40B4-BE49-F238E27FC236}">
                <a16:creationId xmlns:a16="http://schemas.microsoft.com/office/drawing/2014/main" id="{225F4217-4021-45A0-812B-398F9A7A9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697" y="1358106"/>
            <a:ext cx="8170607" cy="4185444"/>
          </a:xfrm>
          <a:prstGeom prst="rect">
            <a:avLst/>
          </a:prstGeom>
          <a:ln w="3175" cap="sq">
            <a:solidFill>
              <a:schemeClr val="bg1">
                <a:lumMod val="65000"/>
              </a:schemeClr>
            </a:solidFill>
            <a:miter lim="800000"/>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3EBD01BC-A48E-4620-8F04-F59AE154D4D4}"/>
              </a:ext>
            </a:extLst>
          </p:cNvPr>
          <p:cNvSpPr>
            <a:spLocks noGrp="1"/>
          </p:cNvSpPr>
          <p:nvPr>
            <p:ph type="title"/>
          </p:nvPr>
        </p:nvSpPr>
        <p:spPr>
          <a:xfrm>
            <a:off x="892277" y="1803654"/>
            <a:ext cx="2359152" cy="3250692"/>
          </a:xfrm>
        </p:spPr>
        <p:txBody>
          <a:bodyPr>
            <a:normAutofit/>
          </a:bodyPr>
          <a:lstStyle/>
          <a:p>
            <a:pPr algn="r"/>
            <a:r>
              <a:rPr lang="en-US" sz="2700"/>
              <a:t>Other Movements of the Ark</a:t>
            </a:r>
          </a:p>
        </p:txBody>
      </p:sp>
      <p:cxnSp>
        <p:nvCxnSpPr>
          <p:cNvPr id="20" name="Straight Connector 19">
            <a:extLst>
              <a:ext uri="{FF2B5EF4-FFF2-40B4-BE49-F238E27FC236}">
                <a16:creationId xmlns:a16="http://schemas.microsoft.com/office/drawing/2014/main" id="{486F4EBC-E415-40E4-A8BA-BA66F0B632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1" y="2297430"/>
            <a:ext cx="0" cy="22631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F43AE53-0182-4460-AFF7-D790A52F47F9}"/>
              </a:ext>
            </a:extLst>
          </p:cNvPr>
          <p:cNvSpPr>
            <a:spLocks noGrp="1"/>
          </p:cNvSpPr>
          <p:nvPr>
            <p:ph idx="1"/>
          </p:nvPr>
        </p:nvSpPr>
        <p:spPr>
          <a:xfrm>
            <a:off x="3755949" y="1803655"/>
            <a:ext cx="4463260" cy="3337067"/>
          </a:xfrm>
        </p:spPr>
        <p:txBody>
          <a:bodyPr>
            <a:normAutofit/>
          </a:bodyPr>
          <a:lstStyle/>
          <a:p>
            <a:r>
              <a:rPr lang="en-US" sz="2100" dirty="0"/>
              <a:t>1 Sam 7:1-2 And the men of </a:t>
            </a:r>
            <a:r>
              <a:rPr lang="en-US" sz="2100" dirty="0" err="1"/>
              <a:t>Kiriath-jearim</a:t>
            </a:r>
            <a:r>
              <a:rPr lang="en-US" sz="2100" dirty="0"/>
              <a:t> came and took up the ark of the Lord and brought it to the house of </a:t>
            </a:r>
            <a:r>
              <a:rPr lang="en-US" sz="2100" dirty="0" err="1"/>
              <a:t>Abinadab</a:t>
            </a:r>
            <a:r>
              <a:rPr lang="en-US" sz="2100" dirty="0"/>
              <a:t> on the hill. And they consecrated his son Eleazar to have charge of the ark of the Lord. From the day that the ark was lodged at </a:t>
            </a:r>
            <a:r>
              <a:rPr lang="en-US" sz="2100" dirty="0" err="1"/>
              <a:t>Kiriath-jearim</a:t>
            </a:r>
            <a:r>
              <a:rPr lang="en-US" sz="2100" dirty="0"/>
              <a:t>, a long time passed, some twenty years, and all the house of Israel lamented after the Lord.</a:t>
            </a:r>
          </a:p>
        </p:txBody>
      </p:sp>
    </p:spTree>
    <p:extLst>
      <p:ext uri="{BB962C8B-B14F-4D97-AF65-F5344CB8AC3E}">
        <p14:creationId xmlns:p14="http://schemas.microsoft.com/office/powerpoint/2010/main" val="575043740"/>
      </p:ext>
    </p:extLst>
  </p:cSld>
  <p:clrMapOvr>
    <a:overrideClrMapping bg1="dk1" tx1="lt1" bg2="dk2" tx2="lt2" accent1="accent1" accent2="accent2" accent3="accent3" accent4="accent4" accent5="accent5" accent6="accent6" hlink="hlink" folHlink="folHlink"/>
  </p:clrMapOvr>
  <p:transition spd="slow">
    <p:cover/>
  </p:transition>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8" name="Group 8">
            <a:extLst>
              <a:ext uri="{FF2B5EF4-FFF2-40B4-BE49-F238E27FC236}">
                <a16:creationId xmlns:a16="http://schemas.microsoft.com/office/drawing/2014/main" id="{CD6B11F9-7CF4-4EA5-927D-BD9AB9BAA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857250"/>
            <a:ext cx="1827610" cy="5143501"/>
            <a:chOff x="1320800" y="0"/>
            <a:chExt cx="2436813" cy="6858001"/>
          </a:xfrm>
        </p:grpSpPr>
        <p:sp>
          <p:nvSpPr>
            <p:cNvPr id="10" name="Freeform 6">
              <a:extLst>
                <a:ext uri="{FF2B5EF4-FFF2-40B4-BE49-F238E27FC236}">
                  <a16:creationId xmlns:a16="http://schemas.microsoft.com/office/drawing/2014/main" id="{5583BE8A-798A-49D7-83DC-A87057097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6DE657C4-420A-45F7-B1EF-FDF95A5D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1EE460FA-528A-4C78-B916-355E0AE7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38A1243A-751B-4A0E-B1E7-3437113B2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11550A02-C965-4A16-A9A9-E686940FA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4A579E77-1FA8-4170-94D2-499DB104C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29" name="Rectangle 16">
            <a:extLst>
              <a:ext uri="{FF2B5EF4-FFF2-40B4-BE49-F238E27FC236}">
                <a16:creationId xmlns:a16="http://schemas.microsoft.com/office/drawing/2014/main" id="{6F3853F6-BC54-424E-9980-D98B10567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4" name="Content Placeholder 3">
            <a:extLst>
              <a:ext uri="{FF2B5EF4-FFF2-40B4-BE49-F238E27FC236}">
                <a16:creationId xmlns:a16="http://schemas.microsoft.com/office/drawing/2014/main" id="{363C574D-5060-460A-B220-05B14AD1A616}"/>
              </a:ext>
            </a:extLst>
          </p:cNvPr>
          <p:cNvPicPr>
            <a:picLocks noGrp="1" noChangeAspect="1"/>
          </p:cNvPicPr>
          <p:nvPr>
            <p:ph sz="half" idx="2"/>
          </p:nvPr>
        </p:nvPicPr>
        <p:blipFill rotWithShape="1">
          <a:blip r:embed="rId4"/>
          <a:srcRect t="5664" b="3610"/>
          <a:stretch/>
        </p:blipFill>
        <p:spPr>
          <a:xfrm>
            <a:off x="15" y="857257"/>
            <a:ext cx="9143985" cy="5143493"/>
          </a:xfrm>
          <a:prstGeom prst="rect">
            <a:avLst/>
          </a:prstGeom>
        </p:spPr>
      </p:pic>
      <p:sp>
        <p:nvSpPr>
          <p:cNvPr id="30" name="Freeform 15">
            <a:extLst>
              <a:ext uri="{FF2B5EF4-FFF2-40B4-BE49-F238E27FC236}">
                <a16:creationId xmlns:a16="http://schemas.microsoft.com/office/drawing/2014/main" id="{D652797D-5AE7-4084-B819-220FAF680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700" y="844550"/>
            <a:ext cx="7118350" cy="5162550"/>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 name="connsiteX0" fmla="*/ 9203266 w 9203266"/>
              <a:gd name="connsiteY0" fmla="*/ 16933 h 6883400"/>
              <a:gd name="connsiteX1" fmla="*/ 4783666 w 9203266"/>
              <a:gd name="connsiteY1" fmla="*/ 2573866 h 6883400"/>
              <a:gd name="connsiteX2" fmla="*/ 7340600 w 9203266"/>
              <a:gd name="connsiteY2" fmla="*/ 6874933 h 6883400"/>
              <a:gd name="connsiteX3" fmla="*/ 0 w 9203266"/>
              <a:gd name="connsiteY3" fmla="*/ 6883400 h 6883400"/>
              <a:gd name="connsiteX4" fmla="*/ 8466 w 9203266"/>
              <a:gd name="connsiteY4" fmla="*/ 0 h 6883400"/>
              <a:gd name="connsiteX5" fmla="*/ 9203266 w 9203266"/>
              <a:gd name="connsiteY5" fmla="*/ 16933 h 6883400"/>
              <a:gd name="connsiteX0" fmla="*/ 9203266 w 9203266"/>
              <a:gd name="connsiteY0" fmla="*/ 16933 h 6883400"/>
              <a:gd name="connsiteX1" fmla="*/ 8339666 w 9203266"/>
              <a:gd name="connsiteY1" fmla="*/ 5240866 h 6883400"/>
              <a:gd name="connsiteX2" fmla="*/ 7340600 w 9203266"/>
              <a:gd name="connsiteY2" fmla="*/ 6874933 h 6883400"/>
              <a:gd name="connsiteX3" fmla="*/ 0 w 9203266"/>
              <a:gd name="connsiteY3" fmla="*/ 6883400 h 6883400"/>
              <a:gd name="connsiteX4" fmla="*/ 8466 w 9203266"/>
              <a:gd name="connsiteY4" fmla="*/ 0 h 6883400"/>
              <a:gd name="connsiteX5" fmla="*/ 9203266 w 9203266"/>
              <a:gd name="connsiteY5" fmla="*/ 16933 h 6883400"/>
              <a:gd name="connsiteX0" fmla="*/ 9203266 w 9491133"/>
              <a:gd name="connsiteY0" fmla="*/ 16933 h 6883400"/>
              <a:gd name="connsiteX1" fmla="*/ 8339666 w 9491133"/>
              <a:gd name="connsiteY1" fmla="*/ 5240866 h 6883400"/>
              <a:gd name="connsiteX2" fmla="*/ 9491133 w 9491133"/>
              <a:gd name="connsiteY2" fmla="*/ 6883400 h 6883400"/>
              <a:gd name="connsiteX3" fmla="*/ 0 w 9491133"/>
              <a:gd name="connsiteY3" fmla="*/ 6883400 h 6883400"/>
              <a:gd name="connsiteX4" fmla="*/ 8466 w 9491133"/>
              <a:gd name="connsiteY4" fmla="*/ 0 h 6883400"/>
              <a:gd name="connsiteX5" fmla="*/ 9203266 w 9491133"/>
              <a:gd name="connsiteY5" fmla="*/ 16933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91133" h="6883400">
                <a:moveTo>
                  <a:pt x="9203266" y="16933"/>
                </a:moveTo>
                <a:lnTo>
                  <a:pt x="8339666" y="5240866"/>
                </a:lnTo>
                <a:lnTo>
                  <a:pt x="9491133" y="6883400"/>
                </a:lnTo>
                <a:lnTo>
                  <a:pt x="0" y="6883400"/>
                </a:lnTo>
                <a:lnTo>
                  <a:pt x="8466" y="0"/>
                </a:lnTo>
                <a:lnTo>
                  <a:pt x="9203266" y="16933"/>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62F8298-89D0-4DB3-9FD4-16855D9EDD9D}"/>
              </a:ext>
            </a:extLst>
          </p:cNvPr>
          <p:cNvSpPr>
            <a:spLocks noGrp="1"/>
          </p:cNvSpPr>
          <p:nvPr>
            <p:ph type="title"/>
          </p:nvPr>
        </p:nvSpPr>
        <p:spPr>
          <a:xfrm>
            <a:off x="514350" y="1371601"/>
            <a:ext cx="5543550" cy="882650"/>
          </a:xfrm>
        </p:spPr>
        <p:txBody>
          <a:bodyPr vert="horz" lIns="68580" tIns="34290" rIns="68580" bIns="34290" rtlCol="0" anchor="ctr">
            <a:normAutofit/>
          </a:bodyPr>
          <a:lstStyle/>
          <a:p>
            <a:pPr>
              <a:lnSpc>
                <a:spcPct val="90000"/>
              </a:lnSpc>
            </a:pPr>
            <a:r>
              <a:rPr lang="en-US" sz="2325">
                <a:solidFill>
                  <a:schemeClr val="bg1"/>
                </a:solidFill>
              </a:rPr>
              <a:t>3.When commands were kept blessings followed the Ark… But when they weren’t…</a:t>
            </a:r>
          </a:p>
        </p:txBody>
      </p:sp>
      <p:sp>
        <p:nvSpPr>
          <p:cNvPr id="3" name="Content Placeholder 2">
            <a:extLst>
              <a:ext uri="{FF2B5EF4-FFF2-40B4-BE49-F238E27FC236}">
                <a16:creationId xmlns:a16="http://schemas.microsoft.com/office/drawing/2014/main" id="{BCE61BE1-9A58-4BAD-B0BC-93089FCB42A8}"/>
              </a:ext>
            </a:extLst>
          </p:cNvPr>
          <p:cNvSpPr>
            <a:spLocks noGrp="1"/>
          </p:cNvSpPr>
          <p:nvPr>
            <p:ph sz="half" idx="1"/>
          </p:nvPr>
        </p:nvSpPr>
        <p:spPr>
          <a:xfrm>
            <a:off x="514350" y="2273300"/>
            <a:ext cx="5543551" cy="2978150"/>
          </a:xfrm>
        </p:spPr>
        <p:txBody>
          <a:bodyPr vert="horz" lIns="68580" tIns="34290" rIns="68580" bIns="34290" rtlCol="0" anchor="ctr">
            <a:normAutofit/>
          </a:bodyPr>
          <a:lstStyle/>
          <a:p>
            <a:r>
              <a:rPr lang="en-US" sz="2400" dirty="0">
                <a:solidFill>
                  <a:schemeClr val="bg1"/>
                </a:solidFill>
              </a:rPr>
              <a:t>1 Chronicles 13</a:t>
            </a:r>
          </a:p>
          <a:p>
            <a:r>
              <a:rPr lang="en-US" sz="2400" dirty="0">
                <a:solidFill>
                  <a:schemeClr val="bg1"/>
                </a:solidFill>
              </a:rPr>
              <a:t>David's focus was initially in the right place</a:t>
            </a:r>
          </a:p>
          <a:p>
            <a:r>
              <a:rPr lang="en-US" sz="2400" dirty="0">
                <a:solidFill>
                  <a:schemeClr val="bg1"/>
                </a:solidFill>
              </a:rPr>
              <a:t>David failed to follow the Rings and the Poles of the law and it cost Uzzah his life.</a:t>
            </a:r>
          </a:p>
        </p:txBody>
      </p:sp>
      <p:grpSp>
        <p:nvGrpSpPr>
          <p:cNvPr id="21" name="Group 20">
            <a:extLst>
              <a:ext uri="{FF2B5EF4-FFF2-40B4-BE49-F238E27FC236}">
                <a16:creationId xmlns:a16="http://schemas.microsoft.com/office/drawing/2014/main" id="{09D9CE20-4AFD-4AD5-9815-9C333D648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04359" y="857250"/>
            <a:ext cx="1827610" cy="5143501"/>
            <a:chOff x="1320800" y="0"/>
            <a:chExt cx="2436813" cy="6858001"/>
          </a:xfrm>
        </p:grpSpPr>
        <p:sp>
          <p:nvSpPr>
            <p:cNvPr id="22" name="Freeform 6">
              <a:extLst>
                <a:ext uri="{FF2B5EF4-FFF2-40B4-BE49-F238E27FC236}">
                  <a16:creationId xmlns:a16="http://schemas.microsoft.com/office/drawing/2014/main" id="{54910E3D-37F2-4E95-A0F1-F7D41E459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796691EF-D5EE-4B37-BDF7-8629AF492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F629487F-16C6-4D4E-AC02-710AC9D35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7831FDB9-08CF-45B3-B260-868303E1E1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A3E4AD5F-8DC4-43E8-A274-A263C55EA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37E3361C-72A3-4B49-8226-D379969EE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Tree>
    <p:extLst>
      <p:ext uri="{BB962C8B-B14F-4D97-AF65-F5344CB8AC3E}">
        <p14:creationId xmlns:p14="http://schemas.microsoft.com/office/powerpoint/2010/main" val="24552496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80">
                                          <p:stCondLst>
                                            <p:cond delay="0"/>
                                          </p:stCondLst>
                                        </p:cTn>
                                        <p:tgtEl>
                                          <p:spTgt spid="3">
                                            <p:txEl>
                                              <p:pRg st="2" end="2"/>
                                            </p:txEl>
                                          </p:spTgt>
                                        </p:tgtEl>
                                      </p:cBhvr>
                                    </p:animEffect>
                                    <p:anim calcmode="lin" valueType="num">
                                      <p:cBhvr>
                                        <p:cTn id="4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2" end="2"/>
                                            </p:txEl>
                                          </p:spTgt>
                                        </p:tgtEl>
                                      </p:cBhvr>
                                      <p:to x="100000" y="60000"/>
                                    </p:animScale>
                                    <p:animScale>
                                      <p:cBhvr>
                                        <p:cTn id="46" dur="166" decel="50000">
                                          <p:stCondLst>
                                            <p:cond delay="676"/>
                                          </p:stCondLst>
                                        </p:cTn>
                                        <p:tgtEl>
                                          <p:spTgt spid="3">
                                            <p:txEl>
                                              <p:pRg st="2" end="2"/>
                                            </p:txEl>
                                          </p:spTgt>
                                        </p:tgtEl>
                                      </p:cBhvr>
                                      <p:to x="100000" y="100000"/>
                                    </p:animScale>
                                    <p:animScale>
                                      <p:cBhvr>
                                        <p:cTn id="47" dur="26">
                                          <p:stCondLst>
                                            <p:cond delay="1312"/>
                                          </p:stCondLst>
                                        </p:cTn>
                                        <p:tgtEl>
                                          <p:spTgt spid="3">
                                            <p:txEl>
                                              <p:pRg st="2" end="2"/>
                                            </p:txEl>
                                          </p:spTgt>
                                        </p:tgtEl>
                                      </p:cBhvr>
                                      <p:to x="100000" y="80000"/>
                                    </p:animScale>
                                    <p:animScale>
                                      <p:cBhvr>
                                        <p:cTn id="48" dur="166" decel="50000">
                                          <p:stCondLst>
                                            <p:cond delay="1338"/>
                                          </p:stCondLst>
                                        </p:cTn>
                                        <p:tgtEl>
                                          <p:spTgt spid="3">
                                            <p:txEl>
                                              <p:pRg st="2" end="2"/>
                                            </p:txEl>
                                          </p:spTgt>
                                        </p:tgtEl>
                                      </p:cBhvr>
                                      <p:to x="100000" y="100000"/>
                                    </p:animScale>
                                    <p:animScale>
                                      <p:cBhvr>
                                        <p:cTn id="49" dur="26">
                                          <p:stCondLst>
                                            <p:cond delay="1642"/>
                                          </p:stCondLst>
                                        </p:cTn>
                                        <p:tgtEl>
                                          <p:spTgt spid="3">
                                            <p:txEl>
                                              <p:pRg st="2" end="2"/>
                                            </p:txEl>
                                          </p:spTgt>
                                        </p:tgtEl>
                                      </p:cBhvr>
                                      <p:to x="100000" y="90000"/>
                                    </p:animScale>
                                    <p:animScale>
                                      <p:cBhvr>
                                        <p:cTn id="50" dur="166" decel="50000">
                                          <p:stCondLst>
                                            <p:cond delay="1668"/>
                                          </p:stCondLst>
                                        </p:cTn>
                                        <p:tgtEl>
                                          <p:spTgt spid="3">
                                            <p:txEl>
                                              <p:pRg st="2" end="2"/>
                                            </p:txEl>
                                          </p:spTgt>
                                        </p:tgtEl>
                                      </p:cBhvr>
                                      <p:to x="100000" y="100000"/>
                                    </p:animScale>
                                    <p:animScale>
                                      <p:cBhvr>
                                        <p:cTn id="51" dur="26">
                                          <p:stCondLst>
                                            <p:cond delay="1808"/>
                                          </p:stCondLst>
                                        </p:cTn>
                                        <p:tgtEl>
                                          <p:spTgt spid="3">
                                            <p:txEl>
                                              <p:pRg st="2" end="2"/>
                                            </p:txEl>
                                          </p:spTgt>
                                        </p:tgtEl>
                                      </p:cBhvr>
                                      <p:to x="100000" y="95000"/>
                                    </p:animScale>
                                    <p:animScale>
                                      <p:cBhvr>
                                        <p:cTn id="52"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1D3BA-9BC2-4D7B-B439-4C7771205138}"/>
              </a:ext>
            </a:extLst>
          </p:cNvPr>
          <p:cNvSpPr>
            <a:spLocks noGrp="1"/>
          </p:cNvSpPr>
          <p:nvPr>
            <p:ph type="title"/>
          </p:nvPr>
        </p:nvSpPr>
        <p:spPr/>
        <p:txBody>
          <a:bodyPr/>
          <a:lstStyle/>
          <a:p>
            <a:r>
              <a:rPr lang="en-US" dirty="0"/>
              <a:t>The Rings and the Poles</a:t>
            </a:r>
          </a:p>
        </p:txBody>
      </p:sp>
      <p:sp>
        <p:nvSpPr>
          <p:cNvPr id="3" name="Content Placeholder 2">
            <a:extLst>
              <a:ext uri="{FF2B5EF4-FFF2-40B4-BE49-F238E27FC236}">
                <a16:creationId xmlns:a16="http://schemas.microsoft.com/office/drawing/2014/main" id="{D795D990-38AB-4EA0-8CA3-EA8906BD9B4E}"/>
              </a:ext>
            </a:extLst>
          </p:cNvPr>
          <p:cNvSpPr>
            <a:spLocks noGrp="1"/>
          </p:cNvSpPr>
          <p:nvPr>
            <p:ph sz="half" idx="1"/>
          </p:nvPr>
        </p:nvSpPr>
        <p:spPr/>
        <p:txBody>
          <a:bodyPr>
            <a:noAutofit/>
          </a:bodyPr>
          <a:lstStyle/>
          <a:p>
            <a:r>
              <a:rPr lang="en-US" sz="1800" dirty="0"/>
              <a:t>Exodus 25:14 And you shall put the poles into the rings on the sides of the Ark to carry the Ark by them.</a:t>
            </a:r>
          </a:p>
          <a:p>
            <a:r>
              <a:rPr lang="en-US" sz="1800" dirty="0"/>
              <a:t>Numbers 4:15b The sons of Kohath shall come to carry these, but they must not touch the holy things, lest they die.</a:t>
            </a:r>
          </a:p>
          <a:p>
            <a:r>
              <a:rPr lang="en-US" sz="1800" dirty="0"/>
              <a:t>Vs. 19 But deal thus with them, that they may live and not die when they come near to the most holy things</a:t>
            </a:r>
          </a:p>
        </p:txBody>
      </p:sp>
      <p:sp>
        <p:nvSpPr>
          <p:cNvPr id="4" name="Content Placeholder 3">
            <a:extLst>
              <a:ext uri="{FF2B5EF4-FFF2-40B4-BE49-F238E27FC236}">
                <a16:creationId xmlns:a16="http://schemas.microsoft.com/office/drawing/2014/main" id="{48D824FE-880A-4077-BC10-5FF1DE7E4BF7}"/>
              </a:ext>
            </a:extLst>
          </p:cNvPr>
          <p:cNvSpPr>
            <a:spLocks noGrp="1"/>
          </p:cNvSpPr>
          <p:nvPr>
            <p:ph sz="half" idx="2"/>
          </p:nvPr>
        </p:nvSpPr>
        <p:spPr/>
        <p:txBody>
          <a:bodyPr/>
          <a:lstStyle/>
          <a:p>
            <a:r>
              <a:rPr lang="en-US" sz="2400" dirty="0"/>
              <a:t>Notice what isn’t in these 3 verses:</a:t>
            </a:r>
          </a:p>
          <a:p>
            <a:pPr lvl="1"/>
            <a:r>
              <a:rPr lang="en-US" sz="2100" dirty="0"/>
              <a:t>Thou shall not carry the ark on a cart pulled by oxen.</a:t>
            </a:r>
          </a:p>
          <a:p>
            <a:pPr lvl="1"/>
            <a:endParaRPr lang="en-US" dirty="0"/>
          </a:p>
        </p:txBody>
      </p:sp>
    </p:spTree>
    <p:extLst>
      <p:ext uri="{BB962C8B-B14F-4D97-AF65-F5344CB8AC3E}">
        <p14:creationId xmlns:p14="http://schemas.microsoft.com/office/powerpoint/2010/main" val="36144225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80">
                                          <p:stCondLst>
                                            <p:cond delay="0"/>
                                          </p:stCondLst>
                                        </p:cTn>
                                        <p:tgtEl>
                                          <p:spTgt spid="3">
                                            <p:txEl>
                                              <p:pRg st="2" end="2"/>
                                            </p:txEl>
                                          </p:spTgt>
                                        </p:tgtEl>
                                      </p:cBhvr>
                                    </p:animEffect>
                                    <p:anim calcmode="lin" valueType="num">
                                      <p:cBhvr>
                                        <p:cTn id="4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2" end="2"/>
                                            </p:txEl>
                                          </p:spTgt>
                                        </p:tgtEl>
                                      </p:cBhvr>
                                      <p:to x="100000" y="60000"/>
                                    </p:animScale>
                                    <p:animScale>
                                      <p:cBhvr>
                                        <p:cTn id="46" dur="166" decel="50000">
                                          <p:stCondLst>
                                            <p:cond delay="676"/>
                                          </p:stCondLst>
                                        </p:cTn>
                                        <p:tgtEl>
                                          <p:spTgt spid="3">
                                            <p:txEl>
                                              <p:pRg st="2" end="2"/>
                                            </p:txEl>
                                          </p:spTgt>
                                        </p:tgtEl>
                                      </p:cBhvr>
                                      <p:to x="100000" y="100000"/>
                                    </p:animScale>
                                    <p:animScale>
                                      <p:cBhvr>
                                        <p:cTn id="47" dur="26">
                                          <p:stCondLst>
                                            <p:cond delay="1312"/>
                                          </p:stCondLst>
                                        </p:cTn>
                                        <p:tgtEl>
                                          <p:spTgt spid="3">
                                            <p:txEl>
                                              <p:pRg st="2" end="2"/>
                                            </p:txEl>
                                          </p:spTgt>
                                        </p:tgtEl>
                                      </p:cBhvr>
                                      <p:to x="100000" y="80000"/>
                                    </p:animScale>
                                    <p:animScale>
                                      <p:cBhvr>
                                        <p:cTn id="48" dur="166" decel="50000">
                                          <p:stCondLst>
                                            <p:cond delay="1338"/>
                                          </p:stCondLst>
                                        </p:cTn>
                                        <p:tgtEl>
                                          <p:spTgt spid="3">
                                            <p:txEl>
                                              <p:pRg st="2" end="2"/>
                                            </p:txEl>
                                          </p:spTgt>
                                        </p:tgtEl>
                                      </p:cBhvr>
                                      <p:to x="100000" y="100000"/>
                                    </p:animScale>
                                    <p:animScale>
                                      <p:cBhvr>
                                        <p:cTn id="49" dur="26">
                                          <p:stCondLst>
                                            <p:cond delay="1642"/>
                                          </p:stCondLst>
                                        </p:cTn>
                                        <p:tgtEl>
                                          <p:spTgt spid="3">
                                            <p:txEl>
                                              <p:pRg st="2" end="2"/>
                                            </p:txEl>
                                          </p:spTgt>
                                        </p:tgtEl>
                                      </p:cBhvr>
                                      <p:to x="100000" y="90000"/>
                                    </p:animScale>
                                    <p:animScale>
                                      <p:cBhvr>
                                        <p:cTn id="50" dur="166" decel="50000">
                                          <p:stCondLst>
                                            <p:cond delay="1668"/>
                                          </p:stCondLst>
                                        </p:cTn>
                                        <p:tgtEl>
                                          <p:spTgt spid="3">
                                            <p:txEl>
                                              <p:pRg st="2" end="2"/>
                                            </p:txEl>
                                          </p:spTgt>
                                        </p:tgtEl>
                                      </p:cBhvr>
                                      <p:to x="100000" y="100000"/>
                                    </p:animScale>
                                    <p:animScale>
                                      <p:cBhvr>
                                        <p:cTn id="51" dur="26">
                                          <p:stCondLst>
                                            <p:cond delay="1808"/>
                                          </p:stCondLst>
                                        </p:cTn>
                                        <p:tgtEl>
                                          <p:spTgt spid="3">
                                            <p:txEl>
                                              <p:pRg st="2" end="2"/>
                                            </p:txEl>
                                          </p:spTgt>
                                        </p:tgtEl>
                                      </p:cBhvr>
                                      <p:to x="100000" y="95000"/>
                                    </p:animScale>
                                    <p:animScale>
                                      <p:cBhvr>
                                        <p:cTn id="52" dur="166" decel="50000">
                                          <p:stCondLst>
                                            <p:cond delay="1834"/>
                                          </p:stCondLst>
                                        </p:cTn>
                                        <p:tgtEl>
                                          <p:spTgt spid="3">
                                            <p:txEl>
                                              <p:pRg st="2" end="2"/>
                                            </p:txEl>
                                          </p:spTgt>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animEffect transition="in" filter="wipe(down)">
                                      <p:cBhvr>
                                        <p:cTn id="57" dur="580">
                                          <p:stCondLst>
                                            <p:cond delay="0"/>
                                          </p:stCondLst>
                                        </p:cTn>
                                        <p:tgtEl>
                                          <p:spTgt spid="4">
                                            <p:txEl>
                                              <p:pRg st="0" end="0"/>
                                            </p:txEl>
                                          </p:spTgt>
                                        </p:tgtEl>
                                      </p:cBhvr>
                                    </p:animEffect>
                                    <p:anim calcmode="lin" valueType="num">
                                      <p:cBhvr>
                                        <p:cTn id="5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4">
                                            <p:txEl>
                                              <p:pRg st="0" end="0"/>
                                            </p:txEl>
                                          </p:spTgt>
                                        </p:tgtEl>
                                      </p:cBhvr>
                                      <p:to x="100000" y="60000"/>
                                    </p:animScale>
                                    <p:animScale>
                                      <p:cBhvr>
                                        <p:cTn id="64" dur="166" decel="50000">
                                          <p:stCondLst>
                                            <p:cond delay="676"/>
                                          </p:stCondLst>
                                        </p:cTn>
                                        <p:tgtEl>
                                          <p:spTgt spid="4">
                                            <p:txEl>
                                              <p:pRg st="0" end="0"/>
                                            </p:txEl>
                                          </p:spTgt>
                                        </p:tgtEl>
                                      </p:cBhvr>
                                      <p:to x="100000" y="100000"/>
                                    </p:animScale>
                                    <p:animScale>
                                      <p:cBhvr>
                                        <p:cTn id="65" dur="26">
                                          <p:stCondLst>
                                            <p:cond delay="1312"/>
                                          </p:stCondLst>
                                        </p:cTn>
                                        <p:tgtEl>
                                          <p:spTgt spid="4">
                                            <p:txEl>
                                              <p:pRg st="0" end="0"/>
                                            </p:txEl>
                                          </p:spTgt>
                                        </p:tgtEl>
                                      </p:cBhvr>
                                      <p:to x="100000" y="80000"/>
                                    </p:animScale>
                                    <p:animScale>
                                      <p:cBhvr>
                                        <p:cTn id="66" dur="166" decel="50000">
                                          <p:stCondLst>
                                            <p:cond delay="1338"/>
                                          </p:stCondLst>
                                        </p:cTn>
                                        <p:tgtEl>
                                          <p:spTgt spid="4">
                                            <p:txEl>
                                              <p:pRg st="0" end="0"/>
                                            </p:txEl>
                                          </p:spTgt>
                                        </p:tgtEl>
                                      </p:cBhvr>
                                      <p:to x="100000" y="100000"/>
                                    </p:animScale>
                                    <p:animScale>
                                      <p:cBhvr>
                                        <p:cTn id="67" dur="26">
                                          <p:stCondLst>
                                            <p:cond delay="1642"/>
                                          </p:stCondLst>
                                        </p:cTn>
                                        <p:tgtEl>
                                          <p:spTgt spid="4">
                                            <p:txEl>
                                              <p:pRg st="0" end="0"/>
                                            </p:txEl>
                                          </p:spTgt>
                                        </p:tgtEl>
                                      </p:cBhvr>
                                      <p:to x="100000" y="90000"/>
                                    </p:animScale>
                                    <p:animScale>
                                      <p:cBhvr>
                                        <p:cTn id="68" dur="166" decel="50000">
                                          <p:stCondLst>
                                            <p:cond delay="1668"/>
                                          </p:stCondLst>
                                        </p:cTn>
                                        <p:tgtEl>
                                          <p:spTgt spid="4">
                                            <p:txEl>
                                              <p:pRg st="0" end="0"/>
                                            </p:txEl>
                                          </p:spTgt>
                                        </p:tgtEl>
                                      </p:cBhvr>
                                      <p:to x="100000" y="100000"/>
                                    </p:animScale>
                                    <p:animScale>
                                      <p:cBhvr>
                                        <p:cTn id="69" dur="26">
                                          <p:stCondLst>
                                            <p:cond delay="1808"/>
                                          </p:stCondLst>
                                        </p:cTn>
                                        <p:tgtEl>
                                          <p:spTgt spid="4">
                                            <p:txEl>
                                              <p:pRg st="0" end="0"/>
                                            </p:txEl>
                                          </p:spTgt>
                                        </p:tgtEl>
                                      </p:cBhvr>
                                      <p:to x="100000" y="95000"/>
                                    </p:animScale>
                                    <p:animScale>
                                      <p:cBhvr>
                                        <p:cTn id="70" dur="166" decel="50000">
                                          <p:stCondLst>
                                            <p:cond delay="1834"/>
                                          </p:stCondLst>
                                        </p:cTn>
                                        <p:tgtEl>
                                          <p:spTgt spid="4">
                                            <p:txEl>
                                              <p:pRg st="0" end="0"/>
                                            </p:txEl>
                                          </p:spTgt>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4">
                                            <p:txEl>
                                              <p:pRg st="1" end="1"/>
                                            </p:txEl>
                                          </p:spTgt>
                                        </p:tgtEl>
                                        <p:attrNameLst>
                                          <p:attrName>style.visibility</p:attrName>
                                        </p:attrNameLst>
                                      </p:cBhvr>
                                      <p:to>
                                        <p:strVal val="visible"/>
                                      </p:to>
                                    </p:set>
                                    <p:animEffect transition="in" filter="wipe(down)">
                                      <p:cBhvr>
                                        <p:cTn id="73" dur="580">
                                          <p:stCondLst>
                                            <p:cond delay="0"/>
                                          </p:stCondLst>
                                        </p:cTn>
                                        <p:tgtEl>
                                          <p:spTgt spid="4">
                                            <p:txEl>
                                              <p:pRg st="1" end="1"/>
                                            </p:txEl>
                                          </p:spTgt>
                                        </p:tgtEl>
                                      </p:cBhvr>
                                    </p:animEffect>
                                    <p:anim calcmode="lin" valueType="num">
                                      <p:cBhvr>
                                        <p:cTn id="74"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4">
                                            <p:txEl>
                                              <p:pRg st="1" end="1"/>
                                            </p:txEl>
                                          </p:spTgt>
                                        </p:tgtEl>
                                      </p:cBhvr>
                                      <p:to x="100000" y="60000"/>
                                    </p:animScale>
                                    <p:animScale>
                                      <p:cBhvr>
                                        <p:cTn id="80" dur="166" decel="50000">
                                          <p:stCondLst>
                                            <p:cond delay="676"/>
                                          </p:stCondLst>
                                        </p:cTn>
                                        <p:tgtEl>
                                          <p:spTgt spid="4">
                                            <p:txEl>
                                              <p:pRg st="1" end="1"/>
                                            </p:txEl>
                                          </p:spTgt>
                                        </p:tgtEl>
                                      </p:cBhvr>
                                      <p:to x="100000" y="100000"/>
                                    </p:animScale>
                                    <p:animScale>
                                      <p:cBhvr>
                                        <p:cTn id="81" dur="26">
                                          <p:stCondLst>
                                            <p:cond delay="1312"/>
                                          </p:stCondLst>
                                        </p:cTn>
                                        <p:tgtEl>
                                          <p:spTgt spid="4">
                                            <p:txEl>
                                              <p:pRg st="1" end="1"/>
                                            </p:txEl>
                                          </p:spTgt>
                                        </p:tgtEl>
                                      </p:cBhvr>
                                      <p:to x="100000" y="80000"/>
                                    </p:animScale>
                                    <p:animScale>
                                      <p:cBhvr>
                                        <p:cTn id="82" dur="166" decel="50000">
                                          <p:stCondLst>
                                            <p:cond delay="1338"/>
                                          </p:stCondLst>
                                        </p:cTn>
                                        <p:tgtEl>
                                          <p:spTgt spid="4">
                                            <p:txEl>
                                              <p:pRg st="1" end="1"/>
                                            </p:txEl>
                                          </p:spTgt>
                                        </p:tgtEl>
                                      </p:cBhvr>
                                      <p:to x="100000" y="100000"/>
                                    </p:animScale>
                                    <p:animScale>
                                      <p:cBhvr>
                                        <p:cTn id="83" dur="26">
                                          <p:stCondLst>
                                            <p:cond delay="1642"/>
                                          </p:stCondLst>
                                        </p:cTn>
                                        <p:tgtEl>
                                          <p:spTgt spid="4">
                                            <p:txEl>
                                              <p:pRg st="1" end="1"/>
                                            </p:txEl>
                                          </p:spTgt>
                                        </p:tgtEl>
                                      </p:cBhvr>
                                      <p:to x="100000" y="90000"/>
                                    </p:animScale>
                                    <p:animScale>
                                      <p:cBhvr>
                                        <p:cTn id="84" dur="166" decel="50000">
                                          <p:stCondLst>
                                            <p:cond delay="1668"/>
                                          </p:stCondLst>
                                        </p:cTn>
                                        <p:tgtEl>
                                          <p:spTgt spid="4">
                                            <p:txEl>
                                              <p:pRg st="1" end="1"/>
                                            </p:txEl>
                                          </p:spTgt>
                                        </p:tgtEl>
                                      </p:cBhvr>
                                      <p:to x="100000" y="100000"/>
                                    </p:animScale>
                                    <p:animScale>
                                      <p:cBhvr>
                                        <p:cTn id="85" dur="26">
                                          <p:stCondLst>
                                            <p:cond delay="1808"/>
                                          </p:stCondLst>
                                        </p:cTn>
                                        <p:tgtEl>
                                          <p:spTgt spid="4">
                                            <p:txEl>
                                              <p:pRg st="1" end="1"/>
                                            </p:txEl>
                                          </p:spTgt>
                                        </p:tgtEl>
                                      </p:cBhvr>
                                      <p:to x="100000" y="95000"/>
                                    </p:animScale>
                                    <p:animScale>
                                      <p:cBhvr>
                                        <p:cTn id="86" dur="166" decel="50000">
                                          <p:stCondLst>
                                            <p:cond delay="1834"/>
                                          </p:stCondLst>
                                        </p:cTn>
                                        <p:tgtEl>
                                          <p:spTgt spid="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26" name="Rectangle 7">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 name="Freeform: Shape 9">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857250"/>
            <a:ext cx="3302782" cy="51435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B5DDA116-2423-4DC1-96A5-66F13E8C507B}"/>
              </a:ext>
            </a:extLst>
          </p:cNvPr>
          <p:cNvSpPr>
            <a:spLocks noGrp="1"/>
          </p:cNvSpPr>
          <p:nvPr>
            <p:ph type="title"/>
          </p:nvPr>
        </p:nvSpPr>
        <p:spPr>
          <a:xfrm>
            <a:off x="372084" y="1371601"/>
            <a:ext cx="2057400" cy="3829050"/>
          </a:xfrm>
        </p:spPr>
        <p:txBody>
          <a:bodyPr>
            <a:normAutofit/>
          </a:bodyPr>
          <a:lstStyle/>
          <a:p>
            <a:pPr algn="l"/>
            <a:r>
              <a:rPr lang="en-US" sz="2400">
                <a:solidFill>
                  <a:srgbClr val="FFFFFF"/>
                </a:solidFill>
              </a:rPr>
              <a:t>Modern Day Rings and Poles</a:t>
            </a:r>
          </a:p>
        </p:txBody>
      </p:sp>
      <p:grpSp>
        <p:nvGrpSpPr>
          <p:cNvPr id="28" name="Group 11">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857250"/>
            <a:ext cx="1827610" cy="5143501"/>
            <a:chOff x="1320800" y="0"/>
            <a:chExt cx="2436813" cy="6858001"/>
          </a:xfrm>
        </p:grpSpPr>
        <p:sp>
          <p:nvSpPr>
            <p:cNvPr id="13"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9"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5"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0"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7"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1"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Content Placeholder 2">
            <a:extLst>
              <a:ext uri="{FF2B5EF4-FFF2-40B4-BE49-F238E27FC236}">
                <a16:creationId xmlns:a16="http://schemas.microsoft.com/office/drawing/2014/main" id="{FE4FAF0B-00F6-4E4D-BB3F-CD4829A8A942}"/>
              </a:ext>
            </a:extLst>
          </p:cNvPr>
          <p:cNvSpPr>
            <a:spLocks noGrp="1"/>
          </p:cNvSpPr>
          <p:nvPr>
            <p:ph idx="1"/>
          </p:nvPr>
        </p:nvSpPr>
        <p:spPr>
          <a:xfrm>
            <a:off x="3837829" y="1831020"/>
            <a:ext cx="4789439" cy="4079844"/>
          </a:xfrm>
        </p:spPr>
        <p:txBody>
          <a:bodyPr>
            <a:normAutofit lnSpcReduction="10000"/>
          </a:bodyPr>
          <a:lstStyle/>
          <a:p>
            <a:r>
              <a:rPr lang="en-US" sz="4050" dirty="0"/>
              <a:t>Instrumental Music</a:t>
            </a:r>
          </a:p>
          <a:p>
            <a:r>
              <a:rPr lang="en-US" sz="4050" dirty="0"/>
              <a:t>Skipping services for worldly pleasures</a:t>
            </a:r>
          </a:p>
          <a:p>
            <a:r>
              <a:rPr lang="en-US" sz="4050" dirty="0"/>
              <a:t>Use of foul language</a:t>
            </a:r>
          </a:p>
          <a:p>
            <a:r>
              <a:rPr lang="en-US" sz="4050" dirty="0"/>
              <a:t>Social Drinking</a:t>
            </a:r>
          </a:p>
          <a:p>
            <a:endParaRPr lang="en-US" sz="1500" dirty="0"/>
          </a:p>
          <a:p>
            <a:endParaRPr lang="en-US" sz="1500" dirty="0"/>
          </a:p>
          <a:p>
            <a:endParaRPr lang="en-US" sz="450" dirty="0"/>
          </a:p>
          <a:p>
            <a:endParaRPr lang="en-US" sz="1500" dirty="0"/>
          </a:p>
        </p:txBody>
      </p:sp>
    </p:spTree>
    <p:extLst>
      <p:ext uri="{BB962C8B-B14F-4D97-AF65-F5344CB8AC3E}">
        <p14:creationId xmlns:p14="http://schemas.microsoft.com/office/powerpoint/2010/main" val="18724524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D6B11F9-7CF4-4EA5-927D-BD9AB9BAA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857250"/>
            <a:ext cx="1827610" cy="5143501"/>
            <a:chOff x="1320800" y="0"/>
            <a:chExt cx="2436813" cy="6858001"/>
          </a:xfrm>
        </p:grpSpPr>
        <p:sp>
          <p:nvSpPr>
            <p:cNvPr id="11" name="Freeform 6">
              <a:extLst>
                <a:ext uri="{FF2B5EF4-FFF2-40B4-BE49-F238E27FC236}">
                  <a16:creationId xmlns:a16="http://schemas.microsoft.com/office/drawing/2014/main" id="{5583BE8A-798A-49D7-83DC-A87057097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6DE657C4-420A-45F7-B1EF-FDF95A5D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3" name="Freeform 8">
              <a:extLst>
                <a:ext uri="{FF2B5EF4-FFF2-40B4-BE49-F238E27FC236}">
                  <a16:creationId xmlns:a16="http://schemas.microsoft.com/office/drawing/2014/main" id="{1EE460FA-528A-4C78-B916-355E0AE7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4" name="Freeform 9">
              <a:extLst>
                <a:ext uri="{FF2B5EF4-FFF2-40B4-BE49-F238E27FC236}">
                  <a16:creationId xmlns:a16="http://schemas.microsoft.com/office/drawing/2014/main" id="{38A1243A-751B-4A0E-B1E7-3437113B2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5" name="Freeform 10">
              <a:extLst>
                <a:ext uri="{FF2B5EF4-FFF2-40B4-BE49-F238E27FC236}">
                  <a16:creationId xmlns:a16="http://schemas.microsoft.com/office/drawing/2014/main" id="{11550A02-C965-4A16-A9A9-E686940FA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6" name="Freeform 11">
              <a:extLst>
                <a:ext uri="{FF2B5EF4-FFF2-40B4-BE49-F238E27FC236}">
                  <a16:creationId xmlns:a16="http://schemas.microsoft.com/office/drawing/2014/main" id="{4A579E77-1FA8-4170-94D2-499DB104C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8" name="Rectangle 17">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 name="Content Placeholder 4">
            <a:extLst>
              <a:ext uri="{FF2B5EF4-FFF2-40B4-BE49-F238E27FC236}">
                <a16:creationId xmlns:a16="http://schemas.microsoft.com/office/drawing/2014/main" id="{B649EC33-FD1A-4A5F-A484-68E06448C59A}"/>
              </a:ext>
            </a:extLst>
          </p:cNvPr>
          <p:cNvPicPr>
            <a:picLocks noGrp="1" noChangeAspect="1"/>
          </p:cNvPicPr>
          <p:nvPr>
            <p:ph sz="half" idx="2"/>
          </p:nvPr>
        </p:nvPicPr>
        <p:blipFill rotWithShape="1">
          <a:blip r:embed="rId4"/>
          <a:srcRect l="14146"/>
          <a:stretch/>
        </p:blipFill>
        <p:spPr>
          <a:xfrm>
            <a:off x="5169693" y="857257"/>
            <a:ext cx="3974308" cy="5143493"/>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20" name="Group 19">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857250"/>
            <a:ext cx="1827610" cy="5143501"/>
            <a:chOff x="1320800" y="0"/>
            <a:chExt cx="2436813" cy="6858001"/>
          </a:xfrm>
        </p:grpSpPr>
        <p:sp>
          <p:nvSpPr>
            <p:cNvPr id="21"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916E6493-0978-4215-8300-884938FF0F8E}"/>
              </a:ext>
            </a:extLst>
          </p:cNvPr>
          <p:cNvSpPr>
            <a:spLocks noGrp="1"/>
          </p:cNvSpPr>
          <p:nvPr>
            <p:ph type="title"/>
          </p:nvPr>
        </p:nvSpPr>
        <p:spPr>
          <a:xfrm>
            <a:off x="729060" y="1371601"/>
            <a:ext cx="3945510" cy="1314449"/>
          </a:xfrm>
        </p:spPr>
        <p:txBody>
          <a:bodyPr vert="horz" lIns="68580" tIns="34290" rIns="68580" bIns="34290" rtlCol="0" anchor="ctr">
            <a:normAutofit/>
          </a:bodyPr>
          <a:lstStyle/>
          <a:p>
            <a:pPr algn="l"/>
            <a:r>
              <a:rPr lang="en-US" dirty="0"/>
              <a:t>Other Movements of the Ark</a:t>
            </a:r>
            <a:endParaRPr lang="en-US"/>
          </a:p>
        </p:txBody>
      </p:sp>
      <p:sp>
        <p:nvSpPr>
          <p:cNvPr id="3" name="Content Placeholder 2">
            <a:extLst>
              <a:ext uri="{FF2B5EF4-FFF2-40B4-BE49-F238E27FC236}">
                <a16:creationId xmlns:a16="http://schemas.microsoft.com/office/drawing/2014/main" id="{35CFC679-EDC4-49D1-AC47-133993AAEA80}"/>
              </a:ext>
            </a:extLst>
          </p:cNvPr>
          <p:cNvSpPr>
            <a:spLocks noGrp="1"/>
          </p:cNvSpPr>
          <p:nvPr>
            <p:ph sz="half" idx="1"/>
          </p:nvPr>
        </p:nvSpPr>
        <p:spPr>
          <a:xfrm>
            <a:off x="482601" y="2857500"/>
            <a:ext cx="3945510" cy="2343151"/>
          </a:xfrm>
        </p:spPr>
        <p:txBody>
          <a:bodyPr vert="horz" lIns="68580" tIns="34290" rIns="68580" bIns="34290" rtlCol="0" anchor="ctr">
            <a:noAutofit/>
          </a:bodyPr>
          <a:lstStyle/>
          <a:p>
            <a:r>
              <a:rPr lang="en-US" sz="2400" dirty="0"/>
              <a:t>1 Chronicles 15:1-3 David completes his mission to bring the Ark to Jerusalem</a:t>
            </a:r>
          </a:p>
          <a:p>
            <a:r>
              <a:rPr lang="en-US" sz="2400" dirty="0"/>
              <a:t>1 Kings 8 Solomon builds the temple, and the Ark is placed in the temple</a:t>
            </a:r>
          </a:p>
        </p:txBody>
      </p:sp>
    </p:spTree>
    <p:extLst>
      <p:ext uri="{BB962C8B-B14F-4D97-AF65-F5344CB8AC3E}">
        <p14:creationId xmlns:p14="http://schemas.microsoft.com/office/powerpoint/2010/main" val="9624316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59138C-74A1-445B-848C-3608AE871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bg1">
              <a:lumMod val="75000"/>
              <a:lumOff val="25000"/>
            </a:schemeClr>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nvGrpSpPr>
          <p:cNvPr id="13" name="Group 12">
            <a:extLst>
              <a:ext uri="{FF2B5EF4-FFF2-40B4-BE49-F238E27FC236}">
                <a16:creationId xmlns:a16="http://schemas.microsoft.com/office/drawing/2014/main" id="{7DFD7409-66D7-4C9C-B528-E79EB64A4D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5591" y="857251"/>
            <a:ext cx="3761184" cy="5147072"/>
            <a:chOff x="2928938" y="-4763"/>
            <a:chExt cx="5014912" cy="6862763"/>
          </a:xfrm>
        </p:grpSpPr>
        <p:sp>
          <p:nvSpPr>
            <p:cNvPr id="14" name="Freeform 6">
              <a:extLst>
                <a:ext uri="{FF2B5EF4-FFF2-40B4-BE49-F238E27FC236}">
                  <a16:creationId xmlns:a16="http://schemas.microsoft.com/office/drawing/2014/main" id="{87990EF0-5F6F-4FE3-AA65-8968AF2DF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lumMod val="75000"/>
              </a:schemeClr>
            </a:solidFill>
            <a:ln>
              <a:noFill/>
            </a:ln>
          </p:spPr>
          <p:txBody>
            <a:bodyPr/>
            <a:lstStyle/>
            <a:p>
              <a:endParaRPr lang="en-US"/>
            </a:p>
          </p:txBody>
        </p:sp>
        <p:sp>
          <p:nvSpPr>
            <p:cNvPr id="15" name="Freeform 7">
              <a:extLst>
                <a:ext uri="{FF2B5EF4-FFF2-40B4-BE49-F238E27FC236}">
                  <a16:creationId xmlns:a16="http://schemas.microsoft.com/office/drawing/2014/main" id="{D78F7598-94C7-46E9-8B2A-CB44A0F252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595959"/>
            </a:solidFill>
            <a:ln>
              <a:noFill/>
            </a:ln>
          </p:spPr>
          <p:txBody>
            <a:bodyPr/>
            <a:lstStyle/>
            <a:p>
              <a:endParaRPr lang="en-US"/>
            </a:p>
          </p:txBody>
        </p:sp>
        <p:sp>
          <p:nvSpPr>
            <p:cNvPr id="16" name="Freeform 12">
              <a:extLst>
                <a:ext uri="{FF2B5EF4-FFF2-40B4-BE49-F238E27FC236}">
                  <a16:creationId xmlns:a16="http://schemas.microsoft.com/office/drawing/2014/main" id="{99D2CBB1-072D-4875-B7D7-CADB0ABF3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rgbClr val="262626"/>
            </a:solidFill>
            <a:ln>
              <a:noFill/>
            </a:ln>
          </p:spPr>
          <p:txBody>
            <a:bodyPr/>
            <a:lstStyle/>
            <a:p>
              <a:endParaRPr lang="en-US"/>
            </a:p>
          </p:txBody>
        </p:sp>
        <p:sp>
          <p:nvSpPr>
            <p:cNvPr id="17" name="Freeform 13">
              <a:extLst>
                <a:ext uri="{FF2B5EF4-FFF2-40B4-BE49-F238E27FC236}">
                  <a16:creationId xmlns:a16="http://schemas.microsoft.com/office/drawing/2014/main" id="{58F600B4-EE22-4BA5-A764-9D80C335C3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18" name="Freeform 14">
              <a:extLst>
                <a:ext uri="{FF2B5EF4-FFF2-40B4-BE49-F238E27FC236}">
                  <a16:creationId xmlns:a16="http://schemas.microsoft.com/office/drawing/2014/main" id="{1E8DAD02-2B30-48A9-ACE0-2E9193091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19" name="Freeform 15">
              <a:extLst>
                <a:ext uri="{FF2B5EF4-FFF2-40B4-BE49-F238E27FC236}">
                  <a16:creationId xmlns:a16="http://schemas.microsoft.com/office/drawing/2014/main" id="{F8F76B12-142C-41AF-B239-F414ABCFA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404040"/>
            </a:solidFill>
            <a:ln>
              <a:noFill/>
            </a:ln>
          </p:spPr>
          <p:txBody>
            <a:bodyPr/>
            <a:lstStyle/>
            <a:p>
              <a:endParaRPr lang="en-US"/>
            </a:p>
          </p:txBody>
        </p:sp>
      </p:grpSp>
      <p:sp useBgFill="1">
        <p:nvSpPr>
          <p:cNvPr id="21" name="Rectangle 20">
            <a:extLst>
              <a:ext uri="{FF2B5EF4-FFF2-40B4-BE49-F238E27FC236}">
                <a16:creationId xmlns:a16="http://schemas.microsoft.com/office/drawing/2014/main" id="{225F4217-4021-45A0-812B-398F9A7A9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697" y="1358106"/>
            <a:ext cx="8170607" cy="4185444"/>
          </a:xfrm>
          <a:prstGeom prst="rect">
            <a:avLst/>
          </a:prstGeom>
          <a:ln w="3175" cap="sq">
            <a:solidFill>
              <a:schemeClr val="bg1">
                <a:lumMod val="65000"/>
              </a:schemeClr>
            </a:solidFill>
            <a:miter lim="800000"/>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 name="Title 4">
            <a:extLst>
              <a:ext uri="{FF2B5EF4-FFF2-40B4-BE49-F238E27FC236}">
                <a16:creationId xmlns:a16="http://schemas.microsoft.com/office/drawing/2014/main" id="{EBE4F12E-69AD-41AE-AF54-87827B2F1733}"/>
              </a:ext>
            </a:extLst>
          </p:cNvPr>
          <p:cNvSpPr>
            <a:spLocks noGrp="1"/>
          </p:cNvSpPr>
          <p:nvPr>
            <p:ph type="title"/>
          </p:nvPr>
        </p:nvSpPr>
        <p:spPr>
          <a:xfrm>
            <a:off x="892277" y="1803654"/>
            <a:ext cx="2359152" cy="3250692"/>
          </a:xfrm>
        </p:spPr>
        <p:txBody>
          <a:bodyPr>
            <a:normAutofit/>
          </a:bodyPr>
          <a:lstStyle/>
          <a:p>
            <a:pPr algn="r"/>
            <a:r>
              <a:rPr lang="en-US" sz="2700" dirty="0"/>
              <a:t>1 Kings 8:1-11</a:t>
            </a:r>
          </a:p>
        </p:txBody>
      </p:sp>
      <p:cxnSp>
        <p:nvCxnSpPr>
          <p:cNvPr id="23" name="Straight Connector 22">
            <a:extLst>
              <a:ext uri="{FF2B5EF4-FFF2-40B4-BE49-F238E27FC236}">
                <a16:creationId xmlns:a16="http://schemas.microsoft.com/office/drawing/2014/main" id="{486F4EBC-E415-40E4-A8BA-BA66F0B632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1" y="2297430"/>
            <a:ext cx="0" cy="22631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8FFB218E-C5B3-40BE-94B4-F9BFBAE61E3C}"/>
              </a:ext>
            </a:extLst>
          </p:cNvPr>
          <p:cNvSpPr>
            <a:spLocks noGrp="1"/>
          </p:cNvSpPr>
          <p:nvPr>
            <p:ph idx="1"/>
          </p:nvPr>
        </p:nvSpPr>
        <p:spPr>
          <a:xfrm>
            <a:off x="3755949" y="1803655"/>
            <a:ext cx="4463260" cy="3337067"/>
          </a:xfrm>
        </p:spPr>
        <p:txBody>
          <a:bodyPr>
            <a:noAutofit/>
          </a:bodyPr>
          <a:lstStyle/>
          <a:p>
            <a:pPr>
              <a:lnSpc>
                <a:spcPct val="90000"/>
              </a:lnSpc>
            </a:pPr>
            <a:r>
              <a:rPr lang="en-US" sz="2100" dirty="0">
                <a:latin typeface="Roboto" panose="02000000000000000000" pitchFamily="2" charset="0"/>
              </a:rPr>
              <a:t>And when the priests came out of the Holy Place, a cloud filled the house of the </a:t>
            </a:r>
            <a:r>
              <a:rPr lang="en-US" sz="2100" cap="all" dirty="0">
                <a:latin typeface="Arial" panose="020B0604020202020204" pitchFamily="34" charset="0"/>
              </a:rPr>
              <a:t>LORD</a:t>
            </a:r>
            <a:r>
              <a:rPr lang="en-US" sz="2100" dirty="0">
                <a:latin typeface="Roboto" panose="02000000000000000000" pitchFamily="2" charset="0"/>
              </a:rPr>
              <a:t>, so that the priests could not stand to minister because of the cloud, for the glory of the </a:t>
            </a:r>
            <a:r>
              <a:rPr lang="en-US" sz="2100" cap="all" dirty="0">
                <a:latin typeface="Arial" panose="020B0604020202020204" pitchFamily="34" charset="0"/>
              </a:rPr>
              <a:t>LORD</a:t>
            </a:r>
            <a:r>
              <a:rPr lang="en-US" sz="2100" dirty="0">
                <a:latin typeface="Roboto" panose="02000000000000000000" pitchFamily="2" charset="0"/>
              </a:rPr>
              <a:t> filled the house of the </a:t>
            </a:r>
            <a:r>
              <a:rPr lang="en-US" sz="2100" cap="all" dirty="0">
                <a:latin typeface="Arial" panose="020B0604020202020204" pitchFamily="34" charset="0"/>
              </a:rPr>
              <a:t>LORD</a:t>
            </a:r>
            <a:r>
              <a:rPr lang="en-US" sz="2100" dirty="0">
                <a:latin typeface="Roboto" panose="02000000000000000000" pitchFamily="2" charset="0"/>
              </a:rPr>
              <a:t>.</a:t>
            </a:r>
            <a:endParaRPr lang="en-US" sz="2100" dirty="0"/>
          </a:p>
        </p:txBody>
      </p:sp>
    </p:spTree>
    <p:extLst>
      <p:ext uri="{BB962C8B-B14F-4D97-AF65-F5344CB8AC3E}">
        <p14:creationId xmlns:p14="http://schemas.microsoft.com/office/powerpoint/2010/main" val="3491581982"/>
      </p:ext>
    </p:extLst>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3" name="Group 9">
            <a:extLst>
              <a:ext uri="{FF2B5EF4-FFF2-40B4-BE49-F238E27FC236}">
                <a16:creationId xmlns:a16="http://schemas.microsoft.com/office/drawing/2014/main" id="{CD6B11F9-7CF4-4EA5-927D-BD9AB9BAA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857250"/>
            <a:ext cx="1827610" cy="5143501"/>
            <a:chOff x="1320800" y="0"/>
            <a:chExt cx="2436813" cy="6858001"/>
          </a:xfrm>
        </p:grpSpPr>
        <p:sp>
          <p:nvSpPr>
            <p:cNvPr id="11" name="Freeform 6">
              <a:extLst>
                <a:ext uri="{FF2B5EF4-FFF2-40B4-BE49-F238E27FC236}">
                  <a16:creationId xmlns:a16="http://schemas.microsoft.com/office/drawing/2014/main" id="{5583BE8A-798A-49D7-83DC-A87057097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44" name="Freeform 7">
              <a:extLst>
                <a:ext uri="{FF2B5EF4-FFF2-40B4-BE49-F238E27FC236}">
                  <a16:creationId xmlns:a16="http://schemas.microsoft.com/office/drawing/2014/main" id="{6DE657C4-420A-45F7-B1EF-FDF95A5D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3" name="Freeform 8">
              <a:extLst>
                <a:ext uri="{FF2B5EF4-FFF2-40B4-BE49-F238E27FC236}">
                  <a16:creationId xmlns:a16="http://schemas.microsoft.com/office/drawing/2014/main" id="{1EE460FA-528A-4C78-B916-355E0AE7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45" name="Freeform 9">
              <a:extLst>
                <a:ext uri="{FF2B5EF4-FFF2-40B4-BE49-F238E27FC236}">
                  <a16:creationId xmlns:a16="http://schemas.microsoft.com/office/drawing/2014/main" id="{38A1243A-751B-4A0E-B1E7-3437113B2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5" name="Freeform 10">
              <a:extLst>
                <a:ext uri="{FF2B5EF4-FFF2-40B4-BE49-F238E27FC236}">
                  <a16:creationId xmlns:a16="http://schemas.microsoft.com/office/drawing/2014/main" id="{11550A02-C965-4A16-A9A9-E686940FA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6" name="Freeform 11">
              <a:extLst>
                <a:ext uri="{FF2B5EF4-FFF2-40B4-BE49-F238E27FC236}">
                  <a16:creationId xmlns:a16="http://schemas.microsoft.com/office/drawing/2014/main" id="{4A579E77-1FA8-4170-94D2-499DB104C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47" name="Rectangle 17">
            <a:extLst>
              <a:ext uri="{FF2B5EF4-FFF2-40B4-BE49-F238E27FC236}">
                <a16:creationId xmlns:a16="http://schemas.microsoft.com/office/drawing/2014/main" id="{6F3853F6-BC54-424E-9980-D98B10567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 name="Content Placeholder 4">
            <a:extLst>
              <a:ext uri="{FF2B5EF4-FFF2-40B4-BE49-F238E27FC236}">
                <a16:creationId xmlns:a16="http://schemas.microsoft.com/office/drawing/2014/main" id="{DC2D4293-BDD6-43D4-B1D9-3BB13602A05E}"/>
              </a:ext>
            </a:extLst>
          </p:cNvPr>
          <p:cNvPicPr>
            <a:picLocks noGrp="1" noChangeAspect="1"/>
          </p:cNvPicPr>
          <p:nvPr>
            <p:ph sz="half" idx="2"/>
          </p:nvPr>
        </p:nvPicPr>
        <p:blipFill rotWithShape="1">
          <a:blip r:embed="rId4"/>
          <a:srcRect t="9091" r="9091"/>
          <a:stretch/>
        </p:blipFill>
        <p:spPr>
          <a:xfrm>
            <a:off x="15" y="857257"/>
            <a:ext cx="9143985" cy="5143493"/>
          </a:xfrm>
          <a:prstGeom prst="rect">
            <a:avLst/>
          </a:prstGeom>
        </p:spPr>
      </p:pic>
      <p:sp>
        <p:nvSpPr>
          <p:cNvPr id="48" name="Freeform 15">
            <a:extLst>
              <a:ext uri="{FF2B5EF4-FFF2-40B4-BE49-F238E27FC236}">
                <a16:creationId xmlns:a16="http://schemas.microsoft.com/office/drawing/2014/main" id="{D652797D-5AE7-4084-B819-220FAF680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700" y="844550"/>
            <a:ext cx="7118350" cy="5162550"/>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 name="connsiteX0" fmla="*/ 9203266 w 9203266"/>
              <a:gd name="connsiteY0" fmla="*/ 16933 h 6883400"/>
              <a:gd name="connsiteX1" fmla="*/ 4783666 w 9203266"/>
              <a:gd name="connsiteY1" fmla="*/ 2573866 h 6883400"/>
              <a:gd name="connsiteX2" fmla="*/ 7340600 w 9203266"/>
              <a:gd name="connsiteY2" fmla="*/ 6874933 h 6883400"/>
              <a:gd name="connsiteX3" fmla="*/ 0 w 9203266"/>
              <a:gd name="connsiteY3" fmla="*/ 6883400 h 6883400"/>
              <a:gd name="connsiteX4" fmla="*/ 8466 w 9203266"/>
              <a:gd name="connsiteY4" fmla="*/ 0 h 6883400"/>
              <a:gd name="connsiteX5" fmla="*/ 9203266 w 9203266"/>
              <a:gd name="connsiteY5" fmla="*/ 16933 h 6883400"/>
              <a:gd name="connsiteX0" fmla="*/ 9203266 w 9203266"/>
              <a:gd name="connsiteY0" fmla="*/ 16933 h 6883400"/>
              <a:gd name="connsiteX1" fmla="*/ 8339666 w 9203266"/>
              <a:gd name="connsiteY1" fmla="*/ 5240866 h 6883400"/>
              <a:gd name="connsiteX2" fmla="*/ 7340600 w 9203266"/>
              <a:gd name="connsiteY2" fmla="*/ 6874933 h 6883400"/>
              <a:gd name="connsiteX3" fmla="*/ 0 w 9203266"/>
              <a:gd name="connsiteY3" fmla="*/ 6883400 h 6883400"/>
              <a:gd name="connsiteX4" fmla="*/ 8466 w 9203266"/>
              <a:gd name="connsiteY4" fmla="*/ 0 h 6883400"/>
              <a:gd name="connsiteX5" fmla="*/ 9203266 w 9203266"/>
              <a:gd name="connsiteY5" fmla="*/ 16933 h 6883400"/>
              <a:gd name="connsiteX0" fmla="*/ 9203266 w 9491133"/>
              <a:gd name="connsiteY0" fmla="*/ 16933 h 6883400"/>
              <a:gd name="connsiteX1" fmla="*/ 8339666 w 9491133"/>
              <a:gd name="connsiteY1" fmla="*/ 5240866 h 6883400"/>
              <a:gd name="connsiteX2" fmla="*/ 9491133 w 9491133"/>
              <a:gd name="connsiteY2" fmla="*/ 6883400 h 6883400"/>
              <a:gd name="connsiteX3" fmla="*/ 0 w 9491133"/>
              <a:gd name="connsiteY3" fmla="*/ 6883400 h 6883400"/>
              <a:gd name="connsiteX4" fmla="*/ 8466 w 9491133"/>
              <a:gd name="connsiteY4" fmla="*/ 0 h 6883400"/>
              <a:gd name="connsiteX5" fmla="*/ 9203266 w 9491133"/>
              <a:gd name="connsiteY5" fmla="*/ 16933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91133" h="6883400">
                <a:moveTo>
                  <a:pt x="9203266" y="16933"/>
                </a:moveTo>
                <a:lnTo>
                  <a:pt x="8339666" y="5240866"/>
                </a:lnTo>
                <a:lnTo>
                  <a:pt x="9491133" y="6883400"/>
                </a:lnTo>
                <a:lnTo>
                  <a:pt x="0" y="6883400"/>
                </a:lnTo>
                <a:lnTo>
                  <a:pt x="8466" y="0"/>
                </a:lnTo>
                <a:lnTo>
                  <a:pt x="9203266" y="16933"/>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4ADECDDE-B18A-4E32-8BAA-5D600CB1689D}"/>
              </a:ext>
            </a:extLst>
          </p:cNvPr>
          <p:cNvSpPr>
            <a:spLocks noGrp="1"/>
          </p:cNvSpPr>
          <p:nvPr>
            <p:ph type="title"/>
          </p:nvPr>
        </p:nvSpPr>
        <p:spPr>
          <a:xfrm>
            <a:off x="514350" y="1371601"/>
            <a:ext cx="5543550" cy="882650"/>
          </a:xfrm>
        </p:spPr>
        <p:txBody>
          <a:bodyPr vert="horz" lIns="68580" tIns="34290" rIns="68580" bIns="34290" rtlCol="0" anchor="ctr">
            <a:normAutofit/>
          </a:bodyPr>
          <a:lstStyle/>
          <a:p>
            <a:r>
              <a:rPr lang="en-US" dirty="0">
                <a:solidFill>
                  <a:schemeClr val="bg1"/>
                </a:solidFill>
              </a:rPr>
              <a:t>2 Chronicles 36:17-19</a:t>
            </a:r>
          </a:p>
        </p:txBody>
      </p:sp>
      <p:sp>
        <p:nvSpPr>
          <p:cNvPr id="3" name="Content Placeholder 2">
            <a:extLst>
              <a:ext uri="{FF2B5EF4-FFF2-40B4-BE49-F238E27FC236}">
                <a16:creationId xmlns:a16="http://schemas.microsoft.com/office/drawing/2014/main" id="{DD308CF0-80D1-42E0-925B-3064FD7E2E21}"/>
              </a:ext>
            </a:extLst>
          </p:cNvPr>
          <p:cNvSpPr>
            <a:spLocks noGrp="1"/>
          </p:cNvSpPr>
          <p:nvPr>
            <p:ph sz="half" idx="1"/>
          </p:nvPr>
        </p:nvSpPr>
        <p:spPr>
          <a:xfrm>
            <a:off x="514350" y="2273300"/>
            <a:ext cx="5543551" cy="2978150"/>
          </a:xfrm>
        </p:spPr>
        <p:txBody>
          <a:bodyPr vert="horz" lIns="68580" tIns="34290" rIns="68580" bIns="34290" rtlCol="0" anchor="ctr">
            <a:noAutofit/>
          </a:bodyPr>
          <a:lstStyle/>
          <a:p>
            <a:r>
              <a:rPr lang="en-US" sz="1800" dirty="0">
                <a:solidFill>
                  <a:schemeClr val="bg1"/>
                </a:solidFill>
              </a:rPr>
              <a:t>Therefore he brought up against them the king of the Chaldeans, who killed their young men with the sword in the house of their sanctuary and had no compassion on young man or virgin, old man or aged. He gave them all into his hand. And all the vessels of the house of God, great and small, and the treasures of the house of the LORD, and the treasures of the king and of his princes, all these he brought to Babylon. And they burned the house of God and broke down the wall of Jerusalem and burned all its palaces with fire and destroyed all its precious vessels.</a:t>
            </a:r>
          </a:p>
        </p:txBody>
      </p:sp>
      <p:grpSp>
        <p:nvGrpSpPr>
          <p:cNvPr id="22" name="Group 21">
            <a:extLst>
              <a:ext uri="{FF2B5EF4-FFF2-40B4-BE49-F238E27FC236}">
                <a16:creationId xmlns:a16="http://schemas.microsoft.com/office/drawing/2014/main" id="{09D9CE20-4AFD-4AD5-9815-9C333D648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04359" y="857250"/>
            <a:ext cx="1827610" cy="5143501"/>
            <a:chOff x="1320800" y="0"/>
            <a:chExt cx="2436813" cy="6858001"/>
          </a:xfrm>
        </p:grpSpPr>
        <p:sp>
          <p:nvSpPr>
            <p:cNvPr id="23" name="Freeform 6">
              <a:extLst>
                <a:ext uri="{FF2B5EF4-FFF2-40B4-BE49-F238E27FC236}">
                  <a16:creationId xmlns:a16="http://schemas.microsoft.com/office/drawing/2014/main" id="{54910E3D-37F2-4E95-A0F1-F7D41E459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4" name="Freeform 7">
              <a:extLst>
                <a:ext uri="{FF2B5EF4-FFF2-40B4-BE49-F238E27FC236}">
                  <a16:creationId xmlns:a16="http://schemas.microsoft.com/office/drawing/2014/main" id="{796691EF-D5EE-4B37-BDF7-8629AF492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5" name="Freeform 8">
              <a:extLst>
                <a:ext uri="{FF2B5EF4-FFF2-40B4-BE49-F238E27FC236}">
                  <a16:creationId xmlns:a16="http://schemas.microsoft.com/office/drawing/2014/main" id="{F629487F-16C6-4D4E-AC02-710AC9D35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6" name="Freeform 9">
              <a:extLst>
                <a:ext uri="{FF2B5EF4-FFF2-40B4-BE49-F238E27FC236}">
                  <a16:creationId xmlns:a16="http://schemas.microsoft.com/office/drawing/2014/main" id="{7831FDB9-08CF-45B3-B260-868303E1E1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7" name="Freeform 10">
              <a:extLst>
                <a:ext uri="{FF2B5EF4-FFF2-40B4-BE49-F238E27FC236}">
                  <a16:creationId xmlns:a16="http://schemas.microsoft.com/office/drawing/2014/main" id="{A3E4AD5F-8DC4-43E8-A274-A263C55EA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8" name="Freeform 11">
              <a:extLst>
                <a:ext uri="{FF2B5EF4-FFF2-40B4-BE49-F238E27FC236}">
                  <a16:creationId xmlns:a16="http://schemas.microsoft.com/office/drawing/2014/main" id="{37E3361C-72A3-4B49-8226-D379969EE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Tree>
    <p:extLst>
      <p:ext uri="{BB962C8B-B14F-4D97-AF65-F5344CB8AC3E}">
        <p14:creationId xmlns:p14="http://schemas.microsoft.com/office/powerpoint/2010/main" val="39000146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003 - Lift Your Voice In Praise - C.1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9CAC3B1-4879-424D-8F15-206277196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nvGrpSpPr>
          <p:cNvPr id="10" name="Group 9">
            <a:extLst>
              <a:ext uri="{FF2B5EF4-FFF2-40B4-BE49-F238E27FC236}">
                <a16:creationId xmlns:a16="http://schemas.microsoft.com/office/drawing/2014/main" id="{4B8492CB-DFBA-4A82-9778-F21493DA36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894658" y="857251"/>
            <a:ext cx="3761184" cy="5147072"/>
            <a:chOff x="2928938" y="-4763"/>
            <a:chExt cx="5014912" cy="6862763"/>
          </a:xfrm>
        </p:grpSpPr>
        <p:sp>
          <p:nvSpPr>
            <p:cNvPr id="11" name="Freeform 6">
              <a:extLst>
                <a:ext uri="{FF2B5EF4-FFF2-40B4-BE49-F238E27FC236}">
                  <a16:creationId xmlns:a16="http://schemas.microsoft.com/office/drawing/2014/main" id="{E34CC1C8-EBDD-4AEA-83E6-B27575B62E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D6B38644-B85D-4211-9526-5B4C2A662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595959"/>
            </a:solidFill>
            <a:ln>
              <a:noFill/>
            </a:ln>
          </p:spPr>
          <p:txBody>
            <a:bodyPr/>
            <a:lstStyle/>
            <a:p>
              <a:endParaRPr lang="en-US"/>
            </a:p>
          </p:txBody>
        </p:sp>
        <p:sp>
          <p:nvSpPr>
            <p:cNvPr id="13" name="Freeform 12">
              <a:extLst>
                <a:ext uri="{FF2B5EF4-FFF2-40B4-BE49-F238E27FC236}">
                  <a16:creationId xmlns:a16="http://schemas.microsoft.com/office/drawing/2014/main" id="{8A8B2820-6B8F-4C19-BFC5-D28EE44E5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rgbClr val="262626"/>
            </a:solidFill>
            <a:ln>
              <a:noFill/>
            </a:ln>
          </p:spPr>
          <p:txBody>
            <a:bodyPr/>
            <a:lstStyle/>
            <a:p>
              <a:endParaRPr lang="en-US"/>
            </a:p>
          </p:txBody>
        </p:sp>
        <p:sp>
          <p:nvSpPr>
            <p:cNvPr id="14" name="Freeform 13">
              <a:extLst>
                <a:ext uri="{FF2B5EF4-FFF2-40B4-BE49-F238E27FC236}">
                  <a16:creationId xmlns:a16="http://schemas.microsoft.com/office/drawing/2014/main" id="{773528ED-4D37-4A77-A8CA-86B6221C5E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15" name="Freeform 14">
              <a:extLst>
                <a:ext uri="{FF2B5EF4-FFF2-40B4-BE49-F238E27FC236}">
                  <a16:creationId xmlns:a16="http://schemas.microsoft.com/office/drawing/2014/main" id="{8A58A902-E944-4399-9A93-A91A6A82B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16" name="Freeform 15">
              <a:extLst>
                <a:ext uri="{FF2B5EF4-FFF2-40B4-BE49-F238E27FC236}">
                  <a16:creationId xmlns:a16="http://schemas.microsoft.com/office/drawing/2014/main" id="{4EDB1155-2E8E-4FB8-AD42-101FE43832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404040"/>
            </a:solidFill>
            <a:ln>
              <a:noFill/>
            </a:ln>
          </p:spPr>
          <p:txBody>
            <a:bodyPr/>
            <a:lstStyle/>
            <a:p>
              <a:endParaRPr lang="en-US"/>
            </a:p>
          </p:txBody>
        </p:sp>
      </p:grpSp>
      <p:sp>
        <p:nvSpPr>
          <p:cNvPr id="2" name="Title 1">
            <a:extLst>
              <a:ext uri="{FF2B5EF4-FFF2-40B4-BE49-F238E27FC236}">
                <a16:creationId xmlns:a16="http://schemas.microsoft.com/office/drawing/2014/main" id="{285E2112-77A4-420D-8969-38BDB1DD277B}"/>
              </a:ext>
            </a:extLst>
          </p:cNvPr>
          <p:cNvSpPr>
            <a:spLocks noGrp="1"/>
          </p:cNvSpPr>
          <p:nvPr>
            <p:ph type="title"/>
          </p:nvPr>
        </p:nvSpPr>
        <p:spPr>
          <a:xfrm>
            <a:off x="763644" y="1371601"/>
            <a:ext cx="5558869" cy="1314449"/>
          </a:xfrm>
        </p:spPr>
        <p:txBody>
          <a:bodyPr>
            <a:normAutofit/>
          </a:bodyPr>
          <a:lstStyle/>
          <a:p>
            <a:pPr algn="l"/>
            <a:r>
              <a:rPr lang="en-US" dirty="0"/>
              <a:t>Jeremiah 3:16-17</a:t>
            </a:r>
          </a:p>
        </p:txBody>
      </p:sp>
      <p:sp>
        <p:nvSpPr>
          <p:cNvPr id="3" name="Content Placeholder 2">
            <a:extLst>
              <a:ext uri="{FF2B5EF4-FFF2-40B4-BE49-F238E27FC236}">
                <a16:creationId xmlns:a16="http://schemas.microsoft.com/office/drawing/2014/main" id="{CE38D8E8-C1C3-4D1F-B010-D1A1797207CC}"/>
              </a:ext>
            </a:extLst>
          </p:cNvPr>
          <p:cNvSpPr>
            <a:spLocks noGrp="1"/>
          </p:cNvSpPr>
          <p:nvPr>
            <p:ph idx="1"/>
          </p:nvPr>
        </p:nvSpPr>
        <p:spPr>
          <a:xfrm>
            <a:off x="763643" y="2857500"/>
            <a:ext cx="6999880" cy="2039395"/>
          </a:xfrm>
        </p:spPr>
        <p:txBody>
          <a:bodyPr anchor="t">
            <a:noAutofit/>
          </a:bodyPr>
          <a:lstStyle/>
          <a:p>
            <a:r>
              <a:rPr lang="en-US" sz="2100" dirty="0"/>
              <a:t>And when you have multiplied and been fruitful in the land, in those days, declares the Lord, they shall no more say, “ The Ark of the covenant of the Lord.” It shall not come to mind or be remembered or missed; it shall not be made again. At that time Jerusalem shall be called the throne of the Lord, and all nations shall gather to it, to the presence of the Lord in Jerusalem, and they shall no more stubbornly follow their own evil heart.</a:t>
            </a:r>
          </a:p>
        </p:txBody>
      </p:sp>
    </p:spTree>
    <p:extLst>
      <p:ext uri="{BB962C8B-B14F-4D97-AF65-F5344CB8AC3E}">
        <p14:creationId xmlns:p14="http://schemas.microsoft.com/office/powerpoint/2010/main" val="4149337770"/>
      </p:ext>
    </p:extLst>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A47CF6F-27C2-43F3-AF69-E3D5763637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5" y="853678"/>
            <a:ext cx="3761184" cy="5147072"/>
            <a:chOff x="2928938" y="-4763"/>
            <a:chExt cx="5014912" cy="6862763"/>
          </a:xfrm>
        </p:grpSpPr>
        <p:sp>
          <p:nvSpPr>
            <p:cNvPr id="12" name="Freeform 6">
              <a:extLst>
                <a:ext uri="{FF2B5EF4-FFF2-40B4-BE49-F238E27FC236}">
                  <a16:creationId xmlns:a16="http://schemas.microsoft.com/office/drawing/2014/main" id="{39EB00CB-5B69-438D-944F-2E0382BA0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13" name="Freeform 7">
              <a:extLst>
                <a:ext uri="{FF2B5EF4-FFF2-40B4-BE49-F238E27FC236}">
                  <a16:creationId xmlns:a16="http://schemas.microsoft.com/office/drawing/2014/main" id="{6D931D9D-4C35-4CDF-BFF0-03DD03881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14" name="Freeform 9">
              <a:extLst>
                <a:ext uri="{FF2B5EF4-FFF2-40B4-BE49-F238E27FC236}">
                  <a16:creationId xmlns:a16="http://schemas.microsoft.com/office/drawing/2014/main" id="{26D9B8E3-CFAB-4428-9D62-576BF978EB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15" name="Freeform 10">
              <a:extLst>
                <a:ext uri="{FF2B5EF4-FFF2-40B4-BE49-F238E27FC236}">
                  <a16:creationId xmlns:a16="http://schemas.microsoft.com/office/drawing/2014/main" id="{F019DFF8-C5AB-45D0-8A70-627BFEF9A5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16" name="Freeform 11">
              <a:extLst>
                <a:ext uri="{FF2B5EF4-FFF2-40B4-BE49-F238E27FC236}">
                  <a16:creationId xmlns:a16="http://schemas.microsoft.com/office/drawing/2014/main" id="{E548346E-CCE3-4C53-B753-ABF3C098B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17" name="Freeform 12">
              <a:extLst>
                <a:ext uri="{FF2B5EF4-FFF2-40B4-BE49-F238E27FC236}">
                  <a16:creationId xmlns:a16="http://schemas.microsoft.com/office/drawing/2014/main" id="{C19E6868-EA25-4961-B0E5-EF4F9DD20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 useBgFill="1">
        <p:nvSpPr>
          <p:cNvPr id="19" name="Rectangle 18">
            <a:extLst>
              <a:ext uri="{FF2B5EF4-FFF2-40B4-BE49-F238E27FC236}">
                <a16:creationId xmlns:a16="http://schemas.microsoft.com/office/drawing/2014/main" id="{A9BAE969-AB5B-40E1-B33B-79C2DC3654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6" name="Content Placeholder 5">
            <a:extLst>
              <a:ext uri="{FF2B5EF4-FFF2-40B4-BE49-F238E27FC236}">
                <a16:creationId xmlns:a16="http://schemas.microsoft.com/office/drawing/2014/main" id="{0C2060FD-11EB-4DD0-AA34-E041C43D3402}"/>
              </a:ext>
            </a:extLst>
          </p:cNvPr>
          <p:cNvPicPr>
            <a:picLocks noGrp="1" noChangeAspect="1"/>
          </p:cNvPicPr>
          <p:nvPr>
            <p:ph idx="1"/>
          </p:nvPr>
        </p:nvPicPr>
        <p:blipFill rotWithShape="1">
          <a:blip r:embed="rId4"/>
          <a:srcRect t="16667"/>
          <a:stretch/>
        </p:blipFill>
        <p:spPr>
          <a:xfrm>
            <a:off x="15" y="857257"/>
            <a:ext cx="9143985" cy="5143493"/>
          </a:xfrm>
          <a:prstGeom prst="rect">
            <a:avLst/>
          </a:prstGeom>
        </p:spPr>
      </p:pic>
      <p:sp>
        <p:nvSpPr>
          <p:cNvPr id="21" name="Freeform 13">
            <a:extLst>
              <a:ext uri="{FF2B5EF4-FFF2-40B4-BE49-F238E27FC236}">
                <a16:creationId xmlns:a16="http://schemas.microsoft.com/office/drawing/2014/main" id="{B0D396E6-2FD6-49D9-946F-4FABC88B6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700" y="844550"/>
            <a:ext cx="5505450" cy="5162550"/>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0600" h="6883400">
                <a:moveTo>
                  <a:pt x="5427133" y="8466"/>
                </a:moveTo>
                <a:lnTo>
                  <a:pt x="4783666" y="2573866"/>
                </a:lnTo>
                <a:lnTo>
                  <a:pt x="7340600" y="6874933"/>
                </a:lnTo>
                <a:lnTo>
                  <a:pt x="0" y="6883400"/>
                </a:lnTo>
                <a:lnTo>
                  <a:pt x="8466" y="0"/>
                </a:lnTo>
                <a:lnTo>
                  <a:pt x="5427133"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9EB0281A-4ED3-4C13-A48A-1CD08DB0C641}"/>
              </a:ext>
            </a:extLst>
          </p:cNvPr>
          <p:cNvSpPr>
            <a:spLocks noGrp="1"/>
          </p:cNvSpPr>
          <p:nvPr>
            <p:ph type="title"/>
          </p:nvPr>
        </p:nvSpPr>
        <p:spPr>
          <a:xfrm>
            <a:off x="514350" y="2082800"/>
            <a:ext cx="3060699" cy="2482851"/>
          </a:xfrm>
        </p:spPr>
        <p:txBody>
          <a:bodyPr vert="horz" lIns="68580" tIns="34290" rIns="68580" bIns="34290" rtlCol="0" anchor="b">
            <a:normAutofit/>
          </a:bodyPr>
          <a:lstStyle/>
          <a:p>
            <a:pPr algn="l"/>
            <a:r>
              <a:rPr lang="en-US" sz="4050">
                <a:solidFill>
                  <a:schemeClr val="bg1"/>
                </a:solidFill>
              </a:rPr>
              <a:t>Why has the Ark never been found?</a:t>
            </a:r>
          </a:p>
        </p:txBody>
      </p:sp>
      <p:grpSp>
        <p:nvGrpSpPr>
          <p:cNvPr id="23" name="Group 22">
            <a:extLst>
              <a:ext uri="{FF2B5EF4-FFF2-40B4-BE49-F238E27FC236}">
                <a16:creationId xmlns:a16="http://schemas.microsoft.com/office/drawing/2014/main" id="{EA356820-4B8B-4A1F-B190-A3FF1AEB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48075" y="853678"/>
            <a:ext cx="3761184" cy="5147072"/>
            <a:chOff x="2928938" y="-4763"/>
            <a:chExt cx="5014912" cy="6862763"/>
          </a:xfrm>
        </p:grpSpPr>
        <p:sp>
          <p:nvSpPr>
            <p:cNvPr id="24" name="Freeform 6">
              <a:extLst>
                <a:ext uri="{FF2B5EF4-FFF2-40B4-BE49-F238E27FC236}">
                  <a16:creationId xmlns:a16="http://schemas.microsoft.com/office/drawing/2014/main" id="{6C6DBA71-9F7F-483C-A094-173525755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01948618-5E91-41FD-A5C3-CC96415CB7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26" name="Freeform 9">
              <a:extLst>
                <a:ext uri="{FF2B5EF4-FFF2-40B4-BE49-F238E27FC236}">
                  <a16:creationId xmlns:a16="http://schemas.microsoft.com/office/drawing/2014/main" id="{0985A142-9BC7-43B2-9F46-B1DB84A9A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27" name="Freeform 10">
              <a:extLst>
                <a:ext uri="{FF2B5EF4-FFF2-40B4-BE49-F238E27FC236}">
                  <a16:creationId xmlns:a16="http://schemas.microsoft.com/office/drawing/2014/main" id="{39EE8BB4-A150-45FB-8052-35D979A2E5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28" name="Freeform 11">
              <a:extLst>
                <a:ext uri="{FF2B5EF4-FFF2-40B4-BE49-F238E27FC236}">
                  <a16:creationId xmlns:a16="http://schemas.microsoft.com/office/drawing/2014/main" id="{89257A2A-0F80-48CF-A63A-E5A0417C0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29" name="Freeform 12">
              <a:extLst>
                <a:ext uri="{FF2B5EF4-FFF2-40B4-BE49-F238E27FC236}">
                  <a16:creationId xmlns:a16="http://schemas.microsoft.com/office/drawing/2014/main" id="{3654CBD8-A68E-461A-888C-5DC245D599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Tree>
    <p:extLst>
      <p:ext uri="{BB962C8B-B14F-4D97-AF65-F5344CB8AC3E}">
        <p14:creationId xmlns:p14="http://schemas.microsoft.com/office/powerpoint/2010/main" val="2864410174"/>
      </p:ext>
    </p:extLst>
  </p:cSld>
  <p:clrMapOvr>
    <a:masterClrMapping/>
  </p:clrMapOvr>
  <p:transition spd="slow">
    <p:cove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DD1F-DFE8-4C37-9FC9-F6DC815DD5D0}"/>
              </a:ext>
            </a:extLst>
          </p:cNvPr>
          <p:cNvSpPr>
            <a:spLocks noGrp="1"/>
          </p:cNvSpPr>
          <p:nvPr>
            <p:ph type="title"/>
          </p:nvPr>
        </p:nvSpPr>
        <p:spPr/>
        <p:txBody>
          <a:bodyPr/>
          <a:lstStyle/>
          <a:p>
            <a:r>
              <a:rPr lang="en-US" dirty="0"/>
              <a:t>4. Christ is our Ark</a:t>
            </a:r>
          </a:p>
        </p:txBody>
      </p:sp>
      <p:sp>
        <p:nvSpPr>
          <p:cNvPr id="4" name="Text Placeholder 3">
            <a:extLst>
              <a:ext uri="{FF2B5EF4-FFF2-40B4-BE49-F238E27FC236}">
                <a16:creationId xmlns:a16="http://schemas.microsoft.com/office/drawing/2014/main" id="{188E1132-63F3-4F7D-9AF8-9622E1306C87}"/>
              </a:ext>
            </a:extLst>
          </p:cNvPr>
          <p:cNvSpPr>
            <a:spLocks noGrp="1"/>
          </p:cNvSpPr>
          <p:nvPr>
            <p:ph type="body" idx="1"/>
          </p:nvPr>
        </p:nvSpPr>
        <p:spPr/>
        <p:txBody>
          <a:bodyPr/>
          <a:lstStyle/>
          <a:p>
            <a:r>
              <a:rPr lang="en-US" dirty="0"/>
              <a:t>The Ark</a:t>
            </a:r>
          </a:p>
        </p:txBody>
      </p:sp>
      <p:sp>
        <p:nvSpPr>
          <p:cNvPr id="5" name="Content Placeholder 4">
            <a:extLst>
              <a:ext uri="{FF2B5EF4-FFF2-40B4-BE49-F238E27FC236}">
                <a16:creationId xmlns:a16="http://schemas.microsoft.com/office/drawing/2014/main" id="{62401167-4012-4E74-B1BB-7A3202B10C40}"/>
              </a:ext>
            </a:extLst>
          </p:cNvPr>
          <p:cNvSpPr>
            <a:spLocks noGrp="1"/>
          </p:cNvSpPr>
          <p:nvPr>
            <p:ph sz="half" idx="2"/>
          </p:nvPr>
        </p:nvSpPr>
        <p:spPr/>
        <p:txBody>
          <a:bodyPr>
            <a:noAutofit/>
          </a:bodyPr>
          <a:lstStyle/>
          <a:p>
            <a:r>
              <a:rPr lang="en-US" sz="1800" dirty="0"/>
              <a:t>1. God used the Ark to lead His people</a:t>
            </a:r>
          </a:p>
          <a:p>
            <a:r>
              <a:rPr lang="en-US" sz="1800" dirty="0"/>
              <a:t>2. God used the Ark to show His power</a:t>
            </a:r>
          </a:p>
          <a:p>
            <a:r>
              <a:rPr lang="en-US" sz="1800" dirty="0"/>
              <a:t>3. When commands were kept great blessing followed the Ark</a:t>
            </a:r>
          </a:p>
        </p:txBody>
      </p:sp>
      <p:sp>
        <p:nvSpPr>
          <p:cNvPr id="6" name="Text Placeholder 5">
            <a:extLst>
              <a:ext uri="{FF2B5EF4-FFF2-40B4-BE49-F238E27FC236}">
                <a16:creationId xmlns:a16="http://schemas.microsoft.com/office/drawing/2014/main" id="{7FF5ED4E-B331-4126-8D74-25222FDD1A9F}"/>
              </a:ext>
            </a:extLst>
          </p:cNvPr>
          <p:cNvSpPr>
            <a:spLocks noGrp="1"/>
          </p:cNvSpPr>
          <p:nvPr>
            <p:ph type="body" sz="quarter" idx="3"/>
          </p:nvPr>
        </p:nvSpPr>
        <p:spPr/>
        <p:txBody>
          <a:bodyPr/>
          <a:lstStyle/>
          <a:p>
            <a:r>
              <a:rPr lang="en-US" dirty="0"/>
              <a:t>Christ</a:t>
            </a:r>
          </a:p>
        </p:txBody>
      </p:sp>
      <p:sp>
        <p:nvSpPr>
          <p:cNvPr id="7" name="Content Placeholder 6">
            <a:extLst>
              <a:ext uri="{FF2B5EF4-FFF2-40B4-BE49-F238E27FC236}">
                <a16:creationId xmlns:a16="http://schemas.microsoft.com/office/drawing/2014/main" id="{77882C15-79A9-4B72-89B3-CEA82E4DC16C}"/>
              </a:ext>
            </a:extLst>
          </p:cNvPr>
          <p:cNvSpPr>
            <a:spLocks noGrp="1"/>
          </p:cNvSpPr>
          <p:nvPr>
            <p:ph sz="quarter" idx="4"/>
          </p:nvPr>
        </p:nvSpPr>
        <p:spPr/>
        <p:txBody>
          <a:bodyPr>
            <a:noAutofit/>
          </a:bodyPr>
          <a:lstStyle/>
          <a:p>
            <a:r>
              <a:rPr lang="en-US" sz="1800" dirty="0"/>
              <a:t>1. Jesus guides our path and our lives</a:t>
            </a:r>
          </a:p>
          <a:p>
            <a:r>
              <a:rPr lang="en-US" sz="1800" dirty="0"/>
              <a:t>2. Jesus showed us His power and love</a:t>
            </a:r>
          </a:p>
          <a:p>
            <a:r>
              <a:rPr lang="en-US" sz="1800" dirty="0"/>
              <a:t>3. We can receive the greatest blessing of all by following Jesus</a:t>
            </a:r>
          </a:p>
        </p:txBody>
      </p:sp>
    </p:spTree>
    <p:extLst>
      <p:ext uri="{BB962C8B-B14F-4D97-AF65-F5344CB8AC3E}">
        <p14:creationId xmlns:p14="http://schemas.microsoft.com/office/powerpoint/2010/main" val="33571260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fade">
                                      <p:cBhvr>
                                        <p:cTn id="42" dur="1000"/>
                                        <p:tgtEl>
                                          <p:spTgt spid="7">
                                            <p:txEl>
                                              <p:pRg st="2" end="2"/>
                                            </p:txEl>
                                          </p:spTgt>
                                        </p:tgtEl>
                                      </p:cBhvr>
                                    </p:animEffect>
                                    <p:anim calcmode="lin" valueType="num">
                                      <p:cBhvr>
                                        <p:cTn id="4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9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355D4F-439D-46D1-9007-6D39B8422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nvGrpSpPr>
          <p:cNvPr id="10" name="Group 9">
            <a:extLst>
              <a:ext uri="{FF2B5EF4-FFF2-40B4-BE49-F238E27FC236}">
                <a16:creationId xmlns:a16="http://schemas.microsoft.com/office/drawing/2014/main" id="{BAACB4EA-FD87-4345-AC16-8265F95967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857250"/>
            <a:ext cx="1827610" cy="5143501"/>
            <a:chOff x="1320800" y="0"/>
            <a:chExt cx="2436813" cy="6858001"/>
          </a:xfrm>
        </p:grpSpPr>
        <p:sp>
          <p:nvSpPr>
            <p:cNvPr id="11" name="Freeform 6">
              <a:extLst>
                <a:ext uri="{FF2B5EF4-FFF2-40B4-BE49-F238E27FC236}">
                  <a16:creationId xmlns:a16="http://schemas.microsoft.com/office/drawing/2014/main" id="{91CE3EAB-07A7-4263-8D91-D1D36B4A6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rgbClr val="B2B2B2"/>
            </a:solidFill>
            <a:ln>
              <a:noFill/>
            </a:ln>
          </p:spPr>
          <p:txBody>
            <a:bodyPr/>
            <a:lstStyle/>
            <a:p>
              <a:endParaRPr lang="en-US"/>
            </a:p>
          </p:txBody>
        </p:sp>
        <p:sp>
          <p:nvSpPr>
            <p:cNvPr id="12" name="Freeform 7">
              <a:extLst>
                <a:ext uri="{FF2B5EF4-FFF2-40B4-BE49-F238E27FC236}">
                  <a16:creationId xmlns:a16="http://schemas.microsoft.com/office/drawing/2014/main" id="{E0A91B66-B6C6-48D2-8559-1B010D31C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solidFill>
            <a:ln>
              <a:noFill/>
            </a:ln>
          </p:spPr>
          <p:txBody>
            <a:bodyPr/>
            <a:lstStyle/>
            <a:p>
              <a:endParaRPr lang="en-US"/>
            </a:p>
          </p:txBody>
        </p:sp>
        <p:sp>
          <p:nvSpPr>
            <p:cNvPr id="13" name="Freeform 8">
              <a:extLst>
                <a:ext uri="{FF2B5EF4-FFF2-40B4-BE49-F238E27FC236}">
                  <a16:creationId xmlns:a16="http://schemas.microsoft.com/office/drawing/2014/main" id="{B61816F4-67FD-4DFC-949B-8BB34929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4" name="Freeform 9">
              <a:extLst>
                <a:ext uri="{FF2B5EF4-FFF2-40B4-BE49-F238E27FC236}">
                  <a16:creationId xmlns:a16="http://schemas.microsoft.com/office/drawing/2014/main" id="{0A3C8AD5-353F-44A3-8D9C-B2879484CD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rgbClr val="404040"/>
            </a:solidFill>
            <a:ln>
              <a:noFill/>
            </a:ln>
          </p:spPr>
          <p:txBody>
            <a:bodyPr/>
            <a:lstStyle/>
            <a:p>
              <a:endParaRPr lang="en-US"/>
            </a:p>
          </p:txBody>
        </p:sp>
        <p:sp>
          <p:nvSpPr>
            <p:cNvPr id="15" name="Freeform 10">
              <a:extLst>
                <a:ext uri="{FF2B5EF4-FFF2-40B4-BE49-F238E27FC236}">
                  <a16:creationId xmlns:a16="http://schemas.microsoft.com/office/drawing/2014/main" id="{45C8C8DD-D701-477C-BDEB-A11E77CBE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rgbClr val="969696"/>
            </a:solidFill>
            <a:ln>
              <a:noFill/>
            </a:ln>
          </p:spPr>
          <p:txBody>
            <a:bodyPr/>
            <a:lstStyle/>
            <a:p>
              <a:endParaRPr lang="en-US"/>
            </a:p>
          </p:txBody>
        </p:sp>
        <p:sp>
          <p:nvSpPr>
            <p:cNvPr id="16" name="Freeform 11">
              <a:extLst>
                <a:ext uri="{FF2B5EF4-FFF2-40B4-BE49-F238E27FC236}">
                  <a16:creationId xmlns:a16="http://schemas.microsoft.com/office/drawing/2014/main" id="{785FD395-5D8A-4EEC-9DFE-41A84A583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754632E8-3DD0-4C84-AB73-1BF0B85F1EEB}"/>
              </a:ext>
            </a:extLst>
          </p:cNvPr>
          <p:cNvSpPr>
            <a:spLocks noGrp="1"/>
          </p:cNvSpPr>
          <p:nvPr>
            <p:ph type="title"/>
          </p:nvPr>
        </p:nvSpPr>
        <p:spPr>
          <a:xfrm>
            <a:off x="1113233" y="2828926"/>
            <a:ext cx="7514035" cy="1314449"/>
          </a:xfrm>
        </p:spPr>
        <p:txBody>
          <a:bodyPr>
            <a:normAutofit/>
          </a:bodyPr>
          <a:lstStyle/>
          <a:p>
            <a:r>
              <a:rPr lang="en-US" sz="7200" dirty="0"/>
              <a:t>Hebrews 9:1-28</a:t>
            </a:r>
          </a:p>
        </p:txBody>
      </p:sp>
      <p:sp>
        <p:nvSpPr>
          <p:cNvPr id="3" name="Content Placeholder 2">
            <a:extLst>
              <a:ext uri="{FF2B5EF4-FFF2-40B4-BE49-F238E27FC236}">
                <a16:creationId xmlns:a16="http://schemas.microsoft.com/office/drawing/2014/main" id="{C4B9BA75-6A0F-46D6-A60D-1010B9212232}"/>
              </a:ext>
            </a:extLst>
          </p:cNvPr>
          <p:cNvSpPr>
            <a:spLocks noGrp="1"/>
          </p:cNvSpPr>
          <p:nvPr>
            <p:ph idx="1"/>
          </p:nvPr>
        </p:nvSpPr>
        <p:spPr>
          <a:xfrm>
            <a:off x="1113233" y="2185988"/>
            <a:ext cx="7514035" cy="4064794"/>
          </a:xfrm>
        </p:spPr>
        <p:txBody>
          <a:bodyPr>
            <a:normAutofit/>
          </a:bodyPr>
          <a:lstStyle/>
          <a:p>
            <a:pPr marL="0" indent="0">
              <a:lnSpc>
                <a:spcPct val="90000"/>
              </a:lnSpc>
              <a:buNone/>
            </a:pPr>
            <a:endParaRPr lang="en-US" sz="1050" dirty="0"/>
          </a:p>
        </p:txBody>
      </p:sp>
    </p:spTree>
    <p:extLst>
      <p:ext uri="{BB962C8B-B14F-4D97-AF65-F5344CB8AC3E}">
        <p14:creationId xmlns:p14="http://schemas.microsoft.com/office/powerpoint/2010/main" val="17904837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72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Title</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- 1.1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- 1.2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C.1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325 - I Am Resolved - C.2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wipe dir="r"/>
  </p:transition>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1201</TotalTime>
  <Words>2652</Words>
  <Application>Microsoft Office PowerPoint</Application>
  <PresentationFormat>On-screen Show (4:3)</PresentationFormat>
  <Paragraphs>290</Paragraphs>
  <Slides>116</Slides>
  <Notes>116</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116</vt:i4>
      </vt:variant>
    </vt:vector>
  </HeadingPairs>
  <TitlesOfParts>
    <vt:vector size="127" baseType="lpstr">
      <vt:lpstr>Arial</vt:lpstr>
      <vt:lpstr>Calibri</vt:lpstr>
      <vt:lpstr>Calibri Light</vt:lpstr>
      <vt:lpstr>Castellar</vt:lpstr>
      <vt:lpstr>Corbel</vt:lpstr>
      <vt:lpstr>Roboto</vt:lpstr>
      <vt:lpstr>2_Office Theme</vt:lpstr>
      <vt:lpstr>3_Office Theme</vt:lpstr>
      <vt:lpstr>Office Theme</vt:lpstr>
      <vt:lpstr>1_Office Theme</vt:lpstr>
      <vt:lpstr>Parallax</vt:lpstr>
      <vt:lpstr>PowerPoint Presentation</vt:lpstr>
      <vt:lpstr>003 - Lift Your Voice In Praise - Title</vt:lpstr>
      <vt:lpstr>003 - Lift Your Voice In Praise - 1.1</vt:lpstr>
      <vt:lpstr>003 - Lift Your Voice In Praise - 1.2</vt:lpstr>
      <vt:lpstr>003 - Lift Your Voice In Praise - C.1</vt:lpstr>
      <vt:lpstr>003 - Lift Your Voice In Praise - C.2</vt:lpstr>
      <vt:lpstr>003 - Lift Your Voice In Praise - 2.1</vt:lpstr>
      <vt:lpstr>003 - Lift Your Voice In Praise - 2.2</vt:lpstr>
      <vt:lpstr>003 - Lift Your Voice In Praise - C.1</vt:lpstr>
      <vt:lpstr>003 - Lift Your Voice In Praise - C.2</vt:lpstr>
      <vt:lpstr>003 - Lift Your Voice In Praise - 3.1</vt:lpstr>
      <vt:lpstr>003 - Lift Your Voice In Praise - 3.2</vt:lpstr>
      <vt:lpstr>003 - Lift Your Voice In Praise - C.1</vt:lpstr>
      <vt:lpstr>003 - Lift Your Voice In Praise - C.2</vt:lpstr>
      <vt:lpstr>PowerPoint Presentation</vt:lpstr>
      <vt:lpstr>20251 - FILL MY CUP, LORD - Title</vt:lpstr>
      <vt:lpstr>20251 - FILL MY CUP, LORD - 1.1</vt:lpstr>
      <vt:lpstr>20251 - FILL MY CUP, LORD - 1.2</vt:lpstr>
      <vt:lpstr>20251 - FILL MY CUP, LORD - C.1</vt:lpstr>
      <vt:lpstr>20251 - FILL MY CUP, LORD - C.2</vt:lpstr>
      <vt:lpstr>20251 - FILL MY CUP, LORD - 2.1</vt:lpstr>
      <vt:lpstr>20251 - FILL MY CUP, LORD - 2.2</vt:lpstr>
      <vt:lpstr>20251 - FILL MY CUP, LORD - C.1</vt:lpstr>
      <vt:lpstr>20251 - FILL MY CUP, LORD - C.2</vt:lpstr>
      <vt:lpstr>20251 - FILL MY CUP, LORD - 3.1</vt:lpstr>
      <vt:lpstr>20251 - FILL MY CUP, LORD - 3.2</vt:lpstr>
      <vt:lpstr>20251 - FILL MY CUP, LORD - C.1</vt:lpstr>
      <vt:lpstr>20251 - FILL MY CUP, LORD - C.2</vt:lpstr>
      <vt:lpstr>166 - He Loved Me So - Title</vt:lpstr>
      <vt:lpstr>166 - He Loved Me So - 1.1</vt:lpstr>
      <vt:lpstr>166 - He Loved Me So - 1.2</vt:lpstr>
      <vt:lpstr>166 - He Loved Me So - C.1</vt:lpstr>
      <vt:lpstr>166 - He Loved Me So - C.2</vt:lpstr>
      <vt:lpstr>166 - He Loved Me So - 2.1</vt:lpstr>
      <vt:lpstr>166 - He Loved Me So - 2.2</vt:lpstr>
      <vt:lpstr>166 - He Loved Me So - C.1</vt:lpstr>
      <vt:lpstr>166 - He Loved Me So - C.2</vt:lpstr>
      <vt:lpstr>166 - He Loved Me So - 3.1</vt:lpstr>
      <vt:lpstr>166 - He Loved Me So - 3.2</vt:lpstr>
      <vt:lpstr>166 - He Loved Me So - C.1</vt:lpstr>
      <vt:lpstr>166 - He Loved Me So - C.2</vt:lpstr>
      <vt:lpstr>PowerPoint Presentation</vt:lpstr>
      <vt:lpstr>PowerPoint Presentation</vt:lpstr>
      <vt:lpstr>664 - He Gave Me A Song - Title</vt:lpstr>
      <vt:lpstr>664 - He Gave Me A Song - 1.1</vt:lpstr>
      <vt:lpstr>664 - He Gave Me A Song - 1.2</vt:lpstr>
      <vt:lpstr>664 - He Gave Me A Song - 1.3</vt:lpstr>
      <vt:lpstr>664 - He Gave Me A Song - 1.4</vt:lpstr>
      <vt:lpstr>664 - He Gave Me A Song - C.1</vt:lpstr>
      <vt:lpstr>664 - He Gave Me A Song - C.2</vt:lpstr>
      <vt:lpstr>664 - He Gave Me A Song - C.3</vt:lpstr>
      <vt:lpstr>664 - He Gave Me A Song - C.4</vt:lpstr>
      <vt:lpstr>664 - He Gave Me A Song - 2.1</vt:lpstr>
      <vt:lpstr>664 - He Gave Me A Song - 2.2</vt:lpstr>
      <vt:lpstr>664 - He Gave Me A Song - 2.3</vt:lpstr>
      <vt:lpstr>664 - He Gave Me A Song - 2.4</vt:lpstr>
      <vt:lpstr>664 - He Gave Me A Song - C.1</vt:lpstr>
      <vt:lpstr>664 - He Gave Me A Song - C.2</vt:lpstr>
      <vt:lpstr>664 - He Gave Me A Song - C.3</vt:lpstr>
      <vt:lpstr>664 - He Gave Me A Song - C.4</vt:lpstr>
      <vt:lpstr>664 - He Gave Me A Song - 3.1</vt:lpstr>
      <vt:lpstr>664 - He Gave Me A Song - 3.2</vt:lpstr>
      <vt:lpstr>664 - He Gave Me A Song - 3.3</vt:lpstr>
      <vt:lpstr>664 - He Gave Me A Song - 3.4</vt:lpstr>
      <vt:lpstr>664 - He Gave Me A Song - C.1</vt:lpstr>
      <vt:lpstr>664 - He Gave Me A Song - C.2</vt:lpstr>
      <vt:lpstr>664 - He Gave Me A Song - C.3</vt:lpstr>
      <vt:lpstr>664 - He Gave Me A Song - C.4</vt:lpstr>
      <vt:lpstr>PowerPoint Presentation</vt:lpstr>
      <vt:lpstr>PowerPoint Presentation</vt:lpstr>
      <vt:lpstr>Following the Ark</vt:lpstr>
      <vt:lpstr>PowerPoint Presentation</vt:lpstr>
      <vt:lpstr>Exodus 25:10-22</vt:lpstr>
      <vt:lpstr>Numbers 4:15</vt:lpstr>
      <vt:lpstr>1. God used the Ark to lead His people to the promise land.</vt:lpstr>
      <vt:lpstr>1. God used the Ark to lead His people to the promise land.</vt:lpstr>
      <vt:lpstr> 1. God used the Ark to lead His people to the promise land.</vt:lpstr>
      <vt:lpstr>Other Movements of the Ark</vt:lpstr>
      <vt:lpstr>2. God used the Ark to show His power</vt:lpstr>
      <vt:lpstr>2. God used the Ark to show His power</vt:lpstr>
      <vt:lpstr>2. God used the Ark to show His power</vt:lpstr>
      <vt:lpstr>The Ark Is Returned</vt:lpstr>
      <vt:lpstr>Other Movements of the Ark</vt:lpstr>
      <vt:lpstr>3.When commands were kept blessings followed the Ark… But when they weren’t…</vt:lpstr>
      <vt:lpstr>The Rings and the Poles</vt:lpstr>
      <vt:lpstr>Modern Day Rings and Poles</vt:lpstr>
      <vt:lpstr>Other Movements of the Ark</vt:lpstr>
      <vt:lpstr>1 Kings 8:1-11</vt:lpstr>
      <vt:lpstr>2 Chronicles 36:17-19</vt:lpstr>
      <vt:lpstr>Jeremiah 3:16-17</vt:lpstr>
      <vt:lpstr>Why has the Ark never been found?</vt:lpstr>
      <vt:lpstr>4. Christ is our Ark</vt:lpstr>
      <vt:lpstr>Hebrews 9:1-28</vt:lpstr>
      <vt:lpstr>PowerPoint Presentation</vt:lpstr>
      <vt:lpstr>325 - I Am Resolved - Title</vt:lpstr>
      <vt:lpstr>325 - I Am Resolved - 1.1</vt:lpstr>
      <vt:lpstr>325 - I Am Resolved - 1.2</vt:lpstr>
      <vt:lpstr>325 - I Am Resolved - C.1</vt:lpstr>
      <vt:lpstr>325 - I Am Resolved - C.2</vt:lpstr>
      <vt:lpstr>325 - I Am Resolved - C.3</vt:lpstr>
      <vt:lpstr>325 - I Am Resolved - 2.1</vt:lpstr>
      <vt:lpstr>325 - I Am Resolved - 2.2</vt:lpstr>
      <vt:lpstr>325 - I Am Resolved - C.1</vt:lpstr>
      <vt:lpstr>325 - I Am Resolved - C.2</vt:lpstr>
      <vt:lpstr>325 - I Am Resolved - C.3</vt:lpstr>
      <vt:lpstr>325 - I Am Resolved - 3.1</vt:lpstr>
      <vt:lpstr>325 - I Am Resolved - 3.2</vt:lpstr>
      <vt:lpstr>325 - I Am Resolved - C.1</vt:lpstr>
      <vt:lpstr>325 - I Am Resolved - C.2</vt:lpstr>
      <vt:lpstr>325 - I Am Resolved - C.3</vt:lpstr>
      <vt:lpstr>325 - I Am Resolved - 4.1</vt:lpstr>
      <vt:lpstr>325 - I Am Resolved - 4.2</vt:lpstr>
      <vt:lpstr>325 - I Am Resolved - C.1</vt:lpstr>
      <vt:lpstr>325 - I Am Resolved - C.2</vt:lpstr>
      <vt:lpstr>325 - I Am Resolved - C.3</vt:lpstr>
      <vt:lpstr>PowerPoint Presentation</vt:lpstr>
    </vt:vector>
  </TitlesOfParts>
  <Company>AQ2 Technologies,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Template</dc:title>
  <dc:creator>RJStevensMusic.com</dc:creator>
  <dc:description/>
  <cp:lastModifiedBy>Jason Reeder</cp:lastModifiedBy>
  <cp:revision>140</cp:revision>
  <dcterms:created xsi:type="dcterms:W3CDTF">2008-03-16T18:22:36Z</dcterms:created>
  <dcterms:modified xsi:type="dcterms:W3CDTF">2022-06-05T16:09:55Z</dcterms:modified>
</cp:coreProperties>
</file>