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9"/>
  </p:notesMasterIdLst>
  <p:sldIdLst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9" r:id="rId14"/>
    <p:sldId id="268" r:id="rId15"/>
    <p:sldId id="270" r:id="rId16"/>
    <p:sldId id="271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026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He who is faithful in what is least is faithful also in much; and he who is unjust in what is least is unjust also in much.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Therefore if you have not been faithful in the unrighteous mammon, who will commit to your trust the true riches?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And if you have not been faithful in what is another man's, who will give you what is your own? </a:t>
            </a:r>
          </a:p>
        </p:txBody>
      </p:sp>
    </p:spTree>
    <p:extLst>
      <p:ext uri="{BB962C8B-B14F-4D97-AF65-F5344CB8AC3E}">
        <p14:creationId xmlns:p14="http://schemas.microsoft.com/office/powerpoint/2010/main" val="124720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He who is faithful in what is least is faithful also in much; and he who is unjust in what is least is unjust also in much.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Therefore if you have not been faithful in the unrighteous mammon, who will commit to your trust the true riches?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And if you have not been </a:t>
            </a:r>
            <a:r>
              <a:rPr lang="en-US" b="1" dirty="0">
                <a:highlight>
                  <a:srgbClr val="FFFF00"/>
                </a:highlight>
              </a:rPr>
              <a:t>faithful in what is another man's</a:t>
            </a:r>
            <a:r>
              <a:rPr lang="en-US" b="1" dirty="0"/>
              <a:t>, who will give you what is your own? </a:t>
            </a:r>
          </a:p>
        </p:txBody>
      </p:sp>
    </p:spTree>
    <p:extLst>
      <p:ext uri="{BB962C8B-B14F-4D97-AF65-F5344CB8AC3E}">
        <p14:creationId xmlns:p14="http://schemas.microsoft.com/office/powerpoint/2010/main" val="67036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He who is </a:t>
            </a:r>
            <a:r>
              <a:rPr lang="en-US" b="1" dirty="0">
                <a:highlight>
                  <a:srgbClr val="FFFF00"/>
                </a:highlight>
              </a:rPr>
              <a:t>faithful</a:t>
            </a:r>
            <a:r>
              <a:rPr lang="en-US" b="1" dirty="0"/>
              <a:t> in what is least is </a:t>
            </a:r>
            <a:r>
              <a:rPr lang="en-US" b="1" dirty="0">
                <a:highlight>
                  <a:srgbClr val="FFFF00"/>
                </a:highlight>
              </a:rPr>
              <a:t>faithful</a:t>
            </a:r>
            <a:r>
              <a:rPr lang="en-US" b="1" dirty="0"/>
              <a:t> also in much; and he who is </a:t>
            </a:r>
            <a:r>
              <a:rPr lang="en-US" b="1" dirty="0">
                <a:highlight>
                  <a:srgbClr val="FFFF00"/>
                </a:highlight>
              </a:rPr>
              <a:t>unjust</a:t>
            </a:r>
            <a:r>
              <a:rPr lang="en-US" b="1" dirty="0"/>
              <a:t> in what is least is </a:t>
            </a:r>
            <a:r>
              <a:rPr lang="en-US" b="1" dirty="0">
                <a:highlight>
                  <a:srgbClr val="FFFF00"/>
                </a:highlight>
              </a:rPr>
              <a:t>unjust</a:t>
            </a:r>
            <a:r>
              <a:rPr lang="en-US" b="1" dirty="0"/>
              <a:t> also in much.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Therefore if you have not been faithful in the unrighteous mammon, who will commit to your trust the true riches?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And if you have not been faithful in what is another man's, who will give you what is your own?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326B973-61C3-FA94-3BCE-D71C386B4B7D}"/>
              </a:ext>
            </a:extLst>
          </p:cNvPr>
          <p:cNvSpPr/>
          <p:nvPr/>
        </p:nvSpPr>
        <p:spPr>
          <a:xfrm>
            <a:off x="5237015" y="1746109"/>
            <a:ext cx="1039091" cy="6091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F39A4ED-9EB3-C036-85AE-701689D829AE}"/>
              </a:ext>
            </a:extLst>
          </p:cNvPr>
          <p:cNvSpPr/>
          <p:nvPr/>
        </p:nvSpPr>
        <p:spPr>
          <a:xfrm>
            <a:off x="7065814" y="2134042"/>
            <a:ext cx="1039091" cy="6091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E4BF47-D0AB-7F8F-0DAB-333B49089BF2}"/>
              </a:ext>
            </a:extLst>
          </p:cNvPr>
          <p:cNvSpPr/>
          <p:nvPr/>
        </p:nvSpPr>
        <p:spPr>
          <a:xfrm>
            <a:off x="3172685" y="2521975"/>
            <a:ext cx="1039091" cy="6091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4189E26-880D-1603-5420-8EEE6F15611C}"/>
              </a:ext>
            </a:extLst>
          </p:cNvPr>
          <p:cNvSpPr/>
          <p:nvPr/>
        </p:nvSpPr>
        <p:spPr>
          <a:xfrm>
            <a:off x="1496290" y="2147899"/>
            <a:ext cx="1039091" cy="6091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92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He who is faithful in what is least is faithful also in much; and he who is unjust in what is least is unjust also in much.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Therefore if you have not been faithful in the unrighteous mammon, who will commit to your trust the </a:t>
            </a:r>
            <a:r>
              <a:rPr lang="en-US" b="1" dirty="0">
                <a:highlight>
                  <a:srgbClr val="FFFF00"/>
                </a:highlight>
              </a:rPr>
              <a:t>true riches</a:t>
            </a:r>
            <a:r>
              <a:rPr lang="en-US" b="1" dirty="0"/>
              <a:t>?  </a:t>
            </a:r>
          </a:p>
          <a:p>
            <a:pPr marL="514350" indent="-514350">
              <a:buSzPct val="88000"/>
              <a:buFont typeface="+mj-lt"/>
              <a:buAutoNum type="arabicPeriod" startAt="10"/>
            </a:pPr>
            <a:r>
              <a:rPr lang="en-US" b="1" dirty="0"/>
              <a:t>And if you have not been faithful in what is another man's, who will give you what is </a:t>
            </a:r>
            <a:r>
              <a:rPr lang="en-US" b="1" dirty="0">
                <a:highlight>
                  <a:srgbClr val="FFFF00"/>
                </a:highlight>
              </a:rPr>
              <a:t>your own</a:t>
            </a:r>
            <a:r>
              <a:rPr lang="en-US" b="1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06357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Priority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8000"/>
              <a:buFont typeface="+mj-lt"/>
              <a:buAutoNum type="arabicPeriod" startAt="13"/>
            </a:pPr>
            <a:r>
              <a:rPr lang="en-US" sz="3200" b="1" dirty="0"/>
              <a:t>No servant can serve two masters; </a:t>
            </a:r>
            <a:br>
              <a:rPr lang="en-US" sz="3200" b="1" dirty="0"/>
            </a:br>
            <a:r>
              <a:rPr lang="en-US" sz="3200" b="1" dirty="0"/>
              <a:t>for either he will hate the one and </a:t>
            </a:r>
            <a:br>
              <a:rPr lang="en-US" sz="3200" b="1" dirty="0"/>
            </a:br>
            <a:r>
              <a:rPr lang="en-US" sz="3200" b="1" dirty="0"/>
              <a:t>love the other, or else he will be </a:t>
            </a:r>
            <a:br>
              <a:rPr lang="en-US" sz="3200" b="1" dirty="0"/>
            </a:br>
            <a:r>
              <a:rPr lang="en-US" sz="3200" b="1" dirty="0"/>
              <a:t>loyal to the one and despise the other. </a:t>
            </a:r>
            <a:br>
              <a:rPr lang="en-US" sz="3200" b="1" dirty="0"/>
            </a:br>
            <a:r>
              <a:rPr lang="en-US" sz="3200" b="1" dirty="0"/>
              <a:t>You cannot serve God and mammon.</a:t>
            </a:r>
          </a:p>
        </p:txBody>
      </p:sp>
    </p:spTree>
    <p:extLst>
      <p:ext uri="{BB962C8B-B14F-4D97-AF65-F5344CB8AC3E}">
        <p14:creationId xmlns:p14="http://schemas.microsoft.com/office/powerpoint/2010/main" val="400195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ke 16:1-13 — Life, and Some Parables are Messy – Parsippany United  Methodist Church">
            <a:extLst>
              <a:ext uri="{FF2B5EF4-FFF2-40B4-BE49-F238E27FC236}">
                <a16:creationId xmlns:a16="http://schemas.microsoft.com/office/drawing/2014/main" id="{8A82B8A4-07C2-2CEC-4CDA-6A3145108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53814"/>
            <a:ext cx="5149565" cy="375220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6A0EF2-A3F1-4E1F-FF5D-4C7B82618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7079"/>
            <a:ext cx="7772400" cy="179199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Parable of the Unjust Steward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CDE6E24-066B-EF5F-3965-8BC3D68EFBA1}"/>
              </a:ext>
            </a:extLst>
          </p:cNvPr>
          <p:cNvSpPr/>
          <p:nvPr/>
        </p:nvSpPr>
        <p:spPr>
          <a:xfrm>
            <a:off x="5486396" y="3629891"/>
            <a:ext cx="3061854" cy="216130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7742B-3C37-C8A2-0DBC-BCE66EB41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3659" y="4412600"/>
            <a:ext cx="3207327" cy="595889"/>
          </a:xfrm>
        </p:spPr>
        <p:txBody>
          <a:bodyPr>
            <a:normAutofit/>
          </a:bodyPr>
          <a:lstStyle/>
          <a:p>
            <a:r>
              <a:rPr lang="en-US" sz="3200" b="1" dirty="0"/>
              <a:t>Luke 16:1-13</a:t>
            </a:r>
          </a:p>
        </p:txBody>
      </p:sp>
    </p:spTree>
    <p:extLst>
      <p:ext uri="{BB962C8B-B14F-4D97-AF65-F5344CB8AC3E}">
        <p14:creationId xmlns:p14="http://schemas.microsoft.com/office/powerpoint/2010/main" val="36622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272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ke 16:1-13 — Life, and Some Parables are Messy – Parsippany United  Methodist Church">
            <a:extLst>
              <a:ext uri="{FF2B5EF4-FFF2-40B4-BE49-F238E27FC236}">
                <a16:creationId xmlns:a16="http://schemas.microsoft.com/office/drawing/2014/main" id="{8A82B8A4-07C2-2CEC-4CDA-6A3145108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53814"/>
            <a:ext cx="5149565" cy="375220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6A0EF2-A3F1-4E1F-FF5D-4C7B82618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7079"/>
            <a:ext cx="7772400" cy="179199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Parable of the Unjust Steward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CDE6E24-066B-EF5F-3965-8BC3D68EFBA1}"/>
              </a:ext>
            </a:extLst>
          </p:cNvPr>
          <p:cNvSpPr/>
          <p:nvPr/>
        </p:nvSpPr>
        <p:spPr>
          <a:xfrm>
            <a:off x="5486396" y="3629891"/>
            <a:ext cx="3061854" cy="216130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7742B-3C37-C8A2-0DBC-BCE66EB41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3659" y="4412600"/>
            <a:ext cx="3207327" cy="595889"/>
          </a:xfrm>
        </p:spPr>
        <p:txBody>
          <a:bodyPr>
            <a:normAutofit/>
          </a:bodyPr>
          <a:lstStyle/>
          <a:p>
            <a:r>
              <a:rPr lang="en-US" sz="3200" b="1" dirty="0"/>
              <a:t>Luke 16:1-13</a:t>
            </a:r>
          </a:p>
        </p:txBody>
      </p:sp>
    </p:spTree>
    <p:extLst>
      <p:ext uri="{BB962C8B-B14F-4D97-AF65-F5344CB8AC3E}">
        <p14:creationId xmlns:p14="http://schemas.microsoft.com/office/powerpoint/2010/main" val="272324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A1BD7-7612-F2A8-2217-1F4E39D10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en-US" sz="3000" b="1">
                <a:solidFill>
                  <a:srgbClr val="FFFFFF"/>
                </a:solidFill>
                <a:latin typeface="+mn-lt"/>
              </a:rPr>
              <a:t>Understanding This Parable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D720A-F6FF-6E0E-4F2B-A8ECA3261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6396" y="1620982"/>
            <a:ext cx="4461623" cy="4779818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EFFFF"/>
                </a:solidFill>
              </a:rPr>
              <a:t>Keep it in its context in Luke. </a:t>
            </a:r>
          </a:p>
          <a:p>
            <a:r>
              <a:rPr lang="en-US" b="1" dirty="0">
                <a:solidFill>
                  <a:srgbClr val="FEFFFF"/>
                </a:solidFill>
              </a:rPr>
              <a:t>Don’t try to identify the characters. </a:t>
            </a:r>
          </a:p>
          <a:p>
            <a:r>
              <a:rPr lang="en-US" b="1" dirty="0">
                <a:solidFill>
                  <a:srgbClr val="FEFFFF"/>
                </a:solidFill>
              </a:rPr>
              <a:t>Understand the words. </a:t>
            </a:r>
          </a:p>
          <a:p>
            <a:r>
              <a:rPr lang="en-US" b="1" dirty="0">
                <a:solidFill>
                  <a:srgbClr val="FEFFFF"/>
                </a:solidFill>
              </a:rPr>
              <a:t>Note the commendation comes from the steward’s master, not from Jesus. </a:t>
            </a:r>
          </a:p>
          <a:p>
            <a:r>
              <a:rPr lang="en-US" b="1" dirty="0">
                <a:solidFill>
                  <a:srgbClr val="FEFFFF"/>
                </a:solidFill>
              </a:rPr>
              <a:t>Pay attention to the lessons at the end. </a:t>
            </a:r>
          </a:p>
        </p:txBody>
      </p:sp>
    </p:spTree>
    <p:extLst>
      <p:ext uri="{BB962C8B-B14F-4D97-AF65-F5344CB8AC3E}">
        <p14:creationId xmlns:p14="http://schemas.microsoft.com/office/powerpoint/2010/main" val="1520948920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83F5-95D6-B3B0-5687-F65040E6C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Parable 	</a:t>
            </a:r>
            <a:r>
              <a:rPr lang="en-US" dirty="0">
                <a:latin typeface="+mn-lt"/>
              </a:rPr>
              <a:t>vs. 1-8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DF137-38FF-F657-4C65-3B63D8991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steward is caught wasting his master’s goods. </a:t>
            </a:r>
          </a:p>
          <a:p>
            <a:r>
              <a:rPr lang="en-US" b="1" dirty="0"/>
              <a:t>He thinks about his future. </a:t>
            </a:r>
          </a:p>
          <a:p>
            <a:r>
              <a:rPr lang="en-US" b="1" dirty="0"/>
              <a:t>He offers to help the debtors in hope of gaining their help. </a:t>
            </a:r>
          </a:p>
          <a:p>
            <a:r>
              <a:rPr lang="en-US" b="1" dirty="0"/>
              <a:t>“So the master commended the unjust steward because he had dealt shrewdly” (v. 8). </a:t>
            </a:r>
          </a:p>
        </p:txBody>
      </p:sp>
    </p:spTree>
    <p:extLst>
      <p:ext uri="{BB962C8B-B14F-4D97-AF65-F5344CB8AC3E}">
        <p14:creationId xmlns:p14="http://schemas.microsoft.com/office/powerpoint/2010/main" val="332443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Steward’s Foresight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Prodigal Son lived for the moment (vs. 13-14). </a:t>
            </a:r>
          </a:p>
          <a:p>
            <a:r>
              <a:rPr lang="en-US" b="1" dirty="0"/>
              <a:t>The Unjust Steward lived in light of the future. </a:t>
            </a:r>
          </a:p>
          <a:p>
            <a:pPr lvl="1"/>
            <a:r>
              <a:rPr lang="en-US" sz="2800" b="1" dirty="0"/>
              <a:t>He saw what was ahead of him, devised a plan, and worked to make it possible. </a:t>
            </a:r>
          </a:p>
          <a:p>
            <a:endParaRPr lang="en-US" sz="800" b="1" dirty="0"/>
          </a:p>
          <a:p>
            <a:r>
              <a:rPr lang="en-US" b="1" dirty="0"/>
              <a:t>“For the </a:t>
            </a:r>
            <a:r>
              <a:rPr lang="en-US" b="1" dirty="0">
                <a:highlight>
                  <a:srgbClr val="FFFF00"/>
                </a:highlight>
              </a:rPr>
              <a:t>sons of this world</a:t>
            </a:r>
            <a:r>
              <a:rPr lang="en-US" b="1" dirty="0"/>
              <a:t> are more shrewd in their generation than the </a:t>
            </a:r>
            <a:r>
              <a:rPr lang="en-US" b="1" dirty="0">
                <a:highlight>
                  <a:srgbClr val="FFFF00"/>
                </a:highlight>
              </a:rPr>
              <a:t>sons of light</a:t>
            </a:r>
            <a:r>
              <a:rPr lang="en-US" b="1" dirty="0"/>
              <a:t>” (v. 8). </a:t>
            </a:r>
          </a:p>
        </p:txBody>
      </p:sp>
    </p:spTree>
    <p:extLst>
      <p:ext uri="{BB962C8B-B14F-4D97-AF65-F5344CB8AC3E}">
        <p14:creationId xmlns:p14="http://schemas.microsoft.com/office/powerpoint/2010/main" val="278688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Foresight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“And I say to you, make friends for yourselves by unrighteous mammon, that when you fail, they may receive you into an everlasting home” (v. 9). </a:t>
            </a:r>
          </a:p>
        </p:txBody>
      </p:sp>
    </p:spTree>
    <p:extLst>
      <p:ext uri="{BB962C8B-B14F-4D97-AF65-F5344CB8AC3E}">
        <p14:creationId xmlns:p14="http://schemas.microsoft.com/office/powerpoint/2010/main" val="12010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Foresight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“And I say to you, make friends for yourselves by </a:t>
            </a:r>
            <a:r>
              <a:rPr lang="en-US" b="1" dirty="0">
                <a:highlight>
                  <a:srgbClr val="FFFF00"/>
                </a:highlight>
              </a:rPr>
              <a:t>unrighteous mammon</a:t>
            </a:r>
            <a:r>
              <a:rPr lang="en-US" b="1" dirty="0"/>
              <a:t>, that when you fail, they may receive you into an everlasting home” (v. 9). </a:t>
            </a:r>
          </a:p>
        </p:txBody>
      </p:sp>
    </p:spTree>
    <p:extLst>
      <p:ext uri="{BB962C8B-B14F-4D97-AF65-F5344CB8AC3E}">
        <p14:creationId xmlns:p14="http://schemas.microsoft.com/office/powerpoint/2010/main" val="338362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Foresight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“And I say to you, make friends for yourselves by </a:t>
            </a:r>
            <a:r>
              <a:rPr lang="en-US" b="1" dirty="0">
                <a:highlight>
                  <a:srgbClr val="FFFF00"/>
                </a:highlight>
              </a:rPr>
              <a:t>unrighteous mammon</a:t>
            </a:r>
            <a:r>
              <a:rPr lang="en-US" b="1" dirty="0"/>
              <a:t>, that when you fail, they may receive you into an </a:t>
            </a:r>
            <a:r>
              <a:rPr lang="en-US" b="1" dirty="0">
                <a:highlight>
                  <a:srgbClr val="FFFF00"/>
                </a:highlight>
              </a:rPr>
              <a:t>everlasting home</a:t>
            </a:r>
            <a:r>
              <a:rPr lang="en-US" b="1" dirty="0"/>
              <a:t>” (v. 9). </a:t>
            </a:r>
          </a:p>
        </p:txBody>
      </p:sp>
    </p:spTree>
    <p:extLst>
      <p:ext uri="{BB962C8B-B14F-4D97-AF65-F5344CB8AC3E}">
        <p14:creationId xmlns:p14="http://schemas.microsoft.com/office/powerpoint/2010/main" val="185482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BD12-56E5-4AF1-A150-3B8DEB5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Christian’s Foresight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466A-ACA9-6E79-E4E6-0519E7F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“And I say to you, make friends for yourselves by </a:t>
            </a:r>
            <a:r>
              <a:rPr lang="en-US" b="1" dirty="0">
                <a:highlight>
                  <a:srgbClr val="FFFF00"/>
                </a:highlight>
              </a:rPr>
              <a:t>unrighteous mammon</a:t>
            </a:r>
            <a:r>
              <a:rPr lang="en-US" b="1" dirty="0"/>
              <a:t>, that when you fail, they may receive you into an </a:t>
            </a:r>
            <a:r>
              <a:rPr lang="en-US" b="1" dirty="0">
                <a:highlight>
                  <a:srgbClr val="FFFF00"/>
                </a:highlight>
              </a:rPr>
              <a:t>everlasting home</a:t>
            </a:r>
            <a:r>
              <a:rPr lang="en-US" b="1" dirty="0"/>
              <a:t>” (v. 9). </a:t>
            </a:r>
          </a:p>
          <a:p>
            <a:endParaRPr lang="en-US" sz="800" b="1" dirty="0"/>
          </a:p>
          <a:p>
            <a:r>
              <a:rPr lang="en-US" b="1" dirty="0"/>
              <a:t>We are to make proper use of our material possessions in this world so that our reward will be in the next world (Matt. 6:19-20). </a:t>
            </a:r>
          </a:p>
        </p:txBody>
      </p:sp>
    </p:spTree>
    <p:extLst>
      <p:ext uri="{BB962C8B-B14F-4D97-AF65-F5344CB8AC3E}">
        <p14:creationId xmlns:p14="http://schemas.microsoft.com/office/powerpoint/2010/main" val="94235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708</Words>
  <Application>Microsoft Office PowerPoint</Application>
  <PresentationFormat>On-screen Show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Parable of the Unjust Steward</vt:lpstr>
      <vt:lpstr>Understanding This Parable</vt:lpstr>
      <vt:lpstr>The Parable  vs. 1-8</vt:lpstr>
      <vt:lpstr>The Steward’s Foresight</vt:lpstr>
      <vt:lpstr>The Christian’s Foresight</vt:lpstr>
      <vt:lpstr>The Christian’s Foresight</vt:lpstr>
      <vt:lpstr>The Christian’s Foresight</vt:lpstr>
      <vt:lpstr>The Christian’s Foresight</vt:lpstr>
      <vt:lpstr>The Christian’s Faithfulness</vt:lpstr>
      <vt:lpstr>The Christian’s Faithfulness</vt:lpstr>
      <vt:lpstr>The Christian’s Faithfulness</vt:lpstr>
      <vt:lpstr>The Christian’s Faithfulness</vt:lpstr>
      <vt:lpstr>The Christian’s Priority</vt:lpstr>
      <vt:lpstr>The Parable of the Unjust Steward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135</cp:revision>
  <dcterms:created xsi:type="dcterms:W3CDTF">2008-03-16T18:22:36Z</dcterms:created>
  <dcterms:modified xsi:type="dcterms:W3CDTF">2022-05-23T17:05:34Z</dcterms:modified>
</cp:coreProperties>
</file>