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704" r:id="rId2"/>
  </p:sldMasterIdLst>
  <p:notesMasterIdLst>
    <p:notesMasterId r:id="rId16"/>
  </p:notesMasterIdLst>
  <p:sldIdLst>
    <p:sldId id="259" r:id="rId3"/>
    <p:sldId id="256" r:id="rId4"/>
    <p:sldId id="262" r:id="rId5"/>
    <p:sldId id="261" r:id="rId6"/>
    <p:sldId id="257" r:id="rId7"/>
    <p:sldId id="575" r:id="rId8"/>
    <p:sldId id="576" r:id="rId9"/>
    <p:sldId id="577" r:id="rId10"/>
    <p:sldId id="578" r:id="rId11"/>
    <p:sldId id="579" r:id="rId12"/>
    <p:sldId id="580" r:id="rId13"/>
    <p:sldId id="260" r:id="rId14"/>
    <p:sldId id="25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623" autoAdjust="0"/>
    <p:restoredTop sz="86325" autoAdjust="0"/>
  </p:normalViewPr>
  <p:slideViewPr>
    <p:cSldViewPr>
      <p:cViewPr varScale="1">
        <p:scale>
          <a:sx n="79" d="100"/>
          <a:sy n="79" d="100"/>
        </p:scale>
        <p:origin x="1158"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2002"/>
    </p:cViewPr>
  </p:sorterViewPr>
  <p:notesViewPr>
    <p:cSldViewPr>
      <p:cViewPr varScale="1">
        <p:scale>
          <a:sx n="76" d="100"/>
          <a:sy n="76" d="100"/>
        </p:scale>
        <p:origin x="-2971"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8DE7A2-50D1-4400-88E2-5E32D940C051}" type="datetimeFigureOut">
              <a:rPr lang="en-US"/>
              <a:pPr/>
              <a:t>4/18/2022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9F674F-5FF1-4C50-AE02-5B1470F93F7E}" type="slidenum">
              <a:rPr lang="en-US"/>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73E935-E74D-413C-B2D3-A5CAFE25187B}" type="datetimeFigureOut">
              <a:rPr lang="en-US" smtClean="0"/>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A5B79-1615-4B4C-800E-7845CEBDC881}" type="slidenum">
              <a:rPr lang="en-US" smtClean="0"/>
              <a:t>‹#›</a:t>
            </a:fld>
            <a:endParaRPr lang="en-US"/>
          </a:p>
        </p:txBody>
      </p:sp>
    </p:spTree>
    <p:extLst>
      <p:ext uri="{BB962C8B-B14F-4D97-AF65-F5344CB8AC3E}">
        <p14:creationId xmlns:p14="http://schemas.microsoft.com/office/powerpoint/2010/main" val="2977748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73E935-E74D-413C-B2D3-A5CAFE25187B}" type="datetimeFigureOut">
              <a:rPr lang="en-US" smtClean="0"/>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A5B79-1615-4B4C-800E-7845CEBDC881}" type="slidenum">
              <a:rPr lang="en-US" smtClean="0"/>
              <a:t>‹#›</a:t>
            </a:fld>
            <a:endParaRPr lang="en-US"/>
          </a:p>
        </p:txBody>
      </p:sp>
    </p:spTree>
    <p:extLst>
      <p:ext uri="{BB962C8B-B14F-4D97-AF65-F5344CB8AC3E}">
        <p14:creationId xmlns:p14="http://schemas.microsoft.com/office/powerpoint/2010/main" val="1595734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73E935-E74D-413C-B2D3-A5CAFE25187B}" type="datetimeFigureOut">
              <a:rPr lang="en-US" smtClean="0"/>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A5B79-1615-4B4C-800E-7845CEBDC881}" type="slidenum">
              <a:rPr lang="en-US" smtClean="0"/>
              <a:t>‹#›</a:t>
            </a:fld>
            <a:endParaRPr lang="en-US"/>
          </a:p>
        </p:txBody>
      </p:sp>
    </p:spTree>
    <p:extLst>
      <p:ext uri="{BB962C8B-B14F-4D97-AF65-F5344CB8AC3E}">
        <p14:creationId xmlns:p14="http://schemas.microsoft.com/office/powerpoint/2010/main" val="2996860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760F119-1FF8-4546-B33C-D899D33F052B}" type="datetimeFigureOut">
              <a:rPr lang="en-US" smtClean="0"/>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070FE-0EBA-446C-AA80-56E31AE14312}" type="slidenum">
              <a:rPr lang="en-US" smtClean="0"/>
              <a:t>‹#›</a:t>
            </a:fld>
            <a:endParaRPr lang="en-US"/>
          </a:p>
        </p:txBody>
      </p:sp>
    </p:spTree>
    <p:extLst>
      <p:ext uri="{BB962C8B-B14F-4D97-AF65-F5344CB8AC3E}">
        <p14:creationId xmlns:p14="http://schemas.microsoft.com/office/powerpoint/2010/main" val="1566103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60F119-1FF8-4546-B33C-D899D33F052B}" type="datetimeFigureOut">
              <a:rPr lang="en-US" smtClean="0"/>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070FE-0EBA-446C-AA80-56E31AE14312}" type="slidenum">
              <a:rPr lang="en-US" smtClean="0"/>
              <a:t>‹#›</a:t>
            </a:fld>
            <a:endParaRPr lang="en-US"/>
          </a:p>
        </p:txBody>
      </p:sp>
    </p:spTree>
    <p:extLst>
      <p:ext uri="{BB962C8B-B14F-4D97-AF65-F5344CB8AC3E}">
        <p14:creationId xmlns:p14="http://schemas.microsoft.com/office/powerpoint/2010/main" val="4622795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0F119-1FF8-4546-B33C-D899D33F052B}" type="datetimeFigureOut">
              <a:rPr lang="en-US" smtClean="0"/>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070FE-0EBA-446C-AA80-56E31AE14312}" type="slidenum">
              <a:rPr lang="en-US" smtClean="0"/>
              <a:t>‹#›</a:t>
            </a:fld>
            <a:endParaRPr lang="en-US"/>
          </a:p>
        </p:txBody>
      </p:sp>
    </p:spTree>
    <p:extLst>
      <p:ext uri="{BB962C8B-B14F-4D97-AF65-F5344CB8AC3E}">
        <p14:creationId xmlns:p14="http://schemas.microsoft.com/office/powerpoint/2010/main" val="3173882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60F119-1FF8-4546-B33C-D899D33F052B}" type="datetimeFigureOut">
              <a:rPr lang="en-US" smtClean="0"/>
              <a:t>4/18/2022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0070FE-0EBA-446C-AA80-56E31AE14312}" type="slidenum">
              <a:rPr lang="en-US" smtClean="0"/>
              <a:t>‹#›</a:t>
            </a:fld>
            <a:endParaRPr lang="en-US"/>
          </a:p>
        </p:txBody>
      </p:sp>
    </p:spTree>
    <p:extLst>
      <p:ext uri="{BB962C8B-B14F-4D97-AF65-F5344CB8AC3E}">
        <p14:creationId xmlns:p14="http://schemas.microsoft.com/office/powerpoint/2010/main" val="3299276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60F119-1FF8-4546-B33C-D899D33F052B}" type="datetimeFigureOut">
              <a:rPr lang="en-US" smtClean="0"/>
              <a:t>4/18/2022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0070FE-0EBA-446C-AA80-56E31AE14312}" type="slidenum">
              <a:rPr lang="en-US" smtClean="0"/>
              <a:t>‹#›</a:t>
            </a:fld>
            <a:endParaRPr lang="en-US"/>
          </a:p>
        </p:txBody>
      </p:sp>
    </p:spTree>
    <p:extLst>
      <p:ext uri="{BB962C8B-B14F-4D97-AF65-F5344CB8AC3E}">
        <p14:creationId xmlns:p14="http://schemas.microsoft.com/office/powerpoint/2010/main" val="3285705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60F119-1FF8-4546-B33C-D899D33F052B}" type="datetimeFigureOut">
              <a:rPr lang="en-US" smtClean="0"/>
              <a:t>4/18/2022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0070FE-0EBA-446C-AA80-56E31AE14312}" type="slidenum">
              <a:rPr lang="en-US" smtClean="0"/>
              <a:t>‹#›</a:t>
            </a:fld>
            <a:endParaRPr lang="en-US"/>
          </a:p>
        </p:txBody>
      </p:sp>
    </p:spTree>
    <p:extLst>
      <p:ext uri="{BB962C8B-B14F-4D97-AF65-F5344CB8AC3E}">
        <p14:creationId xmlns:p14="http://schemas.microsoft.com/office/powerpoint/2010/main" val="15162879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60F119-1FF8-4546-B33C-D899D33F052B}" type="datetimeFigureOut">
              <a:rPr lang="en-US" smtClean="0"/>
              <a:t>4/18/2022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0070FE-0EBA-446C-AA80-56E31AE14312}" type="slidenum">
              <a:rPr lang="en-US" smtClean="0"/>
              <a:t>‹#›</a:t>
            </a:fld>
            <a:endParaRPr lang="en-US"/>
          </a:p>
        </p:txBody>
      </p:sp>
    </p:spTree>
    <p:extLst>
      <p:ext uri="{BB962C8B-B14F-4D97-AF65-F5344CB8AC3E}">
        <p14:creationId xmlns:p14="http://schemas.microsoft.com/office/powerpoint/2010/main" val="17029822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60F119-1FF8-4546-B33C-D899D33F052B}" type="datetimeFigureOut">
              <a:rPr lang="en-US" smtClean="0"/>
              <a:t>4/18/2022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0070FE-0EBA-446C-AA80-56E31AE14312}" type="slidenum">
              <a:rPr lang="en-US" smtClean="0"/>
              <a:t>‹#›</a:t>
            </a:fld>
            <a:endParaRPr lang="en-US"/>
          </a:p>
        </p:txBody>
      </p:sp>
    </p:spTree>
    <p:extLst>
      <p:ext uri="{BB962C8B-B14F-4D97-AF65-F5344CB8AC3E}">
        <p14:creationId xmlns:p14="http://schemas.microsoft.com/office/powerpoint/2010/main" val="3227775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73E935-E74D-413C-B2D3-A5CAFE25187B}" type="datetimeFigureOut">
              <a:rPr lang="en-US" smtClean="0"/>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A5B79-1615-4B4C-800E-7845CEBDC881}" type="slidenum">
              <a:rPr lang="en-US" smtClean="0"/>
              <a:t>‹#›</a:t>
            </a:fld>
            <a:endParaRPr lang="en-US"/>
          </a:p>
        </p:txBody>
      </p:sp>
    </p:spTree>
    <p:extLst>
      <p:ext uri="{BB962C8B-B14F-4D97-AF65-F5344CB8AC3E}">
        <p14:creationId xmlns:p14="http://schemas.microsoft.com/office/powerpoint/2010/main" val="2562557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60F119-1FF8-4546-B33C-D899D33F052B}" type="datetimeFigureOut">
              <a:rPr lang="en-US" smtClean="0"/>
              <a:t>4/18/2022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0070FE-0EBA-446C-AA80-56E31AE14312}" type="slidenum">
              <a:rPr lang="en-US" smtClean="0"/>
              <a:t>‹#›</a:t>
            </a:fld>
            <a:endParaRPr lang="en-US"/>
          </a:p>
        </p:txBody>
      </p:sp>
    </p:spTree>
    <p:extLst>
      <p:ext uri="{BB962C8B-B14F-4D97-AF65-F5344CB8AC3E}">
        <p14:creationId xmlns:p14="http://schemas.microsoft.com/office/powerpoint/2010/main" val="4768031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60F119-1FF8-4546-B33C-D899D33F052B}" type="datetimeFigureOut">
              <a:rPr lang="en-US" smtClean="0"/>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070FE-0EBA-446C-AA80-56E31AE14312}" type="slidenum">
              <a:rPr lang="en-US" smtClean="0"/>
              <a:t>‹#›</a:t>
            </a:fld>
            <a:endParaRPr lang="en-US"/>
          </a:p>
        </p:txBody>
      </p:sp>
    </p:spTree>
    <p:extLst>
      <p:ext uri="{BB962C8B-B14F-4D97-AF65-F5344CB8AC3E}">
        <p14:creationId xmlns:p14="http://schemas.microsoft.com/office/powerpoint/2010/main" val="20102944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60F119-1FF8-4546-B33C-D899D33F052B}" type="datetimeFigureOut">
              <a:rPr lang="en-US" smtClean="0"/>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0070FE-0EBA-446C-AA80-56E31AE14312}" type="slidenum">
              <a:rPr lang="en-US" smtClean="0"/>
              <a:t>‹#›</a:t>
            </a:fld>
            <a:endParaRPr lang="en-US"/>
          </a:p>
        </p:txBody>
      </p:sp>
    </p:spTree>
    <p:extLst>
      <p:ext uri="{BB962C8B-B14F-4D97-AF65-F5344CB8AC3E}">
        <p14:creationId xmlns:p14="http://schemas.microsoft.com/office/powerpoint/2010/main" val="2728858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73E935-E74D-413C-B2D3-A5CAFE25187B}" type="datetimeFigureOut">
              <a:rPr lang="en-US" smtClean="0"/>
              <a:t>4/18/2022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3A5B79-1615-4B4C-800E-7845CEBDC881}" type="slidenum">
              <a:rPr lang="en-US" smtClean="0"/>
              <a:t>‹#›</a:t>
            </a:fld>
            <a:endParaRPr lang="en-US"/>
          </a:p>
        </p:txBody>
      </p:sp>
    </p:spTree>
    <p:extLst>
      <p:ext uri="{BB962C8B-B14F-4D97-AF65-F5344CB8AC3E}">
        <p14:creationId xmlns:p14="http://schemas.microsoft.com/office/powerpoint/2010/main" val="4218627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73E935-E74D-413C-B2D3-A5CAFE25187B}" type="datetimeFigureOut">
              <a:rPr lang="en-US" smtClean="0"/>
              <a:t>4/18/2022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3A5B79-1615-4B4C-800E-7845CEBDC881}" type="slidenum">
              <a:rPr lang="en-US" smtClean="0"/>
              <a:t>‹#›</a:t>
            </a:fld>
            <a:endParaRPr lang="en-US"/>
          </a:p>
        </p:txBody>
      </p:sp>
    </p:spTree>
    <p:extLst>
      <p:ext uri="{BB962C8B-B14F-4D97-AF65-F5344CB8AC3E}">
        <p14:creationId xmlns:p14="http://schemas.microsoft.com/office/powerpoint/2010/main" val="1942719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73E935-E74D-413C-B2D3-A5CAFE25187B}" type="datetimeFigureOut">
              <a:rPr lang="en-US" smtClean="0"/>
              <a:t>4/18/2022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3A5B79-1615-4B4C-800E-7845CEBDC881}" type="slidenum">
              <a:rPr lang="en-US" smtClean="0"/>
              <a:t>‹#›</a:t>
            </a:fld>
            <a:endParaRPr lang="en-US"/>
          </a:p>
        </p:txBody>
      </p:sp>
    </p:spTree>
    <p:extLst>
      <p:ext uri="{BB962C8B-B14F-4D97-AF65-F5344CB8AC3E}">
        <p14:creationId xmlns:p14="http://schemas.microsoft.com/office/powerpoint/2010/main" val="503274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73E935-E74D-413C-B2D3-A5CAFE25187B}" type="datetimeFigureOut">
              <a:rPr lang="en-US" smtClean="0"/>
              <a:t>4/18/2022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3A5B79-1615-4B4C-800E-7845CEBDC881}" type="slidenum">
              <a:rPr lang="en-US" smtClean="0"/>
              <a:t>‹#›</a:t>
            </a:fld>
            <a:endParaRPr lang="en-US"/>
          </a:p>
        </p:txBody>
      </p:sp>
    </p:spTree>
    <p:extLst>
      <p:ext uri="{BB962C8B-B14F-4D97-AF65-F5344CB8AC3E}">
        <p14:creationId xmlns:p14="http://schemas.microsoft.com/office/powerpoint/2010/main" val="3072453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73E935-E74D-413C-B2D3-A5CAFE25187B}" type="datetimeFigureOut">
              <a:rPr lang="en-US" smtClean="0"/>
              <a:t>4/18/2022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3A5B79-1615-4B4C-800E-7845CEBDC881}" type="slidenum">
              <a:rPr lang="en-US" smtClean="0"/>
              <a:t>‹#›</a:t>
            </a:fld>
            <a:endParaRPr lang="en-US"/>
          </a:p>
        </p:txBody>
      </p:sp>
    </p:spTree>
    <p:extLst>
      <p:ext uri="{BB962C8B-B14F-4D97-AF65-F5344CB8AC3E}">
        <p14:creationId xmlns:p14="http://schemas.microsoft.com/office/powerpoint/2010/main" val="3560122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3E935-E74D-413C-B2D3-A5CAFE25187B}" type="datetimeFigureOut">
              <a:rPr lang="en-US" smtClean="0"/>
              <a:t>4/18/2022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3A5B79-1615-4B4C-800E-7845CEBDC881}" type="slidenum">
              <a:rPr lang="en-US" smtClean="0"/>
              <a:t>‹#›</a:t>
            </a:fld>
            <a:endParaRPr lang="en-US"/>
          </a:p>
        </p:txBody>
      </p:sp>
    </p:spTree>
    <p:extLst>
      <p:ext uri="{BB962C8B-B14F-4D97-AF65-F5344CB8AC3E}">
        <p14:creationId xmlns:p14="http://schemas.microsoft.com/office/powerpoint/2010/main" val="853911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3E935-E74D-413C-B2D3-A5CAFE25187B}" type="datetimeFigureOut">
              <a:rPr lang="en-US" smtClean="0"/>
              <a:t>4/18/2022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3A5B79-1615-4B4C-800E-7845CEBDC881}" type="slidenum">
              <a:rPr lang="en-US" smtClean="0"/>
              <a:t>‹#›</a:t>
            </a:fld>
            <a:endParaRPr lang="en-US"/>
          </a:p>
        </p:txBody>
      </p:sp>
    </p:spTree>
    <p:extLst>
      <p:ext uri="{BB962C8B-B14F-4D97-AF65-F5344CB8AC3E}">
        <p14:creationId xmlns:p14="http://schemas.microsoft.com/office/powerpoint/2010/main" val="2418066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3E935-E74D-413C-B2D3-A5CAFE25187B}" type="datetimeFigureOut">
              <a:rPr lang="en-US" smtClean="0"/>
              <a:t>4/18/2022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3A5B79-1615-4B4C-800E-7845CEBDC881}" type="slidenum">
              <a:rPr lang="en-US" smtClean="0"/>
              <a:t>‹#›</a:t>
            </a:fld>
            <a:endParaRPr lang="en-US"/>
          </a:p>
        </p:txBody>
      </p:sp>
    </p:spTree>
    <p:extLst>
      <p:ext uri="{BB962C8B-B14F-4D97-AF65-F5344CB8AC3E}">
        <p14:creationId xmlns:p14="http://schemas.microsoft.com/office/powerpoint/2010/main" val="2819669178"/>
      </p:ext>
    </p:extLst>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60F119-1FF8-4546-B33C-D899D33F052B}" type="datetimeFigureOut">
              <a:rPr lang="en-US" smtClean="0"/>
              <a:t>4/18/2022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0070FE-0EBA-446C-AA80-56E31AE14312}" type="slidenum">
              <a:rPr lang="en-US" smtClean="0"/>
              <a:t>‹#›</a:t>
            </a:fld>
            <a:endParaRPr lang="en-US"/>
          </a:p>
        </p:txBody>
      </p:sp>
    </p:spTree>
    <p:extLst>
      <p:ext uri="{BB962C8B-B14F-4D97-AF65-F5344CB8AC3E}">
        <p14:creationId xmlns:p14="http://schemas.microsoft.com/office/powerpoint/2010/main" val="354980225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9299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FCD9A-623F-4CE3-B5C8-F5FC30F76C20}"/>
              </a:ext>
            </a:extLst>
          </p:cNvPr>
          <p:cNvSpPr>
            <a:spLocks noGrp="1"/>
          </p:cNvSpPr>
          <p:nvPr>
            <p:ph type="title"/>
          </p:nvPr>
        </p:nvSpPr>
        <p:spPr>
          <a:xfrm>
            <a:off x="628650" y="365127"/>
            <a:ext cx="7886700" cy="1034182"/>
          </a:xfrm>
          <a:solidFill>
            <a:srgbClr val="002060"/>
          </a:solidFill>
          <a:ln>
            <a:solidFill>
              <a:schemeClr val="tx1"/>
            </a:solidFill>
          </a:ln>
          <a:effectLst>
            <a:outerShdw blurRad="50800" dist="38100" dir="2700000" algn="tl" rotWithShape="0">
              <a:prstClr val="black">
                <a:alpha val="40000"/>
              </a:prstClr>
            </a:outerShdw>
          </a:effectLst>
        </p:spPr>
        <p:txBody>
          <a:bodyPr>
            <a:normAutofit fontScale="90000"/>
          </a:bodyPr>
          <a:lstStyle/>
          <a:p>
            <a:pPr algn="ctr"/>
            <a:r>
              <a:rPr lang="en-US" b="1" dirty="0">
                <a:solidFill>
                  <a:schemeClr val="bg1"/>
                </a:solidFill>
                <a:latin typeface="Berlin Sans FB Demi" panose="020E0802020502020306" pitchFamily="34" charset="0"/>
              </a:rPr>
              <a:t>Post-Resurrection Appearances</a:t>
            </a:r>
          </a:p>
        </p:txBody>
      </p:sp>
      <p:sp>
        <p:nvSpPr>
          <p:cNvPr id="3" name="Content Placeholder 2">
            <a:extLst>
              <a:ext uri="{FF2B5EF4-FFF2-40B4-BE49-F238E27FC236}">
                <a16:creationId xmlns:a16="http://schemas.microsoft.com/office/drawing/2014/main" id="{7E53F973-9CE2-4EDC-AC4A-6A3A9C2F4303}"/>
              </a:ext>
            </a:extLst>
          </p:cNvPr>
          <p:cNvSpPr>
            <a:spLocks noGrp="1"/>
          </p:cNvSpPr>
          <p:nvPr>
            <p:ph idx="1"/>
          </p:nvPr>
        </p:nvSpPr>
        <p:spPr>
          <a:xfrm>
            <a:off x="628650" y="1939636"/>
            <a:ext cx="7886700" cy="4251180"/>
          </a:xfrm>
        </p:spPr>
        <p:txBody>
          <a:bodyPr>
            <a:normAutofit/>
          </a:bodyPr>
          <a:lstStyle/>
          <a:p>
            <a:r>
              <a:rPr lang="en-US" sz="3600" b="1" dirty="0">
                <a:solidFill>
                  <a:srgbClr val="002060"/>
                </a:solidFill>
              </a:rPr>
              <a:t>John 20:24-28</a:t>
            </a:r>
          </a:p>
          <a:p>
            <a:r>
              <a:rPr lang="en-US" sz="3600" b="1" dirty="0">
                <a:solidFill>
                  <a:srgbClr val="002060"/>
                </a:solidFill>
              </a:rPr>
              <a:t>1 Corinthians 15:5-8</a:t>
            </a:r>
            <a:r>
              <a:rPr lang="en-US" sz="3600" b="1" dirty="0"/>
              <a:t> </a:t>
            </a:r>
          </a:p>
        </p:txBody>
      </p:sp>
    </p:spTree>
    <p:extLst>
      <p:ext uri="{BB962C8B-B14F-4D97-AF65-F5344CB8AC3E}">
        <p14:creationId xmlns:p14="http://schemas.microsoft.com/office/powerpoint/2010/main" val="1387877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FCD9A-623F-4CE3-B5C8-F5FC30F76C20}"/>
              </a:ext>
            </a:extLst>
          </p:cNvPr>
          <p:cNvSpPr>
            <a:spLocks noGrp="1"/>
          </p:cNvSpPr>
          <p:nvPr>
            <p:ph type="title"/>
          </p:nvPr>
        </p:nvSpPr>
        <p:spPr>
          <a:xfrm>
            <a:off x="628650" y="365127"/>
            <a:ext cx="7886700" cy="1034182"/>
          </a:xfrm>
          <a:solidFill>
            <a:srgbClr val="002060"/>
          </a:solidFill>
          <a:ln>
            <a:solidFill>
              <a:schemeClr val="tx1"/>
            </a:solidFill>
          </a:ln>
          <a:effectLst>
            <a:outerShdw blurRad="50800" dist="38100" dir="2700000" algn="tl" rotWithShape="0">
              <a:prstClr val="black">
                <a:alpha val="40000"/>
              </a:prstClr>
            </a:outerShdw>
          </a:effectLst>
        </p:spPr>
        <p:txBody>
          <a:bodyPr/>
          <a:lstStyle/>
          <a:p>
            <a:pPr algn="ctr"/>
            <a:r>
              <a:rPr lang="en-US" b="1" dirty="0">
                <a:solidFill>
                  <a:schemeClr val="bg1"/>
                </a:solidFill>
                <a:latin typeface="Berlin Sans FB Demi" panose="020E0802020502020306" pitchFamily="34" charset="0"/>
              </a:rPr>
              <a:t>Circumstantial Evidence</a:t>
            </a:r>
          </a:p>
        </p:txBody>
      </p:sp>
      <p:sp>
        <p:nvSpPr>
          <p:cNvPr id="3" name="Content Placeholder 2">
            <a:extLst>
              <a:ext uri="{FF2B5EF4-FFF2-40B4-BE49-F238E27FC236}">
                <a16:creationId xmlns:a16="http://schemas.microsoft.com/office/drawing/2014/main" id="{7E53F973-9CE2-4EDC-AC4A-6A3A9C2F4303}"/>
              </a:ext>
            </a:extLst>
          </p:cNvPr>
          <p:cNvSpPr>
            <a:spLocks noGrp="1"/>
          </p:cNvSpPr>
          <p:nvPr>
            <p:ph idx="1"/>
          </p:nvPr>
        </p:nvSpPr>
        <p:spPr>
          <a:xfrm>
            <a:off x="628650" y="1731817"/>
            <a:ext cx="7886700" cy="4458999"/>
          </a:xfrm>
        </p:spPr>
        <p:txBody>
          <a:bodyPr/>
          <a:lstStyle/>
          <a:p>
            <a:r>
              <a:rPr lang="en-US" b="1" dirty="0"/>
              <a:t>Bravery of the disciples. </a:t>
            </a:r>
          </a:p>
          <a:p>
            <a:r>
              <a:rPr lang="en-US" b="1" dirty="0"/>
              <a:t>Beginning place of the church (</a:t>
            </a:r>
            <a:r>
              <a:rPr lang="en-US" b="1" dirty="0">
                <a:solidFill>
                  <a:srgbClr val="002060"/>
                </a:solidFill>
              </a:rPr>
              <a:t>Acts 2:29, 32</a:t>
            </a:r>
            <a:r>
              <a:rPr lang="en-US" b="1" dirty="0"/>
              <a:t>). </a:t>
            </a:r>
          </a:p>
          <a:p>
            <a:r>
              <a:rPr lang="en-US" b="1" dirty="0"/>
              <a:t>Conversion of skeptics. </a:t>
            </a:r>
          </a:p>
          <a:p>
            <a:r>
              <a:rPr lang="en-US" b="1" dirty="0"/>
              <a:t>First day of the week (</a:t>
            </a:r>
            <a:r>
              <a:rPr lang="en-US" b="1" dirty="0">
                <a:solidFill>
                  <a:srgbClr val="002060"/>
                </a:solidFill>
              </a:rPr>
              <a:t>Acts 20:7; Matt. 28:1</a:t>
            </a:r>
            <a:r>
              <a:rPr lang="en-US" b="1" dirty="0"/>
              <a:t>). </a:t>
            </a:r>
          </a:p>
        </p:txBody>
      </p:sp>
    </p:spTree>
    <p:extLst>
      <p:ext uri="{BB962C8B-B14F-4D97-AF65-F5344CB8AC3E}">
        <p14:creationId xmlns:p14="http://schemas.microsoft.com/office/powerpoint/2010/main" val="3810879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1" y="-1"/>
            <a:ext cx="9144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FA24D91-A2B2-4605-A277-56FDB2DF00B1}"/>
              </a:ext>
            </a:extLst>
          </p:cNvPr>
          <p:cNvSpPr>
            <a:spLocks noGrp="1"/>
          </p:cNvSpPr>
          <p:nvPr>
            <p:ph idx="1"/>
          </p:nvPr>
        </p:nvSpPr>
        <p:spPr>
          <a:xfrm>
            <a:off x="304800" y="845127"/>
            <a:ext cx="3103418" cy="5805055"/>
          </a:xfrm>
        </p:spPr>
        <p:txBody>
          <a:bodyPr>
            <a:noAutofit/>
          </a:bodyPr>
          <a:lstStyle/>
          <a:p>
            <a:r>
              <a:rPr lang="en-US" sz="3200" b="1" dirty="0"/>
              <a:t>Believe Jesus died and rose from the dead. </a:t>
            </a:r>
          </a:p>
          <a:p>
            <a:r>
              <a:rPr lang="en-US" sz="3200" b="1" dirty="0"/>
              <a:t>Repent of your sins. </a:t>
            </a:r>
          </a:p>
          <a:p>
            <a:r>
              <a:rPr lang="en-US" sz="3200" b="1" dirty="0"/>
              <a:t>Confess your faith. </a:t>
            </a:r>
          </a:p>
          <a:p>
            <a:r>
              <a:rPr lang="en-US" sz="3200" b="1" dirty="0"/>
              <a:t>Be baptized for the remission of your sins. </a:t>
            </a:r>
          </a:p>
        </p:txBody>
      </p:sp>
      <p:pic>
        <p:nvPicPr>
          <p:cNvPr id="4" name="Picture 2" descr="Does the Bible Say Jesus Rose From the Dead on a Sunday?">
            <a:extLst>
              <a:ext uri="{FF2B5EF4-FFF2-40B4-BE49-F238E27FC236}">
                <a16:creationId xmlns:a16="http://schemas.microsoft.com/office/drawing/2014/main" id="{E3D2CD0A-A676-41DF-807F-FBBA84F4EC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491" r="33949"/>
          <a:stretch/>
        </p:blipFill>
        <p:spPr bwMode="auto">
          <a:xfrm>
            <a:off x="3711141" y="1"/>
            <a:ext cx="5432859"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57456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164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0459807F-B6FA-44D3-9A53-C55B6B568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9144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ED5A9CE-E603-46ED-815E-D37A01659C07}"/>
              </a:ext>
            </a:extLst>
          </p:cNvPr>
          <p:cNvSpPr>
            <a:spLocks noGrp="1"/>
          </p:cNvSpPr>
          <p:nvPr>
            <p:ph type="ctrTitle"/>
          </p:nvPr>
        </p:nvSpPr>
        <p:spPr>
          <a:xfrm>
            <a:off x="235527" y="5181602"/>
            <a:ext cx="8589818" cy="1496294"/>
          </a:xfrm>
        </p:spPr>
        <p:txBody>
          <a:bodyPr anchor="b">
            <a:normAutofit/>
          </a:bodyPr>
          <a:lstStyle/>
          <a:p>
            <a:r>
              <a:rPr lang="en-US" sz="4800" dirty="0">
                <a:effectLst>
                  <a:outerShdw blurRad="38100" dist="38100" dir="2700000" algn="tl">
                    <a:srgbClr val="000000">
                      <a:alpha val="43137"/>
                    </a:srgbClr>
                  </a:outerShdw>
                </a:effectLst>
                <a:latin typeface="Berlin Sans FB Demi" panose="020E0802020502020306" pitchFamily="34" charset="0"/>
              </a:rPr>
              <a:t>How We Can Know</a:t>
            </a:r>
            <a:br>
              <a:rPr lang="en-US" sz="4800" dirty="0">
                <a:effectLst>
                  <a:outerShdw blurRad="38100" dist="38100" dir="2700000" algn="tl">
                    <a:srgbClr val="000000">
                      <a:alpha val="43137"/>
                    </a:srgbClr>
                  </a:outerShdw>
                </a:effectLst>
                <a:latin typeface="Berlin Sans FB Demi" panose="020E0802020502020306" pitchFamily="34" charset="0"/>
              </a:rPr>
            </a:br>
            <a:r>
              <a:rPr lang="en-US" sz="4800" dirty="0">
                <a:effectLst>
                  <a:outerShdw blurRad="38100" dist="38100" dir="2700000" algn="tl">
                    <a:srgbClr val="000000">
                      <a:alpha val="43137"/>
                    </a:srgbClr>
                  </a:outerShdw>
                </a:effectLst>
                <a:latin typeface="Berlin Sans FB Demi" panose="020E0802020502020306" pitchFamily="34" charset="0"/>
              </a:rPr>
              <a:t>Jesus Rose from the Dead</a:t>
            </a:r>
          </a:p>
        </p:txBody>
      </p:sp>
      <p:pic>
        <p:nvPicPr>
          <p:cNvPr id="1028" name="Picture 4" descr="Does the Bible Say Jesus Rose From the Dead on a Sunday?">
            <a:extLst>
              <a:ext uri="{FF2B5EF4-FFF2-40B4-BE49-F238E27FC236}">
                <a16:creationId xmlns:a16="http://schemas.microsoft.com/office/drawing/2014/main" id="{58E52C7D-E9C1-4A5D-A358-639DEE4843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623" r="-1" b="-1"/>
          <a:stretch/>
        </p:blipFill>
        <p:spPr bwMode="auto">
          <a:xfrm>
            <a:off x="20" y="10"/>
            <a:ext cx="9143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271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E028A7-B193-4F5C-84E1-3B5C1A5BC295}"/>
              </a:ext>
            </a:extLst>
          </p:cNvPr>
          <p:cNvSpPr>
            <a:spLocks noGrp="1"/>
          </p:cNvSpPr>
          <p:nvPr>
            <p:ph idx="1"/>
          </p:nvPr>
        </p:nvSpPr>
        <p:spPr>
          <a:xfrm>
            <a:off x="628650" y="692727"/>
            <a:ext cx="7886700" cy="5484236"/>
          </a:xfrm>
        </p:spPr>
        <p:txBody>
          <a:bodyPr>
            <a:normAutofit/>
          </a:bodyPr>
          <a:lstStyle/>
          <a:p>
            <a:pPr marL="514350" indent="-514350">
              <a:buFont typeface="+mj-lt"/>
              <a:buAutoNum type="arabicPeriod" startAt="38"/>
            </a:pPr>
            <a:r>
              <a:rPr lang="en-US" b="1" dirty="0"/>
              <a:t>Then some of the scribes and Pharisees answered, saying, “Teacher, we want to see a sign from You.” </a:t>
            </a:r>
          </a:p>
          <a:p>
            <a:pPr marL="514350" indent="-514350">
              <a:buFont typeface="+mj-lt"/>
              <a:buAutoNum type="arabicPeriod" startAt="38"/>
            </a:pPr>
            <a:r>
              <a:rPr lang="en-US" b="1" dirty="0"/>
              <a:t>But He answered and said to them, “An evil and adulterous generation seeks after a sign, and no sign will be given to it except the sign of the prophet Jonah.  </a:t>
            </a:r>
          </a:p>
          <a:p>
            <a:pPr marL="514350" indent="-514350">
              <a:buFont typeface="+mj-lt"/>
              <a:buAutoNum type="arabicPeriod" startAt="38"/>
            </a:pPr>
            <a:r>
              <a:rPr lang="en-US" b="1" dirty="0"/>
              <a:t>For as Jonah was three days and three nights in the belly of the great fish, so will the Son of Man be three days and three nights in the heart of the earth. </a:t>
            </a:r>
          </a:p>
          <a:p>
            <a:pPr marL="0" indent="0">
              <a:buNone/>
            </a:pPr>
            <a:endParaRPr lang="en-US" sz="800" b="1" dirty="0"/>
          </a:p>
          <a:p>
            <a:pPr marL="0" indent="0">
              <a:buNone/>
            </a:pPr>
            <a:r>
              <a:rPr lang="en-US" b="1" dirty="0"/>
              <a:t>      Matt. 12:38-40</a:t>
            </a:r>
          </a:p>
        </p:txBody>
      </p:sp>
      <p:pic>
        <p:nvPicPr>
          <p:cNvPr id="4" name="Picture 2" descr="Opened Holy Bible Book Isolated On Stock Photo (Edit Now) 187231619">
            <a:extLst>
              <a:ext uri="{FF2B5EF4-FFF2-40B4-BE49-F238E27FC236}">
                <a16:creationId xmlns:a16="http://schemas.microsoft.com/office/drawing/2014/main" id="{11EE1CEF-A631-4D52-89ED-D7B2C62533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895" b="13376"/>
          <a:stretch/>
        </p:blipFill>
        <p:spPr bwMode="auto">
          <a:xfrm>
            <a:off x="4946073" y="4893288"/>
            <a:ext cx="3963266" cy="1777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86922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E028A7-B193-4F5C-84E1-3B5C1A5BC295}"/>
              </a:ext>
            </a:extLst>
          </p:cNvPr>
          <p:cNvSpPr>
            <a:spLocks noGrp="1"/>
          </p:cNvSpPr>
          <p:nvPr>
            <p:ph idx="1"/>
          </p:nvPr>
        </p:nvSpPr>
        <p:spPr>
          <a:xfrm>
            <a:off x="628650" y="1191491"/>
            <a:ext cx="7886700" cy="4985472"/>
          </a:xfrm>
        </p:spPr>
        <p:txBody>
          <a:bodyPr>
            <a:normAutofit/>
          </a:bodyPr>
          <a:lstStyle/>
          <a:p>
            <a:pPr marL="514350" indent="-514350">
              <a:buFont typeface="+mj-lt"/>
              <a:buAutoNum type="arabicPeriod" startAt="3"/>
            </a:pPr>
            <a:r>
              <a:rPr lang="en-US" b="1" dirty="0"/>
              <a:t>Concerning His Son Jesus Christ our Lord, who was born of the seed of David according to the flesh, </a:t>
            </a:r>
          </a:p>
          <a:p>
            <a:pPr marL="514350" indent="-514350">
              <a:buFont typeface="+mj-lt"/>
              <a:buAutoNum type="arabicPeriod" startAt="3"/>
            </a:pPr>
            <a:r>
              <a:rPr lang="en-US" b="1" dirty="0"/>
              <a:t>and declared to be the Son of God with power according to the Spirit of holiness, by the resurrection from the dead.</a:t>
            </a:r>
          </a:p>
          <a:p>
            <a:pPr marL="0" indent="0">
              <a:buNone/>
            </a:pPr>
            <a:endParaRPr lang="en-US" sz="800" b="1" dirty="0"/>
          </a:p>
          <a:p>
            <a:pPr marL="0" indent="0">
              <a:buNone/>
            </a:pPr>
            <a:r>
              <a:rPr lang="en-US" b="1" dirty="0"/>
              <a:t>      Romans 1:3-4</a:t>
            </a:r>
          </a:p>
        </p:txBody>
      </p:sp>
      <p:pic>
        <p:nvPicPr>
          <p:cNvPr id="4" name="Picture 2" descr="Opened Holy Bible Book Isolated On Stock Photo (Edit Now) 187231619">
            <a:extLst>
              <a:ext uri="{FF2B5EF4-FFF2-40B4-BE49-F238E27FC236}">
                <a16:creationId xmlns:a16="http://schemas.microsoft.com/office/drawing/2014/main" id="{11EE1CEF-A631-4D52-89ED-D7B2C62533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895" b="13376"/>
          <a:stretch/>
        </p:blipFill>
        <p:spPr bwMode="auto">
          <a:xfrm>
            <a:off x="4946073" y="4893288"/>
            <a:ext cx="3963266" cy="1777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144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FCD9A-623F-4CE3-B5C8-F5FC30F76C20}"/>
              </a:ext>
            </a:extLst>
          </p:cNvPr>
          <p:cNvSpPr>
            <a:spLocks noGrp="1"/>
          </p:cNvSpPr>
          <p:nvPr>
            <p:ph type="title"/>
          </p:nvPr>
        </p:nvSpPr>
        <p:spPr>
          <a:xfrm>
            <a:off x="628650" y="365127"/>
            <a:ext cx="7886700" cy="1034182"/>
          </a:xfrm>
          <a:solidFill>
            <a:srgbClr val="002060"/>
          </a:solidFill>
          <a:ln>
            <a:solidFill>
              <a:schemeClr val="tx1"/>
            </a:solidFill>
          </a:ln>
          <a:effectLst>
            <a:outerShdw blurRad="50800" dist="38100" dir="2700000" algn="tl" rotWithShape="0">
              <a:prstClr val="black">
                <a:alpha val="40000"/>
              </a:prstClr>
            </a:outerShdw>
          </a:effectLst>
        </p:spPr>
        <p:txBody>
          <a:bodyPr/>
          <a:lstStyle/>
          <a:p>
            <a:pPr algn="ctr"/>
            <a:r>
              <a:rPr lang="en-US" b="1" dirty="0">
                <a:solidFill>
                  <a:schemeClr val="bg1"/>
                </a:solidFill>
                <a:latin typeface="Berlin Sans FB Demi" panose="020E0802020502020306" pitchFamily="34" charset="0"/>
              </a:rPr>
              <a:t>The Way Jesus Died</a:t>
            </a:r>
          </a:p>
        </p:txBody>
      </p:sp>
      <p:sp>
        <p:nvSpPr>
          <p:cNvPr id="3" name="Content Placeholder 2">
            <a:extLst>
              <a:ext uri="{FF2B5EF4-FFF2-40B4-BE49-F238E27FC236}">
                <a16:creationId xmlns:a16="http://schemas.microsoft.com/office/drawing/2014/main" id="{7E53F973-9CE2-4EDC-AC4A-6A3A9C2F4303}"/>
              </a:ext>
            </a:extLst>
          </p:cNvPr>
          <p:cNvSpPr>
            <a:spLocks noGrp="1"/>
          </p:cNvSpPr>
          <p:nvPr>
            <p:ph idx="1"/>
          </p:nvPr>
        </p:nvSpPr>
        <p:spPr>
          <a:xfrm>
            <a:off x="628650" y="1731817"/>
            <a:ext cx="7886700" cy="4458999"/>
          </a:xfrm>
        </p:spPr>
        <p:txBody>
          <a:bodyPr/>
          <a:lstStyle/>
          <a:p>
            <a:r>
              <a:rPr lang="en-US" b="1" dirty="0"/>
              <a:t>No one survived a crucifixion. </a:t>
            </a:r>
          </a:p>
          <a:p>
            <a:r>
              <a:rPr lang="en-US" b="1" dirty="0"/>
              <a:t>Jesus was scourged (</a:t>
            </a:r>
            <a:r>
              <a:rPr lang="en-US" b="1" dirty="0">
                <a:solidFill>
                  <a:srgbClr val="002060"/>
                </a:solidFill>
              </a:rPr>
              <a:t>Matt. 27:26</a:t>
            </a:r>
            <a:r>
              <a:rPr lang="en-US" b="1" dirty="0"/>
              <a:t>). </a:t>
            </a:r>
          </a:p>
          <a:p>
            <a:r>
              <a:rPr lang="en-US" b="1" dirty="0"/>
              <a:t>Forced to carry His cross. </a:t>
            </a:r>
          </a:p>
          <a:p>
            <a:r>
              <a:rPr lang="en-US" b="1" dirty="0"/>
              <a:t>Nailed to the cross (</a:t>
            </a:r>
            <a:r>
              <a:rPr lang="en-US" b="1" dirty="0">
                <a:solidFill>
                  <a:srgbClr val="002060"/>
                </a:solidFill>
              </a:rPr>
              <a:t>John 20:25, 27</a:t>
            </a:r>
            <a:r>
              <a:rPr lang="en-US" b="1" dirty="0"/>
              <a:t>). </a:t>
            </a:r>
          </a:p>
          <a:p>
            <a:r>
              <a:rPr lang="en-US" b="1" dirty="0"/>
              <a:t>Dislocated shoulders. </a:t>
            </a:r>
          </a:p>
          <a:p>
            <a:r>
              <a:rPr lang="en-US" b="1" dirty="0"/>
              <a:t>Death by asphyxiation. </a:t>
            </a:r>
          </a:p>
          <a:p>
            <a:r>
              <a:rPr lang="en-US" b="1" dirty="0"/>
              <a:t>Side pierced (</a:t>
            </a:r>
            <a:r>
              <a:rPr lang="en-US" b="1" dirty="0">
                <a:solidFill>
                  <a:srgbClr val="002060"/>
                </a:solidFill>
              </a:rPr>
              <a:t>John 19:34</a:t>
            </a:r>
            <a:r>
              <a:rPr lang="en-US" b="1" dirty="0"/>
              <a:t>). </a:t>
            </a:r>
          </a:p>
          <a:p>
            <a:r>
              <a:rPr lang="en-US" b="1" dirty="0"/>
              <a:t>Pilate confirmed His death (</a:t>
            </a:r>
            <a:r>
              <a:rPr lang="en-US" b="1" dirty="0">
                <a:solidFill>
                  <a:srgbClr val="002060"/>
                </a:solidFill>
              </a:rPr>
              <a:t>Mark 15:44-45</a:t>
            </a:r>
            <a:r>
              <a:rPr lang="en-US" b="1" dirty="0"/>
              <a:t>). </a:t>
            </a:r>
          </a:p>
        </p:txBody>
      </p:sp>
    </p:spTree>
    <p:extLst>
      <p:ext uri="{BB962C8B-B14F-4D97-AF65-F5344CB8AC3E}">
        <p14:creationId xmlns:p14="http://schemas.microsoft.com/office/powerpoint/2010/main" val="2949184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FCD9A-623F-4CE3-B5C8-F5FC30F76C20}"/>
              </a:ext>
            </a:extLst>
          </p:cNvPr>
          <p:cNvSpPr>
            <a:spLocks noGrp="1"/>
          </p:cNvSpPr>
          <p:nvPr>
            <p:ph type="title"/>
          </p:nvPr>
        </p:nvSpPr>
        <p:spPr>
          <a:xfrm>
            <a:off x="628650" y="365127"/>
            <a:ext cx="7886700" cy="1034182"/>
          </a:xfrm>
          <a:solidFill>
            <a:srgbClr val="002060"/>
          </a:solidFill>
          <a:ln>
            <a:solidFill>
              <a:schemeClr val="tx1"/>
            </a:solidFill>
          </a:ln>
          <a:effectLst>
            <a:outerShdw blurRad="50800" dist="38100" dir="2700000" algn="tl" rotWithShape="0">
              <a:prstClr val="black">
                <a:alpha val="40000"/>
              </a:prstClr>
            </a:outerShdw>
          </a:effectLst>
        </p:spPr>
        <p:txBody>
          <a:bodyPr/>
          <a:lstStyle/>
          <a:p>
            <a:pPr algn="ctr"/>
            <a:r>
              <a:rPr lang="en-US" b="1" dirty="0">
                <a:solidFill>
                  <a:schemeClr val="bg1"/>
                </a:solidFill>
                <a:latin typeface="Berlin Sans FB Demi" panose="020E0802020502020306" pitchFamily="34" charset="0"/>
              </a:rPr>
              <a:t>The Way Jesus Was Buried</a:t>
            </a:r>
          </a:p>
        </p:txBody>
      </p:sp>
      <p:sp>
        <p:nvSpPr>
          <p:cNvPr id="6" name="Content Placeholder 2">
            <a:extLst>
              <a:ext uri="{FF2B5EF4-FFF2-40B4-BE49-F238E27FC236}">
                <a16:creationId xmlns:a16="http://schemas.microsoft.com/office/drawing/2014/main" id="{E233E2BB-C362-459E-90B0-729C156C8C6C}"/>
              </a:ext>
            </a:extLst>
          </p:cNvPr>
          <p:cNvSpPr>
            <a:spLocks noGrp="1"/>
          </p:cNvSpPr>
          <p:nvPr>
            <p:ph idx="1"/>
          </p:nvPr>
        </p:nvSpPr>
        <p:spPr>
          <a:xfrm>
            <a:off x="628650" y="1745673"/>
            <a:ext cx="7886700" cy="4946072"/>
          </a:xfrm>
        </p:spPr>
        <p:txBody>
          <a:bodyPr>
            <a:normAutofit lnSpcReduction="10000"/>
          </a:bodyPr>
          <a:lstStyle/>
          <a:p>
            <a:pPr marL="514350" indent="-514350">
              <a:buFont typeface="+mj-lt"/>
              <a:buAutoNum type="arabicPeriod" startAt="38"/>
            </a:pPr>
            <a:r>
              <a:rPr lang="en-US" b="1" dirty="0"/>
              <a:t>After this, Joseph of Arimathea, being a disciple of Jesus, but secretly, for fear of the Jews, asked Pilate that he might take away the body of Jesus; and Pilate gave him permission. So he came and took the body of Jesus. </a:t>
            </a:r>
          </a:p>
          <a:p>
            <a:pPr marL="514350" indent="-514350">
              <a:buFont typeface="+mj-lt"/>
              <a:buAutoNum type="arabicPeriod" startAt="38"/>
            </a:pPr>
            <a:r>
              <a:rPr lang="en-US" b="1" dirty="0"/>
              <a:t>And Nicodemus, who at first came to Jesus by night, also came, bringing a mixture of myrrh and aloes, about a hundred pounds. </a:t>
            </a:r>
          </a:p>
          <a:p>
            <a:pPr marL="514350" indent="-514350">
              <a:buFont typeface="+mj-lt"/>
              <a:buAutoNum type="arabicPeriod" startAt="38"/>
            </a:pPr>
            <a:r>
              <a:rPr lang="en-US" b="1" dirty="0"/>
              <a:t>Then they took the body of Jesus, and bound it in strips of linen with the spices, as the custom of the Jews is to bury.</a:t>
            </a:r>
            <a:endParaRPr lang="en-US" sz="800" b="1" dirty="0"/>
          </a:p>
          <a:p>
            <a:pPr marL="0" indent="0" algn="r">
              <a:buNone/>
            </a:pPr>
            <a:r>
              <a:rPr lang="en-US" b="1" dirty="0"/>
              <a:t>      John 19:38-40</a:t>
            </a:r>
          </a:p>
        </p:txBody>
      </p:sp>
    </p:spTree>
    <p:extLst>
      <p:ext uri="{BB962C8B-B14F-4D97-AF65-F5344CB8AC3E}">
        <p14:creationId xmlns:p14="http://schemas.microsoft.com/office/powerpoint/2010/main" val="536784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es the Bible Say Jesus Rose From the Dead on a Sunday?">
            <a:extLst>
              <a:ext uri="{FF2B5EF4-FFF2-40B4-BE49-F238E27FC236}">
                <a16:creationId xmlns:a16="http://schemas.microsoft.com/office/drawing/2014/main" id="{B07799E2-99E4-402A-A62B-B8E1E8AC2E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3750" b="11347"/>
          <a:stretch/>
        </p:blipFill>
        <p:spPr bwMode="auto">
          <a:xfrm>
            <a:off x="895329" y="1775225"/>
            <a:ext cx="7353342" cy="4251504"/>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62FCD9A-623F-4CE3-B5C8-F5FC30F76C20}"/>
              </a:ext>
            </a:extLst>
          </p:cNvPr>
          <p:cNvSpPr>
            <a:spLocks noGrp="1"/>
          </p:cNvSpPr>
          <p:nvPr>
            <p:ph type="title"/>
          </p:nvPr>
        </p:nvSpPr>
        <p:spPr>
          <a:xfrm>
            <a:off x="628650" y="365127"/>
            <a:ext cx="7886700" cy="1034182"/>
          </a:xfrm>
          <a:solidFill>
            <a:srgbClr val="002060"/>
          </a:solidFill>
          <a:ln>
            <a:solidFill>
              <a:schemeClr val="tx1"/>
            </a:solidFill>
          </a:ln>
          <a:effectLst>
            <a:outerShdw blurRad="50800" dist="38100" dir="2700000" algn="tl" rotWithShape="0">
              <a:prstClr val="black">
                <a:alpha val="40000"/>
              </a:prstClr>
            </a:outerShdw>
          </a:effectLst>
        </p:spPr>
        <p:txBody>
          <a:bodyPr/>
          <a:lstStyle/>
          <a:p>
            <a:pPr algn="ctr"/>
            <a:r>
              <a:rPr lang="en-US" b="1" dirty="0">
                <a:solidFill>
                  <a:schemeClr val="bg1"/>
                </a:solidFill>
                <a:latin typeface="Berlin Sans FB Demi" panose="020E0802020502020306" pitchFamily="34" charset="0"/>
              </a:rPr>
              <a:t>The Empty Tomb</a:t>
            </a:r>
          </a:p>
        </p:txBody>
      </p:sp>
      <p:sp>
        <p:nvSpPr>
          <p:cNvPr id="6" name="Rectangle: Rounded Corners 5">
            <a:extLst>
              <a:ext uri="{FF2B5EF4-FFF2-40B4-BE49-F238E27FC236}">
                <a16:creationId xmlns:a16="http://schemas.microsoft.com/office/drawing/2014/main" id="{E66004C2-1CAD-4372-A952-5CBA3395D697}"/>
              </a:ext>
            </a:extLst>
          </p:cNvPr>
          <p:cNvSpPr/>
          <p:nvPr/>
        </p:nvSpPr>
        <p:spPr>
          <a:xfrm>
            <a:off x="374073" y="5564476"/>
            <a:ext cx="4391891" cy="1034183"/>
          </a:xfrm>
          <a:prstGeom prst="roundRect">
            <a:avLst/>
          </a:prstGeom>
          <a:solidFill>
            <a:srgbClr val="00206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B06C5965-61EB-4D33-9F1E-C82E84351A0F}"/>
              </a:ext>
            </a:extLst>
          </p:cNvPr>
          <p:cNvSpPr>
            <a:spLocks noGrp="1"/>
          </p:cNvSpPr>
          <p:nvPr>
            <p:ph idx="1"/>
          </p:nvPr>
        </p:nvSpPr>
        <p:spPr>
          <a:xfrm>
            <a:off x="628650" y="5805053"/>
            <a:ext cx="3943350" cy="561977"/>
          </a:xfrm>
        </p:spPr>
        <p:txBody>
          <a:bodyPr>
            <a:normAutofit/>
          </a:bodyPr>
          <a:lstStyle/>
          <a:p>
            <a:pPr marL="0" indent="0" algn="ctr">
              <a:buNone/>
            </a:pPr>
            <a:r>
              <a:rPr lang="en-US" sz="3200" b="1" dirty="0">
                <a:solidFill>
                  <a:schemeClr val="bg1"/>
                </a:solidFill>
              </a:rPr>
              <a:t>Matthew 27:59-28:8</a:t>
            </a:r>
          </a:p>
        </p:txBody>
      </p:sp>
    </p:spTree>
    <p:extLst>
      <p:ext uri="{BB962C8B-B14F-4D97-AF65-F5344CB8AC3E}">
        <p14:creationId xmlns:p14="http://schemas.microsoft.com/office/powerpoint/2010/main" val="120055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FCD9A-623F-4CE3-B5C8-F5FC30F76C20}"/>
              </a:ext>
            </a:extLst>
          </p:cNvPr>
          <p:cNvSpPr>
            <a:spLocks noGrp="1"/>
          </p:cNvSpPr>
          <p:nvPr>
            <p:ph type="title"/>
          </p:nvPr>
        </p:nvSpPr>
        <p:spPr>
          <a:xfrm>
            <a:off x="628650" y="365127"/>
            <a:ext cx="7886700" cy="1034182"/>
          </a:xfrm>
          <a:solidFill>
            <a:srgbClr val="002060"/>
          </a:solidFill>
          <a:ln>
            <a:solidFill>
              <a:schemeClr val="tx1"/>
            </a:solidFill>
          </a:ln>
          <a:effectLst>
            <a:outerShdw blurRad="50800" dist="38100" dir="2700000" algn="tl" rotWithShape="0">
              <a:prstClr val="black">
                <a:alpha val="40000"/>
              </a:prstClr>
            </a:outerShdw>
          </a:effectLst>
        </p:spPr>
        <p:txBody>
          <a:bodyPr/>
          <a:lstStyle/>
          <a:p>
            <a:pPr algn="ctr"/>
            <a:r>
              <a:rPr lang="en-US" b="1" dirty="0">
                <a:solidFill>
                  <a:schemeClr val="bg1"/>
                </a:solidFill>
                <a:latin typeface="Berlin Sans FB Demi" panose="020E0802020502020306" pitchFamily="34" charset="0"/>
              </a:rPr>
              <a:t>The Empty Tomb</a:t>
            </a:r>
          </a:p>
        </p:txBody>
      </p:sp>
      <p:sp>
        <p:nvSpPr>
          <p:cNvPr id="3" name="Content Placeholder 2">
            <a:extLst>
              <a:ext uri="{FF2B5EF4-FFF2-40B4-BE49-F238E27FC236}">
                <a16:creationId xmlns:a16="http://schemas.microsoft.com/office/drawing/2014/main" id="{7E53F973-9CE2-4EDC-AC4A-6A3A9C2F4303}"/>
              </a:ext>
            </a:extLst>
          </p:cNvPr>
          <p:cNvSpPr>
            <a:spLocks noGrp="1"/>
          </p:cNvSpPr>
          <p:nvPr>
            <p:ph idx="1"/>
          </p:nvPr>
        </p:nvSpPr>
        <p:spPr>
          <a:xfrm>
            <a:off x="628650" y="1731817"/>
            <a:ext cx="7886700" cy="4458999"/>
          </a:xfrm>
        </p:spPr>
        <p:txBody>
          <a:bodyPr>
            <a:normAutofit/>
          </a:bodyPr>
          <a:lstStyle/>
          <a:p>
            <a:r>
              <a:rPr lang="en-US" b="1" dirty="0"/>
              <a:t>This was a new tomb – His was the only body in this tomb.  </a:t>
            </a:r>
          </a:p>
          <a:p>
            <a:r>
              <a:rPr lang="en-US" b="1" dirty="0"/>
              <a:t>Hewn out of rock – there wasn’t a back door. </a:t>
            </a:r>
          </a:p>
          <a:p>
            <a:r>
              <a:rPr lang="en-US" b="1" dirty="0"/>
              <a:t>Large stone rolled against the door. </a:t>
            </a:r>
          </a:p>
          <a:p>
            <a:r>
              <a:rPr lang="en-US" b="1" dirty="0"/>
              <a:t>Seal set on the tomb; guard posted to keep it undisturbed. </a:t>
            </a:r>
          </a:p>
        </p:txBody>
      </p:sp>
      <p:pic>
        <p:nvPicPr>
          <p:cNvPr id="4" name="Picture 2" descr="Does the Bible Say Jesus Rose From the Dead on a Sunday?">
            <a:extLst>
              <a:ext uri="{FF2B5EF4-FFF2-40B4-BE49-F238E27FC236}">
                <a16:creationId xmlns:a16="http://schemas.microsoft.com/office/drawing/2014/main" id="{36FBB269-725A-45C3-B97F-8026A9D2363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3750" b="11347"/>
          <a:stretch/>
        </p:blipFill>
        <p:spPr bwMode="auto">
          <a:xfrm>
            <a:off x="5084618" y="4450348"/>
            <a:ext cx="3777095" cy="2183814"/>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3593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FCD9A-623F-4CE3-B5C8-F5FC30F76C20}"/>
              </a:ext>
            </a:extLst>
          </p:cNvPr>
          <p:cNvSpPr>
            <a:spLocks noGrp="1"/>
          </p:cNvSpPr>
          <p:nvPr>
            <p:ph type="title"/>
          </p:nvPr>
        </p:nvSpPr>
        <p:spPr>
          <a:xfrm>
            <a:off x="628650" y="365127"/>
            <a:ext cx="7886700" cy="1034182"/>
          </a:xfrm>
          <a:solidFill>
            <a:srgbClr val="002060"/>
          </a:solidFill>
          <a:ln>
            <a:solidFill>
              <a:schemeClr val="tx1"/>
            </a:solidFill>
          </a:ln>
          <a:effectLst>
            <a:outerShdw blurRad="50800" dist="38100" dir="2700000" algn="tl" rotWithShape="0">
              <a:prstClr val="black">
                <a:alpha val="40000"/>
              </a:prstClr>
            </a:outerShdw>
          </a:effectLst>
        </p:spPr>
        <p:txBody>
          <a:bodyPr/>
          <a:lstStyle/>
          <a:p>
            <a:pPr algn="ctr"/>
            <a:r>
              <a:rPr lang="en-US" b="1" dirty="0">
                <a:solidFill>
                  <a:schemeClr val="bg1"/>
                </a:solidFill>
                <a:latin typeface="Berlin Sans FB Demi" panose="020E0802020502020306" pitchFamily="34" charset="0"/>
              </a:rPr>
              <a:t>The Empty Tomb</a:t>
            </a:r>
          </a:p>
        </p:txBody>
      </p:sp>
      <p:sp>
        <p:nvSpPr>
          <p:cNvPr id="3" name="Content Placeholder 2">
            <a:extLst>
              <a:ext uri="{FF2B5EF4-FFF2-40B4-BE49-F238E27FC236}">
                <a16:creationId xmlns:a16="http://schemas.microsoft.com/office/drawing/2014/main" id="{7E53F973-9CE2-4EDC-AC4A-6A3A9C2F4303}"/>
              </a:ext>
            </a:extLst>
          </p:cNvPr>
          <p:cNvSpPr>
            <a:spLocks noGrp="1"/>
          </p:cNvSpPr>
          <p:nvPr>
            <p:ph idx="1"/>
          </p:nvPr>
        </p:nvSpPr>
        <p:spPr>
          <a:xfrm>
            <a:off x="628650" y="1731817"/>
            <a:ext cx="7886700" cy="4458999"/>
          </a:xfrm>
        </p:spPr>
        <p:txBody>
          <a:bodyPr>
            <a:normAutofit/>
          </a:bodyPr>
          <a:lstStyle/>
          <a:p>
            <a:r>
              <a:rPr lang="en-US" b="1" dirty="0"/>
              <a:t>The women didn’t go to the wrong tomb.  </a:t>
            </a:r>
          </a:p>
          <a:p>
            <a:r>
              <a:rPr lang="en-US" b="1" dirty="0"/>
              <a:t>Jesus didn’t survive to move the stone from the inside and walk out alive. </a:t>
            </a:r>
          </a:p>
          <a:p>
            <a:r>
              <a:rPr lang="en-US" b="1" dirty="0"/>
              <a:t>The disciples didn’t steal His body. </a:t>
            </a:r>
          </a:p>
          <a:p>
            <a:r>
              <a:rPr lang="en-US" b="1" dirty="0"/>
              <a:t>Enemies didn’t steal His body. </a:t>
            </a:r>
          </a:p>
          <a:p>
            <a:endParaRPr lang="en-US" b="1" dirty="0"/>
          </a:p>
          <a:p>
            <a:r>
              <a:rPr lang="en-US" sz="3600" b="1" dirty="0">
                <a:solidFill>
                  <a:srgbClr val="002060"/>
                </a:solidFill>
              </a:rPr>
              <a:t>Jesus rose from </a:t>
            </a:r>
            <a:br>
              <a:rPr lang="en-US" sz="3600" b="1" dirty="0">
                <a:solidFill>
                  <a:srgbClr val="002060"/>
                </a:solidFill>
              </a:rPr>
            </a:br>
            <a:r>
              <a:rPr lang="en-US" sz="3600" b="1" dirty="0">
                <a:solidFill>
                  <a:srgbClr val="002060"/>
                </a:solidFill>
              </a:rPr>
              <a:t>the dead!</a:t>
            </a:r>
          </a:p>
        </p:txBody>
      </p:sp>
      <p:pic>
        <p:nvPicPr>
          <p:cNvPr id="4" name="Picture 2" descr="Does the Bible Say Jesus Rose From the Dead on a Sunday?">
            <a:extLst>
              <a:ext uri="{FF2B5EF4-FFF2-40B4-BE49-F238E27FC236}">
                <a16:creationId xmlns:a16="http://schemas.microsoft.com/office/drawing/2014/main" id="{36FBB269-725A-45C3-B97F-8026A9D2363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3750" b="11347"/>
          <a:stretch/>
        </p:blipFill>
        <p:spPr bwMode="auto">
          <a:xfrm>
            <a:off x="5084618" y="4450348"/>
            <a:ext cx="3777095" cy="2183814"/>
          </a:xfrm>
          <a:prstGeom prst="rect">
            <a:avLst/>
          </a:prstGeom>
          <a:noFill/>
          <a:ln>
            <a:solidFill>
              <a:schemeClr val="tx1"/>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600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1083</TotalTime>
  <Words>496</Words>
  <Application>Microsoft Office PowerPoint</Application>
  <PresentationFormat>On-screen Show (4:3)</PresentationFormat>
  <Paragraphs>50</Paragraphs>
  <Slides>13</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Berlin Sans FB Demi</vt:lpstr>
      <vt:lpstr>Calibri</vt:lpstr>
      <vt:lpstr>Calibri Light</vt:lpstr>
      <vt:lpstr>2_Office Theme</vt:lpstr>
      <vt:lpstr>3_Office Theme</vt:lpstr>
      <vt:lpstr>PowerPoint Presentation</vt:lpstr>
      <vt:lpstr>How We Can Know Jesus Rose from the Dead</vt:lpstr>
      <vt:lpstr>PowerPoint Presentation</vt:lpstr>
      <vt:lpstr>PowerPoint Presentation</vt:lpstr>
      <vt:lpstr>The Way Jesus Died</vt:lpstr>
      <vt:lpstr>The Way Jesus Was Buried</vt:lpstr>
      <vt:lpstr>The Empty Tomb</vt:lpstr>
      <vt:lpstr>The Empty Tomb</vt:lpstr>
      <vt:lpstr>The Empty Tomb</vt:lpstr>
      <vt:lpstr>Post-Resurrection Appearances</vt:lpstr>
      <vt:lpstr>Circumstantial Evidence</vt:lpstr>
      <vt:lpstr>PowerPoint Presentation</vt:lpstr>
      <vt:lpstr>PowerPoint Presentation</vt:lpstr>
    </vt:vector>
  </TitlesOfParts>
  <Company>AQ2 Technologies,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Template</dc:title>
  <dc:creator>RJStevensMusic.com</dc:creator>
  <dc:description/>
  <cp:lastModifiedBy>Michael Hepner</cp:lastModifiedBy>
  <cp:revision>126</cp:revision>
  <dcterms:created xsi:type="dcterms:W3CDTF">2008-03-16T18:22:36Z</dcterms:created>
  <dcterms:modified xsi:type="dcterms:W3CDTF">2022-04-18T13:18:54Z</dcterms:modified>
</cp:coreProperties>
</file>