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0" r:id="rId2"/>
  </p:sldMasterIdLst>
  <p:notesMasterIdLst>
    <p:notesMasterId r:id="rId19"/>
  </p:notesMasterIdLst>
  <p:sldIdLst>
    <p:sldId id="258" r:id="rId3"/>
    <p:sldId id="256" r:id="rId4"/>
    <p:sldId id="267" r:id="rId5"/>
    <p:sldId id="257" r:id="rId6"/>
    <p:sldId id="270" r:id="rId7"/>
    <p:sldId id="268" r:id="rId8"/>
    <p:sldId id="615" r:id="rId9"/>
    <p:sldId id="260" r:id="rId10"/>
    <p:sldId id="261" r:id="rId11"/>
    <p:sldId id="262" r:id="rId12"/>
    <p:sldId id="271" r:id="rId13"/>
    <p:sldId id="269" r:id="rId14"/>
    <p:sldId id="264" r:id="rId15"/>
    <p:sldId id="265" r:id="rId16"/>
    <p:sldId id="266"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5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80130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86760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0416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48761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46365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49293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1900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24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8204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93200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3640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58663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751116" y="75416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396306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60958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3006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144720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167672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84826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4/11/2022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750">
                <a:solidFill>
                  <a:schemeClr val="tx1"/>
                </a:solidFill>
              </a:defRPr>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75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75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6995134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5108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84862" y="3135021"/>
            <a:ext cx="7772870" cy="1389362"/>
          </a:xfrm>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Like Ezra, we are living in a world that has been defiled. </a:t>
            </a:r>
          </a:p>
          <a:p>
            <a:pPr marL="0" indent="0" algn="ctr">
              <a:buNone/>
            </a:pPr>
            <a:endParaRPr lang="en-US" sz="27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68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85799" y="2439688"/>
            <a:ext cx="7772870" cy="3368181"/>
          </a:xfrm>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Grieve.</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buNone/>
            </a:pPr>
            <a:r>
              <a:rPr lang="en-US" cap="none" dirty="0">
                <a:solidFill>
                  <a:srgbClr val="C00000"/>
                </a:solidFill>
                <a:latin typeface="Times New Roman" panose="02020603050405020304" pitchFamily="18" charset="0"/>
                <a:cs typeface="Times New Roman" panose="02020603050405020304" pitchFamily="18" charset="0"/>
              </a:rPr>
              <a:t>“My eyes shed streams of tears because people do not keep your law”, Psalm 119:136</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“My zeal consumes me, because my foes forget your words.”, Psalm 119:139</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“I look at the faithless with disgust because they do not keep your commands.”, Psalm 119:158</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“Woe to you who lie on beds of ivory…”, Amos 6:4-6</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 ought you not rather to mourn?...”, 1 Corinthians 5:1-2</a:t>
            </a:r>
          </a:p>
        </p:txBody>
      </p:sp>
    </p:spTree>
    <p:extLst>
      <p:ext uri="{BB962C8B-B14F-4D97-AF65-F5344CB8AC3E}">
        <p14:creationId xmlns:p14="http://schemas.microsoft.com/office/powerpoint/2010/main" val="213211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85330" y="2632569"/>
            <a:ext cx="7772870" cy="2660950"/>
          </a:xfrm>
        </p:spPr>
        <p:txBody>
          <a:bodyPr>
            <a:normAutofit fontScale="92500" lnSpcReduction="10000"/>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Grieve.</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Isaiah 53:3-4 </a:t>
            </a: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Matthew 23:37; John 11:35; Hebrews 5:7</a:t>
            </a: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2 Corinthians 5:21</a:t>
            </a:r>
          </a:p>
        </p:txBody>
      </p:sp>
    </p:spTree>
    <p:extLst>
      <p:ext uri="{BB962C8B-B14F-4D97-AF65-F5344CB8AC3E}">
        <p14:creationId xmlns:p14="http://schemas.microsoft.com/office/powerpoint/2010/main" val="242061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85330" y="2632570"/>
            <a:ext cx="7772870" cy="2039444"/>
          </a:xfrm>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Pray.</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John 17:17; 1 Timothy 2:1; James 5:16</a:t>
            </a:r>
          </a:p>
        </p:txBody>
      </p:sp>
    </p:spTree>
    <p:extLst>
      <p:ext uri="{BB962C8B-B14F-4D97-AF65-F5344CB8AC3E}">
        <p14:creationId xmlns:p14="http://schemas.microsoft.com/office/powerpoint/2010/main" val="176158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85330" y="2632569"/>
            <a:ext cx="7772870" cy="2260900"/>
          </a:xfrm>
        </p:spPr>
        <p:txBody>
          <a:bodyPr>
            <a:normAutofit lnSpcReduction="10000"/>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Preach.</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2 Timothy 4:3; </a:t>
            </a:r>
            <a:r>
              <a:rPr lang="en-US" sz="2400" cap="none">
                <a:solidFill>
                  <a:srgbClr val="C00000"/>
                </a:solidFill>
                <a:latin typeface="Times New Roman" panose="02020603050405020304" pitchFamily="18" charset="0"/>
                <a:cs typeface="Times New Roman" panose="02020603050405020304" pitchFamily="18" charset="0"/>
              </a:rPr>
              <a:t>Hebrews 4:12</a:t>
            </a:r>
            <a:endParaRPr lang="en-US" sz="2400" cap="none" dirty="0">
              <a:solidFill>
                <a:srgbClr val="C00000"/>
              </a:solidFill>
              <a:latin typeface="Times New Roman" panose="02020603050405020304" pitchFamily="18" charset="0"/>
              <a:cs typeface="Times New Roman" panose="02020603050405020304" pitchFamily="18" charset="0"/>
            </a:endParaRPr>
          </a:p>
          <a:p>
            <a:pPr marL="0" indent="0" algn="ctr">
              <a:buNone/>
            </a:pPr>
            <a:r>
              <a:rPr lang="en-US" sz="2400" cap="none" dirty="0">
                <a:solidFill>
                  <a:srgbClr val="C00000"/>
                </a:solidFill>
                <a:latin typeface="Times New Roman" panose="02020603050405020304" pitchFamily="18" charset="0"/>
                <a:cs typeface="Times New Roman" panose="02020603050405020304" pitchFamily="18" charset="0"/>
              </a:rPr>
              <a:t>Mark 16:15-16; Romans 10:14-15</a:t>
            </a:r>
          </a:p>
        </p:txBody>
      </p:sp>
    </p:spTree>
    <p:extLst>
      <p:ext uri="{BB962C8B-B14F-4D97-AF65-F5344CB8AC3E}">
        <p14:creationId xmlns:p14="http://schemas.microsoft.com/office/powerpoint/2010/main" val="16413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500" b="1" cap="none" dirty="0">
                <a:solidFill>
                  <a:srgbClr val="002060"/>
                </a:solidFill>
                <a:latin typeface="Times New Roman" panose="02020603050405020304" pitchFamily="18" charset="0"/>
                <a:cs typeface="Times New Roman" panose="02020603050405020304" pitchFamily="18" charset="0"/>
              </a:rPr>
              <a:t>Passion.</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2700" i="1" cap="none" dirty="0">
                <a:solidFill>
                  <a:srgbClr val="002060"/>
                </a:solidFill>
                <a:latin typeface="Times New Roman" panose="02020603050405020304" pitchFamily="18" charset="0"/>
                <a:cs typeface="Times New Roman" panose="02020603050405020304" pitchFamily="18" charset="0"/>
              </a:rPr>
              <a:t>Having strong and barely controllable emotions. </a:t>
            </a:r>
          </a:p>
        </p:txBody>
      </p:sp>
    </p:spTree>
    <p:extLst>
      <p:ext uri="{BB962C8B-B14F-4D97-AF65-F5344CB8AC3E}">
        <p14:creationId xmlns:p14="http://schemas.microsoft.com/office/powerpoint/2010/main" val="4350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61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FD0A-FBB5-453B-9A42-61A4AEF9C8EC}"/>
              </a:ext>
            </a:extLst>
          </p:cNvPr>
          <p:cNvSpPr>
            <a:spLocks noGrp="1"/>
          </p:cNvSpPr>
          <p:nvPr>
            <p:ph type="ctrTitle"/>
          </p:nvPr>
        </p:nvSpPr>
        <p:spPr>
          <a:xfrm>
            <a:off x="678656" y="1832839"/>
            <a:ext cx="7886700" cy="1881910"/>
          </a:xfrm>
        </p:spPr>
        <p:txBody>
          <a:bodyPr>
            <a:normAutofit/>
          </a:bodyPr>
          <a:lstStyle/>
          <a:p>
            <a:r>
              <a:rPr lang="en-US" sz="4050" spc="450" dirty="0">
                <a:solidFill>
                  <a:srgbClr val="C00000"/>
                </a:solidFill>
                <a:latin typeface="Times New Roman" panose="02020603050405020304" pitchFamily="18" charset="0"/>
                <a:cs typeface="Times New Roman" panose="02020603050405020304" pitchFamily="18" charset="0"/>
              </a:rPr>
              <a:t>The </a:t>
            </a:r>
            <a:r>
              <a:rPr lang="en-US" sz="4050" b="1" spc="450" dirty="0">
                <a:solidFill>
                  <a:srgbClr val="002060"/>
                </a:solidFill>
                <a:latin typeface="Times New Roman" panose="02020603050405020304" pitchFamily="18" charset="0"/>
                <a:cs typeface="Times New Roman" panose="02020603050405020304" pitchFamily="18" charset="0"/>
              </a:rPr>
              <a:t>Passion</a:t>
            </a:r>
            <a:r>
              <a:rPr lang="en-US" sz="4050" spc="450" dirty="0">
                <a:solidFill>
                  <a:srgbClr val="C00000"/>
                </a:solidFill>
                <a:latin typeface="Times New Roman" panose="02020603050405020304" pitchFamily="18" charset="0"/>
                <a:cs typeface="Times New Roman" panose="02020603050405020304" pitchFamily="18" charset="0"/>
              </a:rPr>
              <a:t> of </a:t>
            </a:r>
            <a:r>
              <a:rPr lang="en-US" sz="4050" b="1" spc="450" dirty="0">
                <a:solidFill>
                  <a:srgbClr val="002060"/>
                </a:solidFill>
                <a:latin typeface="Times New Roman" panose="02020603050405020304" pitchFamily="18" charset="0"/>
                <a:cs typeface="Times New Roman" panose="02020603050405020304" pitchFamily="18" charset="0"/>
              </a:rPr>
              <a:t>Ezra</a:t>
            </a:r>
          </a:p>
        </p:txBody>
      </p:sp>
      <p:sp>
        <p:nvSpPr>
          <p:cNvPr id="3" name="Subtitle 2">
            <a:extLst>
              <a:ext uri="{FF2B5EF4-FFF2-40B4-BE49-F238E27FC236}">
                <a16:creationId xmlns:a16="http://schemas.microsoft.com/office/drawing/2014/main" id="{A3EE266F-D94F-49F1-8517-BE5319312FBA}"/>
              </a:ext>
            </a:extLst>
          </p:cNvPr>
          <p:cNvSpPr>
            <a:spLocks noGrp="1"/>
          </p:cNvSpPr>
          <p:nvPr>
            <p:ph type="subTitle" idx="1"/>
          </p:nvPr>
        </p:nvSpPr>
        <p:spPr/>
        <p:txBody>
          <a:bodyPr>
            <a:normAutofit/>
          </a:bodyPr>
          <a:lstStyle/>
          <a:p>
            <a:r>
              <a:rPr lang="en-US" sz="2100" spc="450" dirty="0">
                <a:solidFill>
                  <a:srgbClr val="C00000"/>
                </a:solidFill>
                <a:latin typeface="Times New Roman" panose="02020603050405020304" pitchFamily="18" charset="0"/>
                <a:cs typeface="Times New Roman" panose="02020603050405020304" pitchFamily="18" charset="0"/>
              </a:rPr>
              <a:t>Ezra 9:1-10:44</a:t>
            </a:r>
          </a:p>
        </p:txBody>
      </p:sp>
    </p:spTree>
    <p:extLst>
      <p:ext uri="{BB962C8B-B14F-4D97-AF65-F5344CB8AC3E}">
        <p14:creationId xmlns:p14="http://schemas.microsoft.com/office/powerpoint/2010/main" val="74213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464814" y="3132632"/>
            <a:ext cx="7993856" cy="1646537"/>
          </a:xfrm>
        </p:spPr>
        <p:txBody>
          <a:bodyPr>
            <a:normAutofit/>
          </a:bodyPr>
          <a:lstStyle/>
          <a:p>
            <a:pPr marL="0" indent="0" algn="ctr">
              <a:buNone/>
            </a:pPr>
            <a:r>
              <a:rPr lang="en-US" sz="3900" cap="none" dirty="0">
                <a:solidFill>
                  <a:srgbClr val="FF0000"/>
                </a:solidFill>
                <a:latin typeface="Times New Roman" panose="02020603050405020304" pitchFamily="18" charset="0"/>
                <a:cs typeface="Times New Roman" panose="02020603050405020304" pitchFamily="18" charset="0"/>
              </a:rPr>
              <a:t>“… Then the returned exiles did so…”</a:t>
            </a:r>
            <a:endParaRPr lang="en-US" sz="2700" cap="none"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900" cap="none" dirty="0">
                <a:solidFill>
                  <a:srgbClr val="FF0000"/>
                </a:solidFill>
                <a:latin typeface="Times New Roman" panose="02020603050405020304" pitchFamily="18" charset="0"/>
                <a:cs typeface="Times New Roman" panose="02020603050405020304" pitchFamily="18" charset="0"/>
              </a:rPr>
              <a:t>Ezra 10:16</a:t>
            </a:r>
          </a:p>
        </p:txBody>
      </p:sp>
    </p:spTree>
    <p:extLst>
      <p:ext uri="{BB962C8B-B14F-4D97-AF65-F5344CB8AC3E}">
        <p14:creationId xmlns:p14="http://schemas.microsoft.com/office/powerpoint/2010/main" val="206401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500" b="1" cap="none" dirty="0">
                <a:solidFill>
                  <a:srgbClr val="002060"/>
                </a:solidFill>
                <a:latin typeface="Times New Roman" panose="02020603050405020304" pitchFamily="18" charset="0"/>
                <a:cs typeface="Times New Roman" panose="02020603050405020304" pitchFamily="18" charset="0"/>
              </a:rPr>
              <a:t>Passion.</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2700" i="1" cap="none" dirty="0">
                <a:solidFill>
                  <a:srgbClr val="002060"/>
                </a:solidFill>
                <a:latin typeface="Times New Roman" panose="02020603050405020304" pitchFamily="18" charset="0"/>
                <a:cs typeface="Times New Roman" panose="02020603050405020304" pitchFamily="18" charset="0"/>
              </a:rPr>
              <a:t>Having strong and barely controllable emotions. </a:t>
            </a:r>
          </a:p>
        </p:txBody>
      </p:sp>
    </p:spTree>
    <p:extLst>
      <p:ext uri="{BB962C8B-B14F-4D97-AF65-F5344CB8AC3E}">
        <p14:creationId xmlns:p14="http://schemas.microsoft.com/office/powerpoint/2010/main" val="368266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fontScale="85000" lnSpcReduction="10000"/>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458, B.C.</a:t>
            </a:r>
          </a:p>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The holy race of God has been defiled.</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3600" cap="none" dirty="0">
                <a:solidFill>
                  <a:srgbClr val="C00000"/>
                </a:solidFill>
                <a:latin typeface="Times New Roman" panose="02020603050405020304" pitchFamily="18" charset="0"/>
                <a:cs typeface="Times New Roman" panose="02020603050405020304" pitchFamily="18" charset="0"/>
              </a:rPr>
              <a:t>Ezra 9:1-2; Malachi 2:10-16; Deuteronomy 7:3</a:t>
            </a:r>
          </a:p>
        </p:txBody>
      </p:sp>
    </p:spTree>
    <p:extLst>
      <p:ext uri="{BB962C8B-B14F-4D97-AF65-F5344CB8AC3E}">
        <p14:creationId xmlns:p14="http://schemas.microsoft.com/office/powerpoint/2010/main" val="127478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464814" y="3132632"/>
            <a:ext cx="7993856" cy="1646537"/>
          </a:xfrm>
        </p:spPr>
        <p:txBody>
          <a:bodyPr>
            <a:normAutofit fontScale="92500" lnSpcReduction="20000"/>
          </a:bodyPr>
          <a:lstStyle/>
          <a:p>
            <a:pPr marL="0" indent="0" algn="ctr">
              <a:buNone/>
            </a:pPr>
            <a:r>
              <a:rPr lang="en-US" sz="2400" cap="none" dirty="0">
                <a:solidFill>
                  <a:srgbClr val="FF0000"/>
                </a:solidFill>
                <a:latin typeface="Times New Roman" panose="02020603050405020304" pitchFamily="18" charset="0"/>
                <a:cs typeface="Times New Roman" panose="02020603050405020304" pitchFamily="18" charset="0"/>
              </a:rPr>
              <a:t>“You shall not intermarry with them, giving your daughters to their sons or taking their daughters for your sons. For they will turn away your sons from following me to serve other gods…”</a:t>
            </a:r>
          </a:p>
          <a:p>
            <a:pPr marL="0" indent="0" algn="ctr">
              <a:buNone/>
            </a:pPr>
            <a:r>
              <a:rPr lang="en-US" sz="3150" cap="none" dirty="0">
                <a:solidFill>
                  <a:srgbClr val="FF0000"/>
                </a:solidFill>
                <a:latin typeface="Times New Roman" panose="02020603050405020304" pitchFamily="18" charset="0"/>
                <a:cs typeface="Times New Roman" panose="02020603050405020304" pitchFamily="18" charset="0"/>
              </a:rPr>
              <a:t>Deuteronomy 7:3</a:t>
            </a:r>
          </a:p>
        </p:txBody>
      </p:sp>
    </p:spTree>
    <p:extLst>
      <p:ext uri="{BB962C8B-B14F-4D97-AF65-F5344CB8AC3E}">
        <p14:creationId xmlns:p14="http://schemas.microsoft.com/office/powerpoint/2010/main" val="382623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Grieves.</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3600" cap="none" dirty="0">
                <a:solidFill>
                  <a:srgbClr val="C00000"/>
                </a:solidFill>
                <a:latin typeface="Times New Roman" panose="02020603050405020304" pitchFamily="18" charset="0"/>
                <a:cs typeface="Times New Roman" panose="02020603050405020304" pitchFamily="18" charset="0"/>
              </a:rPr>
              <a:t>Ezra 9:3-4</a:t>
            </a:r>
          </a:p>
        </p:txBody>
      </p:sp>
    </p:spTree>
    <p:extLst>
      <p:ext uri="{BB962C8B-B14F-4D97-AF65-F5344CB8AC3E}">
        <p14:creationId xmlns:p14="http://schemas.microsoft.com/office/powerpoint/2010/main" val="37601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Prays.</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3600" cap="none" dirty="0">
                <a:solidFill>
                  <a:srgbClr val="C00000"/>
                </a:solidFill>
                <a:latin typeface="Times New Roman" panose="02020603050405020304" pitchFamily="18" charset="0"/>
                <a:cs typeface="Times New Roman" panose="02020603050405020304" pitchFamily="18" charset="0"/>
              </a:rPr>
              <a:t>Ezra 9:5-7; (7:10); 10:1-2</a:t>
            </a:r>
          </a:p>
        </p:txBody>
      </p:sp>
    </p:spTree>
    <p:extLst>
      <p:ext uri="{BB962C8B-B14F-4D97-AF65-F5344CB8AC3E}">
        <p14:creationId xmlns:p14="http://schemas.microsoft.com/office/powerpoint/2010/main" val="12928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450" dirty="0">
                <a:solidFill>
                  <a:srgbClr val="C00000"/>
                </a:solidFill>
                <a:latin typeface="Times New Roman" panose="02020603050405020304" pitchFamily="18" charset="0"/>
                <a:cs typeface="Times New Roman" panose="02020603050405020304" pitchFamily="18" charset="0"/>
              </a:rPr>
              <a:t>The</a:t>
            </a:r>
            <a:r>
              <a:rPr lang="en-US" spc="450" dirty="0">
                <a:latin typeface="Times New Roman" panose="02020603050405020304" pitchFamily="18" charset="0"/>
                <a:cs typeface="Times New Roman" panose="02020603050405020304" pitchFamily="18" charset="0"/>
              </a:rPr>
              <a:t> passion </a:t>
            </a:r>
            <a:r>
              <a:rPr lang="en-US" spc="450" dirty="0">
                <a:solidFill>
                  <a:srgbClr val="C00000"/>
                </a:solidFill>
                <a:latin typeface="Times New Roman" panose="02020603050405020304" pitchFamily="18" charset="0"/>
                <a:cs typeface="Times New Roman" panose="02020603050405020304" pitchFamily="18" charset="0"/>
              </a:rPr>
              <a:t>of</a:t>
            </a:r>
            <a:r>
              <a:rPr lang="en-US" spc="450" dirty="0">
                <a:latin typeface="Times New Roman" panose="02020603050405020304" pitchFamily="18" charset="0"/>
                <a:cs typeface="Times New Roman" panose="02020603050405020304" pitchFamily="18" charset="0"/>
              </a:rPr>
              <a:t> Ezra</a:t>
            </a:r>
            <a:br>
              <a:rPr lang="en-US" spc="225" dirty="0">
                <a:latin typeface="Times New Roman" panose="02020603050405020304" pitchFamily="18" charset="0"/>
                <a:cs typeface="Times New Roman" panose="02020603050405020304" pitchFamily="18" charset="0"/>
              </a:rPr>
            </a:br>
            <a:r>
              <a:rPr lang="en-US" sz="1800" spc="45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3600" b="1" cap="none" dirty="0">
                <a:solidFill>
                  <a:srgbClr val="002060"/>
                </a:solidFill>
                <a:latin typeface="Times New Roman" panose="02020603050405020304" pitchFamily="18" charset="0"/>
                <a:cs typeface="Times New Roman" panose="02020603050405020304" pitchFamily="18" charset="0"/>
              </a:rPr>
              <a:t>Preached.</a:t>
            </a:r>
          </a:p>
          <a:p>
            <a:pPr marL="0" indent="0" algn="ctr">
              <a:buNone/>
            </a:pPr>
            <a:endParaRPr lang="en-US" sz="2700" cap="none" dirty="0">
              <a:latin typeface="Times New Roman" panose="02020603050405020304" pitchFamily="18" charset="0"/>
              <a:cs typeface="Times New Roman" panose="02020603050405020304" pitchFamily="18" charset="0"/>
            </a:endParaRPr>
          </a:p>
          <a:p>
            <a:pPr marL="0" indent="0" algn="ctr">
              <a:buNone/>
            </a:pPr>
            <a:r>
              <a:rPr lang="en-US" sz="3600" cap="none">
                <a:solidFill>
                  <a:srgbClr val="C00000"/>
                </a:solidFill>
                <a:latin typeface="Times New Roman" panose="02020603050405020304" pitchFamily="18" charset="0"/>
                <a:cs typeface="Times New Roman" panose="02020603050405020304" pitchFamily="18" charset="0"/>
              </a:rPr>
              <a:t>Ezra 10:9-11, 12, 16a, 19, </a:t>
            </a:r>
            <a:r>
              <a:rPr lang="en-US" sz="3600" cap="none" dirty="0">
                <a:solidFill>
                  <a:srgbClr val="C00000"/>
                </a:solidFill>
                <a:latin typeface="Times New Roman" panose="02020603050405020304" pitchFamily="18" charset="0"/>
                <a:cs typeface="Times New Roman" panose="02020603050405020304" pitchFamily="18" charset="0"/>
              </a:rPr>
              <a:t>44</a:t>
            </a:r>
          </a:p>
        </p:txBody>
      </p:sp>
    </p:spTree>
    <p:extLst>
      <p:ext uri="{BB962C8B-B14F-4D97-AF65-F5344CB8AC3E}">
        <p14:creationId xmlns:p14="http://schemas.microsoft.com/office/powerpoint/2010/main" val="19474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341</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Times New Roman</vt:lpstr>
      <vt:lpstr>Tw Cen MT</vt:lpstr>
      <vt:lpstr>2_Office Theme</vt:lpstr>
      <vt:lpstr>Droplet</vt:lpstr>
      <vt:lpstr>PowerPoint Presentation</vt:lpstr>
      <vt:lpstr>The Passion of Ezra</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125</cp:revision>
  <dcterms:created xsi:type="dcterms:W3CDTF">2008-03-16T18:22:36Z</dcterms:created>
  <dcterms:modified xsi:type="dcterms:W3CDTF">2022-04-11T18:44:21Z</dcterms:modified>
</cp:coreProperties>
</file>