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0" r:id="rId1"/>
  </p:sldMasterIdLst>
  <p:notesMasterIdLst>
    <p:notesMasterId r:id="rId27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84" r:id="rId11"/>
    <p:sldId id="265" r:id="rId12"/>
    <p:sldId id="266" r:id="rId13"/>
    <p:sldId id="267" r:id="rId14"/>
    <p:sldId id="268" r:id="rId15"/>
    <p:sldId id="287" r:id="rId16"/>
    <p:sldId id="288" r:id="rId17"/>
    <p:sldId id="280" r:id="rId18"/>
    <p:sldId id="281" r:id="rId19"/>
    <p:sldId id="271" r:id="rId20"/>
    <p:sldId id="274" r:id="rId21"/>
    <p:sldId id="286" r:id="rId22"/>
    <p:sldId id="283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57304F-4182-4005-9CDE-24C102CA0EBC}">
          <p14:sldIdLst>
            <p14:sldId id="256"/>
            <p14:sldId id="257"/>
            <p14:sldId id="258"/>
            <p14:sldId id="262"/>
            <p14:sldId id="259"/>
            <p14:sldId id="260"/>
            <p14:sldId id="261"/>
            <p14:sldId id="263"/>
            <p14:sldId id="264"/>
            <p14:sldId id="284"/>
            <p14:sldId id="265"/>
            <p14:sldId id="266"/>
            <p14:sldId id="267"/>
            <p14:sldId id="268"/>
            <p14:sldId id="287"/>
            <p14:sldId id="288"/>
            <p14:sldId id="280"/>
            <p14:sldId id="281"/>
            <p14:sldId id="271"/>
            <p14:sldId id="274"/>
            <p14:sldId id="286"/>
            <p14:sldId id="283"/>
            <p14:sldId id="276"/>
            <p14:sldId id="277"/>
            <p14:sldId id="278"/>
          </p14:sldIdLst>
        </p14:section>
        <p14:section name="Untitled Section" id="{22E076F0-E956-4D81-AB63-26639872CEA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4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A5506-0A8B-4E48-95C3-B315D8011DEB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28E0B-FF2F-4662-BBCA-1449A90C7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0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28E0B-FF2F-4662-BBCA-1449A90C7B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32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28E0B-FF2F-4662-BBCA-1449A90C7B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16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28E0B-FF2F-4662-BBCA-1449A90C7B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54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28E0B-FF2F-4662-BBCA-1449A90C7B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46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28E0B-FF2F-4662-BBCA-1449A90C7B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51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28E0B-FF2F-4662-BBCA-1449A90C7B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31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28E0B-FF2F-4662-BBCA-1449A90C7B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66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28E0B-FF2F-4662-BBCA-1449A90C7B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58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28E0B-FF2F-4662-BBCA-1449A90C7B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87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28E0B-FF2F-4662-BBCA-1449A90C7B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913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28E0B-FF2F-4662-BBCA-1449A90C7B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45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28E0B-FF2F-4662-BBCA-1449A90C7B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475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28E0B-FF2F-4662-BBCA-1449A90C7B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025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28E0B-FF2F-4662-BBCA-1449A90C7B8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04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28E0B-FF2F-4662-BBCA-1449A90C7B8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283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28E0B-FF2F-4662-BBCA-1449A90C7B8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664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28E0B-FF2F-4662-BBCA-1449A90C7B8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90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28E0B-FF2F-4662-BBCA-1449A90C7B8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21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28E0B-FF2F-4662-BBCA-1449A90C7B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43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28E0B-FF2F-4662-BBCA-1449A90C7B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9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28E0B-FF2F-4662-BBCA-1449A90C7B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46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28E0B-FF2F-4662-BBCA-1449A90C7B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68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28E0B-FF2F-4662-BBCA-1449A90C7B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21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28E0B-FF2F-4662-BBCA-1449A90C7B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00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28E0B-FF2F-4662-BBCA-1449A90C7B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4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97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528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327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4101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507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817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879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224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15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936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277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141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387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04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26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000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92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10849-7047-4F30-8F63-8C8D88FA7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8093" y="1817367"/>
            <a:ext cx="2352947" cy="1974860"/>
          </a:xfrm>
        </p:spPr>
        <p:txBody>
          <a:bodyPr>
            <a:normAutofit/>
          </a:bodyPr>
          <a:lstStyle/>
          <a:p>
            <a:r>
              <a:rPr lang="en-US" sz="4950" dirty="0"/>
              <a:t>Gender Roles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0F645F-357D-4A8E-B48B-5B7A07EDC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2771" y="3876045"/>
            <a:ext cx="2870229" cy="66928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CEA683"/>
                </a:solidFill>
              </a:rPr>
              <a:t>A Biblical Approach</a:t>
            </a:r>
          </a:p>
        </p:txBody>
      </p:sp>
      <p:pic>
        <p:nvPicPr>
          <p:cNvPr id="1026" name="Picture 2" descr="Tackling unconscious gender bias in the workplace - Ericsson">
            <a:extLst>
              <a:ext uri="{FF2B5EF4-FFF2-40B4-BE49-F238E27FC236}">
                <a16:creationId xmlns:a16="http://schemas.microsoft.com/office/drawing/2014/main" id="{6D3AEA57-C884-4A48-B934-29982C86A4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7" r="-1" b="-1"/>
          <a:stretch/>
        </p:blipFill>
        <p:spPr bwMode="auto">
          <a:xfrm>
            <a:off x="1035367" y="1936020"/>
            <a:ext cx="4171524" cy="287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76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ackling unconscious gender bias in the workplace - Ericsson">
            <a:extLst>
              <a:ext uri="{FF2B5EF4-FFF2-40B4-BE49-F238E27FC236}">
                <a16:creationId xmlns:a16="http://schemas.microsoft.com/office/drawing/2014/main" id="{DF3D142D-D42E-4753-A29E-3E7472B02C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" y="857257"/>
            <a:ext cx="9143985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FC33D8-2E5B-43AE-AF7B-34380615D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5" y="1093469"/>
            <a:ext cx="7765322" cy="10631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50" dirty="0"/>
              <a:t>Gender Roles</a:t>
            </a:r>
            <a:br>
              <a:rPr lang="en-US" sz="2325" dirty="0"/>
            </a:br>
            <a:r>
              <a:rPr lang="en-US" sz="2250" dirty="0"/>
              <a:t>A Biblical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E3B0F-2007-474F-AF64-57DCB20A7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159" y="2160524"/>
            <a:ext cx="8397694" cy="3044063"/>
          </a:xfrm>
        </p:spPr>
        <p:txBody>
          <a:bodyPr anchor="ctr">
            <a:normAutofit fontScale="92500"/>
          </a:bodyPr>
          <a:lstStyle/>
          <a:p>
            <a:pPr marL="27675" indent="0">
              <a:buNone/>
            </a:pPr>
            <a:r>
              <a:rPr lang="en-US" sz="6375" dirty="0"/>
              <a:t>We respect gender roles in the way that we dress.</a:t>
            </a:r>
          </a:p>
          <a:p>
            <a:pPr marL="27675" indent="0">
              <a:buNone/>
            </a:pPr>
            <a:r>
              <a:rPr lang="en-US" sz="2250" dirty="0"/>
              <a:t>Men should dress like men and women should dress like women.</a:t>
            </a:r>
          </a:p>
          <a:p>
            <a:pPr marL="27675" indent="0">
              <a:buNone/>
            </a:pPr>
            <a:r>
              <a:rPr lang="en-US" sz="225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30043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ackling unconscious gender bias in the workplace - Ericsson">
            <a:extLst>
              <a:ext uri="{FF2B5EF4-FFF2-40B4-BE49-F238E27FC236}">
                <a16:creationId xmlns:a16="http://schemas.microsoft.com/office/drawing/2014/main" id="{DF3D142D-D42E-4753-A29E-3E7472B02C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" y="857257"/>
            <a:ext cx="9143985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1992F5E-698C-450F-B5FE-BE8D610E8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475" y="1093470"/>
            <a:ext cx="4488635" cy="108991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We respect gender roles in the way that we dress.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E3B0F-2007-474F-AF64-57DCB20A7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159" y="2183384"/>
            <a:ext cx="8397694" cy="3044063"/>
          </a:xfrm>
        </p:spPr>
        <p:txBody>
          <a:bodyPr anchor="ctr">
            <a:normAutofit fontScale="25000" lnSpcReduction="20000"/>
          </a:bodyPr>
          <a:lstStyle/>
          <a:p>
            <a:pPr marL="27675" indent="0" algn="ctr">
              <a:buNone/>
            </a:pPr>
            <a:r>
              <a:rPr lang="en-US" sz="10500" dirty="0"/>
              <a:t>“A woman shall not wear a man’s garment, nor shall a </a:t>
            </a:r>
          </a:p>
          <a:p>
            <a:pPr marL="27675" indent="0" algn="ctr">
              <a:buNone/>
            </a:pPr>
            <a:r>
              <a:rPr lang="en-US" sz="10500" dirty="0"/>
              <a:t>man put on a woman’s cloak, for whoever does these </a:t>
            </a:r>
          </a:p>
          <a:p>
            <a:pPr marL="27675" indent="0" algn="ctr">
              <a:buNone/>
            </a:pPr>
            <a:r>
              <a:rPr lang="en-US" sz="10500" dirty="0"/>
              <a:t>things is an abomination to the Lord your God.”</a:t>
            </a:r>
          </a:p>
          <a:p>
            <a:pPr marL="27675" indent="0" algn="ctr">
              <a:buNone/>
            </a:pPr>
            <a:endParaRPr lang="en-US" sz="10500" dirty="0"/>
          </a:p>
          <a:p>
            <a:pPr marL="27675" indent="0" algn="ctr">
              <a:buNone/>
            </a:pPr>
            <a:r>
              <a:rPr lang="en-US" sz="10500" dirty="0"/>
              <a:t>Deuteronomy 22:5; Job 38; 40</a:t>
            </a:r>
          </a:p>
          <a:p>
            <a:pPr marL="27675" indent="0">
              <a:buNone/>
            </a:pPr>
            <a:r>
              <a:rPr lang="en-US" sz="225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8894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ackling unconscious gender bias in the workplace - Ericsson">
            <a:extLst>
              <a:ext uri="{FF2B5EF4-FFF2-40B4-BE49-F238E27FC236}">
                <a16:creationId xmlns:a16="http://schemas.microsoft.com/office/drawing/2014/main" id="{DF3D142D-D42E-4753-A29E-3E7472B02C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" y="857257"/>
            <a:ext cx="9143985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FC33D8-2E5B-43AE-AF7B-34380615D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475" y="1093470"/>
            <a:ext cx="4488635" cy="108991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We respect gender roles in the way that we dress.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E3B0F-2007-474F-AF64-57DCB20A7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159" y="2183384"/>
            <a:ext cx="8397694" cy="3044063"/>
          </a:xfrm>
        </p:spPr>
        <p:txBody>
          <a:bodyPr anchor="ctr">
            <a:normAutofit fontScale="32500" lnSpcReduction="20000"/>
          </a:bodyPr>
          <a:lstStyle/>
          <a:p>
            <a:pPr marL="27675" indent="0" algn="ctr">
              <a:buNone/>
            </a:pPr>
            <a:r>
              <a:rPr lang="en-US" sz="10500" dirty="0"/>
              <a:t>“Dress for action like a man…”</a:t>
            </a:r>
          </a:p>
          <a:p>
            <a:pPr marL="27675" indent="0" algn="ctr">
              <a:buNone/>
            </a:pPr>
            <a:r>
              <a:rPr lang="en-US" sz="10500" dirty="0"/>
              <a:t>“Gird up thy loins like a man…”, NASB</a:t>
            </a:r>
          </a:p>
          <a:p>
            <a:pPr marL="27675" indent="0" algn="ctr">
              <a:buNone/>
            </a:pPr>
            <a:endParaRPr lang="en-US" sz="10500" dirty="0"/>
          </a:p>
          <a:p>
            <a:pPr marL="27675" indent="0" algn="ctr">
              <a:buNone/>
            </a:pPr>
            <a:r>
              <a:rPr lang="en-US" sz="10500" dirty="0"/>
              <a:t>Job 38:3; 40:7; 1 Timothy 2</a:t>
            </a:r>
          </a:p>
          <a:p>
            <a:pPr marL="27675" indent="0">
              <a:buNone/>
            </a:pPr>
            <a:r>
              <a:rPr lang="en-US" sz="225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4004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ackling unconscious gender bias in the workplace - Ericsson">
            <a:extLst>
              <a:ext uri="{FF2B5EF4-FFF2-40B4-BE49-F238E27FC236}">
                <a16:creationId xmlns:a16="http://schemas.microsoft.com/office/drawing/2014/main" id="{DF3D142D-D42E-4753-A29E-3E7472B02C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" y="857257"/>
            <a:ext cx="9143985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48D14C6-CE0F-4AB8-9675-2C3268C71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475" y="1093470"/>
            <a:ext cx="4488635" cy="108991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We respect gender roles in the way that we dress.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E3B0F-2007-474F-AF64-57DCB20A7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159" y="2183384"/>
            <a:ext cx="8397694" cy="3044063"/>
          </a:xfrm>
        </p:spPr>
        <p:txBody>
          <a:bodyPr anchor="ctr">
            <a:normAutofit fontScale="25000" lnSpcReduction="20000"/>
          </a:bodyPr>
          <a:lstStyle/>
          <a:p>
            <a:pPr marL="27675" indent="0" algn="ctr">
              <a:buNone/>
            </a:pPr>
            <a:r>
              <a:rPr lang="en-US" sz="10500" dirty="0"/>
              <a:t>“… women should adorn themselves in respectable </a:t>
            </a:r>
          </a:p>
          <a:p>
            <a:pPr marL="27675" indent="0" algn="ctr">
              <a:buNone/>
            </a:pPr>
            <a:r>
              <a:rPr lang="en-US" sz="10500" dirty="0"/>
              <a:t>apparel, with modesty and self-control… with what is </a:t>
            </a:r>
          </a:p>
          <a:p>
            <a:pPr marL="27675" indent="0" algn="ctr">
              <a:buNone/>
            </a:pPr>
            <a:r>
              <a:rPr lang="en-US" sz="10500" dirty="0"/>
              <a:t>proper for women who profess godliness…”</a:t>
            </a:r>
          </a:p>
          <a:p>
            <a:pPr marL="27675" indent="0" algn="ctr">
              <a:buNone/>
            </a:pPr>
            <a:endParaRPr lang="en-US" sz="10500" dirty="0"/>
          </a:p>
          <a:p>
            <a:pPr marL="27675" indent="0" algn="ctr">
              <a:buNone/>
            </a:pPr>
            <a:r>
              <a:rPr lang="en-US" sz="10500" dirty="0"/>
              <a:t>1 Timothy 2:9-10; Revelation 21:2</a:t>
            </a:r>
          </a:p>
          <a:p>
            <a:pPr marL="27675" indent="0">
              <a:buNone/>
            </a:pPr>
            <a:r>
              <a:rPr lang="en-US" sz="225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0436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ackling unconscious gender bias in the workplace - Ericsson">
            <a:extLst>
              <a:ext uri="{FF2B5EF4-FFF2-40B4-BE49-F238E27FC236}">
                <a16:creationId xmlns:a16="http://schemas.microsoft.com/office/drawing/2014/main" id="{DF3D142D-D42E-4753-A29E-3E7472B02C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" y="857257"/>
            <a:ext cx="9143985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5C7FCC0-C296-4C5F-BF20-A88719FFC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475" y="1093470"/>
            <a:ext cx="4488635" cy="108991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We respect gender roles in the way that we dress.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E3B0F-2007-474F-AF64-57DCB20A7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159" y="2457704"/>
            <a:ext cx="8397694" cy="3044063"/>
          </a:xfrm>
        </p:spPr>
        <p:txBody>
          <a:bodyPr anchor="ctr">
            <a:normAutofit fontScale="25000" lnSpcReduction="20000"/>
          </a:bodyPr>
          <a:lstStyle/>
          <a:p>
            <a:pPr marL="27675" indent="0" algn="ctr">
              <a:buNone/>
            </a:pPr>
            <a:r>
              <a:rPr lang="en-US" sz="10500" dirty="0"/>
              <a:t>“… coming down out of heaven </a:t>
            </a:r>
          </a:p>
          <a:p>
            <a:pPr marL="27675" indent="0" algn="ctr">
              <a:buNone/>
            </a:pPr>
            <a:r>
              <a:rPr lang="en-US" sz="10500" dirty="0"/>
              <a:t>from God, prepared as a bride </a:t>
            </a:r>
          </a:p>
          <a:p>
            <a:pPr marL="27675" indent="0" algn="ctr">
              <a:buNone/>
            </a:pPr>
            <a:r>
              <a:rPr lang="en-US" sz="10500" dirty="0"/>
              <a:t>adorned for her husband.”</a:t>
            </a:r>
          </a:p>
          <a:p>
            <a:pPr marL="27675" indent="0" algn="ctr">
              <a:buNone/>
            </a:pPr>
            <a:endParaRPr lang="en-US" sz="10500" dirty="0"/>
          </a:p>
          <a:p>
            <a:pPr marL="27675" indent="0" algn="ctr">
              <a:buNone/>
            </a:pPr>
            <a:r>
              <a:rPr lang="en-US" sz="10500" dirty="0"/>
              <a:t>Revelation 21:2; 1 Corinthians 11:6, 14</a:t>
            </a:r>
          </a:p>
          <a:p>
            <a:pPr marL="27675" indent="0">
              <a:buNone/>
            </a:pPr>
            <a:r>
              <a:rPr lang="en-US" sz="225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6307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ackling unconscious gender bias in the workplace - Ericsson">
            <a:extLst>
              <a:ext uri="{FF2B5EF4-FFF2-40B4-BE49-F238E27FC236}">
                <a16:creationId xmlns:a16="http://schemas.microsoft.com/office/drawing/2014/main" id="{DF3D142D-D42E-4753-A29E-3E7472B02C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" y="857257"/>
            <a:ext cx="9143985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5C7FCC0-C296-4C5F-BF20-A88719FFC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475" y="1093470"/>
            <a:ext cx="4488635" cy="108991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We respect gender roles in the way that we dress.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E3B0F-2007-474F-AF64-57DCB20A7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159" y="2457704"/>
            <a:ext cx="8397694" cy="3044063"/>
          </a:xfrm>
        </p:spPr>
        <p:txBody>
          <a:bodyPr anchor="ctr">
            <a:normAutofit fontScale="40000" lnSpcReduction="20000"/>
          </a:bodyPr>
          <a:lstStyle/>
          <a:p>
            <a:pPr marL="27675" indent="0" algn="ctr">
              <a:buNone/>
            </a:pPr>
            <a:r>
              <a:rPr lang="en-US" sz="10500" dirty="0"/>
              <a:t>“… it is disgraceful for a wife to cut </a:t>
            </a:r>
          </a:p>
          <a:p>
            <a:pPr marL="27675" indent="0" algn="ctr">
              <a:buNone/>
            </a:pPr>
            <a:r>
              <a:rPr lang="en-US" sz="10500" dirty="0"/>
              <a:t>off her hair or shave her head…”</a:t>
            </a:r>
          </a:p>
          <a:p>
            <a:pPr marL="27675" indent="0" algn="ctr">
              <a:buNone/>
            </a:pPr>
            <a:endParaRPr lang="en-US" sz="10500" dirty="0"/>
          </a:p>
          <a:p>
            <a:pPr marL="27675" indent="0" algn="ctr">
              <a:buNone/>
            </a:pPr>
            <a:r>
              <a:rPr lang="en-US" sz="10500" dirty="0"/>
              <a:t> 1 Corinthians 11:6, 14</a:t>
            </a:r>
          </a:p>
          <a:p>
            <a:pPr marL="27675" indent="0">
              <a:buNone/>
            </a:pPr>
            <a:r>
              <a:rPr lang="en-US" sz="225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6185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ackling unconscious gender bias in the workplace - Ericsson">
            <a:extLst>
              <a:ext uri="{FF2B5EF4-FFF2-40B4-BE49-F238E27FC236}">
                <a16:creationId xmlns:a16="http://schemas.microsoft.com/office/drawing/2014/main" id="{DF3D142D-D42E-4753-A29E-3E7472B02C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" y="857257"/>
            <a:ext cx="9143985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5C7FCC0-C296-4C5F-BF20-A88719FFC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475" y="1093470"/>
            <a:ext cx="4488635" cy="108991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We respect gender roles in the way that we dress.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E3B0F-2007-474F-AF64-57DCB20A7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159" y="2457704"/>
            <a:ext cx="8397694" cy="3044063"/>
          </a:xfrm>
        </p:spPr>
        <p:txBody>
          <a:bodyPr anchor="ctr">
            <a:normAutofit fontScale="25000" lnSpcReduction="20000"/>
          </a:bodyPr>
          <a:lstStyle/>
          <a:p>
            <a:pPr marL="27675" indent="0" algn="ctr">
              <a:buNone/>
            </a:pPr>
            <a:r>
              <a:rPr lang="en-US" sz="10500" dirty="0"/>
              <a:t>“Does not nature itself teach you that if a </a:t>
            </a:r>
          </a:p>
          <a:p>
            <a:pPr marL="27675" indent="0" algn="ctr">
              <a:buNone/>
            </a:pPr>
            <a:r>
              <a:rPr lang="en-US" sz="10500" dirty="0"/>
              <a:t>man wears long hair it is a disgrace to him, but if a </a:t>
            </a:r>
          </a:p>
          <a:p>
            <a:pPr marL="27675" indent="0" algn="ctr">
              <a:buNone/>
            </a:pPr>
            <a:r>
              <a:rPr lang="en-US" sz="10500" dirty="0"/>
              <a:t>woman has long hair; it is her glory?...”</a:t>
            </a:r>
          </a:p>
          <a:p>
            <a:pPr marL="27675" indent="0" algn="ctr">
              <a:buNone/>
            </a:pPr>
            <a:endParaRPr lang="en-US" sz="10500" dirty="0"/>
          </a:p>
          <a:p>
            <a:pPr marL="27675" indent="0" algn="ctr">
              <a:buNone/>
            </a:pPr>
            <a:r>
              <a:rPr lang="en-US" sz="10500" dirty="0"/>
              <a:t> 1 Corinthians 11:14</a:t>
            </a:r>
          </a:p>
          <a:p>
            <a:pPr marL="27675" indent="0">
              <a:buNone/>
            </a:pPr>
            <a:r>
              <a:rPr lang="en-US" sz="225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736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ackling unconscious gender bias in the workplace - Ericsson">
            <a:extLst>
              <a:ext uri="{FF2B5EF4-FFF2-40B4-BE49-F238E27FC236}">
                <a16:creationId xmlns:a16="http://schemas.microsoft.com/office/drawing/2014/main" id="{DF3D142D-D42E-4753-A29E-3E7472B02C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" y="857257"/>
            <a:ext cx="9143985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FC33D8-2E5B-43AE-AF7B-34380615D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5" y="1093469"/>
            <a:ext cx="7765322" cy="10631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50" dirty="0"/>
              <a:t>Gender Roles</a:t>
            </a:r>
            <a:br>
              <a:rPr lang="en-US" sz="2325" dirty="0"/>
            </a:br>
            <a:r>
              <a:rPr lang="en-US" sz="2250" dirty="0"/>
              <a:t>A Biblical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E3B0F-2007-474F-AF64-57DCB20A7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159" y="2160524"/>
            <a:ext cx="8397694" cy="3044063"/>
          </a:xfrm>
        </p:spPr>
        <p:txBody>
          <a:bodyPr anchor="ctr">
            <a:normAutofit fontScale="92500"/>
          </a:bodyPr>
          <a:lstStyle/>
          <a:p>
            <a:pPr marL="27675" indent="0">
              <a:buNone/>
            </a:pPr>
            <a:r>
              <a:rPr lang="en-US" sz="6375" dirty="0"/>
              <a:t>We respect gender roles in the way that we dress.</a:t>
            </a:r>
          </a:p>
          <a:p>
            <a:pPr marL="27675" indent="0">
              <a:buNone/>
            </a:pPr>
            <a:r>
              <a:rPr lang="en-US" sz="2250" dirty="0"/>
              <a:t>Men should dress like men and women should dress like women.</a:t>
            </a:r>
          </a:p>
          <a:p>
            <a:pPr marL="27675" indent="0">
              <a:buNone/>
            </a:pPr>
            <a:r>
              <a:rPr lang="en-US" sz="225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520761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ackling unconscious gender bias in the workplace - Ericsson">
            <a:extLst>
              <a:ext uri="{FF2B5EF4-FFF2-40B4-BE49-F238E27FC236}">
                <a16:creationId xmlns:a16="http://schemas.microsoft.com/office/drawing/2014/main" id="{DF3D142D-D42E-4753-A29E-3E7472B02C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" y="857257"/>
            <a:ext cx="9143985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FC33D8-2E5B-43AE-AF7B-34380615D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5" y="1093469"/>
            <a:ext cx="7765322" cy="10631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50" dirty="0"/>
              <a:t>Gender Roles</a:t>
            </a:r>
            <a:br>
              <a:rPr lang="en-US" sz="2325" dirty="0"/>
            </a:br>
            <a:r>
              <a:rPr lang="en-US" sz="2250" dirty="0"/>
              <a:t>A Biblical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E3B0F-2007-474F-AF64-57DCB20A7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159" y="2160523"/>
            <a:ext cx="8397694" cy="3482087"/>
          </a:xfrm>
        </p:spPr>
        <p:txBody>
          <a:bodyPr anchor="ctr">
            <a:normAutofit fontScale="77500" lnSpcReduction="20000"/>
          </a:bodyPr>
          <a:lstStyle/>
          <a:p>
            <a:pPr marL="27675" indent="0">
              <a:buNone/>
            </a:pPr>
            <a:r>
              <a:rPr lang="en-US" sz="6375" dirty="0"/>
              <a:t>We respect gender roles in the way that we act.</a:t>
            </a:r>
          </a:p>
          <a:p>
            <a:pPr marL="27675" indent="0">
              <a:buNone/>
            </a:pPr>
            <a:r>
              <a:rPr lang="en-US" sz="2250" dirty="0"/>
              <a:t>Men should act like men and women should act like women.</a:t>
            </a:r>
          </a:p>
          <a:p>
            <a:pPr marL="27675" indent="0" algn="ctr">
              <a:buNone/>
            </a:pPr>
            <a:endParaRPr lang="en-US" sz="2925" dirty="0"/>
          </a:p>
          <a:p>
            <a:pPr marL="27675" indent="0" algn="ctr">
              <a:buNone/>
            </a:pPr>
            <a:r>
              <a:rPr lang="en-US" sz="2925" dirty="0"/>
              <a:t>1 Peter 3:7; 1 Corinthians 16:13; </a:t>
            </a:r>
          </a:p>
          <a:p>
            <a:pPr marL="27675" indent="0" algn="ctr">
              <a:buNone/>
            </a:pPr>
            <a:r>
              <a:rPr lang="en-US" sz="2925" dirty="0"/>
              <a:t>1 Corinthians 6:9-10</a:t>
            </a:r>
          </a:p>
          <a:p>
            <a:pPr marL="27675" indent="0">
              <a:buNone/>
            </a:pPr>
            <a:r>
              <a:rPr lang="en-US" sz="225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17673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ackling unconscious gender bias in the workplace - Ericsson">
            <a:extLst>
              <a:ext uri="{FF2B5EF4-FFF2-40B4-BE49-F238E27FC236}">
                <a16:creationId xmlns:a16="http://schemas.microsoft.com/office/drawing/2014/main" id="{DF3D142D-D42E-4753-A29E-3E7472B02C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" y="857257"/>
            <a:ext cx="9143985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FC33D8-2E5B-43AE-AF7B-34380615D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39" y="941069"/>
            <a:ext cx="7765322" cy="10631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50" dirty="0"/>
              <a:t>Gender Roles</a:t>
            </a:r>
            <a:br>
              <a:rPr lang="en-US" sz="2325" dirty="0"/>
            </a:br>
            <a:r>
              <a:rPr lang="en-US" sz="2250" dirty="0"/>
              <a:t>A Biblical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E3B0F-2007-474F-AF64-57DCB20A7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131" y="2156587"/>
            <a:ext cx="8587739" cy="3607944"/>
          </a:xfrm>
        </p:spPr>
        <p:txBody>
          <a:bodyPr anchor="ctr">
            <a:normAutofit/>
          </a:bodyPr>
          <a:lstStyle/>
          <a:p>
            <a:pPr marL="27675" indent="0">
              <a:buNone/>
            </a:pPr>
            <a:r>
              <a:rPr lang="en-US" sz="4500" i="1" dirty="0"/>
              <a:t>Effeminate.</a:t>
            </a:r>
          </a:p>
          <a:p>
            <a:pPr marL="27675" indent="0" algn="ctr">
              <a:buNone/>
            </a:pPr>
            <a:r>
              <a:rPr lang="en-US" sz="3000" dirty="0"/>
              <a:t>“To have or show characteristics regarded as typical </a:t>
            </a:r>
          </a:p>
          <a:p>
            <a:pPr marL="27675" indent="0" algn="ctr">
              <a:buNone/>
            </a:pPr>
            <a:r>
              <a:rPr lang="en-US" sz="3000" dirty="0"/>
              <a:t>of a woman; unmanly.” </a:t>
            </a:r>
          </a:p>
          <a:p>
            <a:pPr marL="27675" indent="0" algn="ctr">
              <a:buNone/>
            </a:pPr>
            <a:r>
              <a:rPr lang="en-US" sz="3000" dirty="0"/>
              <a:t> </a:t>
            </a:r>
          </a:p>
          <a:p>
            <a:pPr marL="27675" indent="0" algn="ctr">
              <a:buNone/>
            </a:pPr>
            <a:r>
              <a:rPr lang="en-US" sz="2625" dirty="0"/>
              <a:t>1 Corinthians 6:9-10</a:t>
            </a:r>
          </a:p>
        </p:txBody>
      </p:sp>
    </p:spTree>
    <p:extLst>
      <p:ext uri="{BB962C8B-B14F-4D97-AF65-F5344CB8AC3E}">
        <p14:creationId xmlns:p14="http://schemas.microsoft.com/office/powerpoint/2010/main" val="1672122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ackling unconscious gender bias in the workplace - Ericsson">
            <a:extLst>
              <a:ext uri="{FF2B5EF4-FFF2-40B4-BE49-F238E27FC236}">
                <a16:creationId xmlns:a16="http://schemas.microsoft.com/office/drawing/2014/main" id="{DF3D142D-D42E-4753-A29E-3E7472B02C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" y="857257"/>
            <a:ext cx="9143985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FC33D8-2E5B-43AE-AF7B-34380615D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5" y="1093469"/>
            <a:ext cx="7765322" cy="10631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50" dirty="0"/>
              <a:t>Gender Roles</a:t>
            </a:r>
            <a:br>
              <a:rPr lang="en-US" sz="2325" dirty="0"/>
            </a:br>
            <a:r>
              <a:rPr lang="en-US" sz="2250" dirty="0"/>
              <a:t>A Biblical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E3B0F-2007-474F-AF64-57DCB20A7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2156587"/>
            <a:ext cx="8397694" cy="3044063"/>
          </a:xfrm>
        </p:spPr>
        <p:txBody>
          <a:bodyPr anchor="ctr">
            <a:normAutofit/>
          </a:bodyPr>
          <a:lstStyle/>
          <a:p>
            <a:pPr marL="27675" indent="0">
              <a:buNone/>
            </a:pPr>
            <a:r>
              <a:rPr lang="en-US" sz="7200" dirty="0"/>
              <a:t>Contrast.</a:t>
            </a:r>
          </a:p>
          <a:p>
            <a:pPr marL="27675" indent="0">
              <a:buNone/>
            </a:pPr>
            <a:r>
              <a:rPr lang="en-US" sz="2625" dirty="0"/>
              <a:t>A state of being strikingly different from something else. </a:t>
            </a:r>
          </a:p>
        </p:txBody>
      </p:sp>
    </p:spTree>
    <p:extLst>
      <p:ext uri="{BB962C8B-B14F-4D97-AF65-F5344CB8AC3E}">
        <p14:creationId xmlns:p14="http://schemas.microsoft.com/office/powerpoint/2010/main" val="419877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ackling unconscious gender bias in the workplace - Ericsson">
            <a:extLst>
              <a:ext uri="{FF2B5EF4-FFF2-40B4-BE49-F238E27FC236}">
                <a16:creationId xmlns:a16="http://schemas.microsoft.com/office/drawing/2014/main" id="{DF3D142D-D42E-4753-A29E-3E7472B02C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" y="857257"/>
            <a:ext cx="9143985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AE60D43-26BB-4AFF-9DCD-1084A8BD9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475" y="1093470"/>
            <a:ext cx="4488635" cy="108991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We respect gender roles in the way that we act.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E3B0F-2007-474F-AF64-57DCB20A7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159" y="2373876"/>
            <a:ext cx="8397694" cy="3044063"/>
          </a:xfrm>
        </p:spPr>
        <p:txBody>
          <a:bodyPr anchor="ctr">
            <a:normAutofit fontScale="25000" lnSpcReduction="20000"/>
          </a:bodyPr>
          <a:lstStyle/>
          <a:p>
            <a:pPr marL="27675" indent="0" algn="ctr">
              <a:buNone/>
            </a:pPr>
            <a:r>
              <a:rPr lang="en-US" sz="10500" dirty="0"/>
              <a:t>“If a man lies with a male as with a woman, both of them </a:t>
            </a:r>
          </a:p>
          <a:p>
            <a:pPr marL="27675" indent="0" algn="ctr">
              <a:buNone/>
            </a:pPr>
            <a:r>
              <a:rPr lang="en-US" sz="10500" dirty="0"/>
              <a:t>have committed an abomination; they shall surely be put </a:t>
            </a:r>
          </a:p>
          <a:p>
            <a:pPr marL="27675" indent="0" algn="ctr">
              <a:buNone/>
            </a:pPr>
            <a:r>
              <a:rPr lang="en-US" sz="10500" dirty="0"/>
              <a:t>to death; their blood is upon them. </a:t>
            </a:r>
          </a:p>
          <a:p>
            <a:pPr marL="27675" indent="0" algn="ctr">
              <a:buNone/>
            </a:pPr>
            <a:endParaRPr lang="en-US" sz="10500" dirty="0"/>
          </a:p>
          <a:p>
            <a:pPr marL="27675" indent="0" algn="ctr">
              <a:buNone/>
            </a:pPr>
            <a:r>
              <a:rPr lang="en-US" sz="10500" dirty="0"/>
              <a:t>Leviticus 20:13; Romans 1:26-27</a:t>
            </a:r>
          </a:p>
          <a:p>
            <a:pPr marL="27675" indent="0">
              <a:buNone/>
            </a:pPr>
            <a:r>
              <a:rPr lang="en-US" sz="225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4622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ackling unconscious gender bias in the workplace - Ericsson">
            <a:extLst>
              <a:ext uri="{FF2B5EF4-FFF2-40B4-BE49-F238E27FC236}">
                <a16:creationId xmlns:a16="http://schemas.microsoft.com/office/drawing/2014/main" id="{DF3D142D-D42E-4753-A29E-3E7472B02C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" y="857257"/>
            <a:ext cx="9143985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E3B0F-2007-474F-AF64-57DCB20A7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53" y="1954783"/>
            <a:ext cx="8397694" cy="3238247"/>
          </a:xfrm>
        </p:spPr>
        <p:txBody>
          <a:bodyPr anchor="ctr">
            <a:normAutofit/>
          </a:bodyPr>
          <a:lstStyle/>
          <a:p>
            <a:pPr marL="27675" indent="0">
              <a:buNone/>
            </a:pPr>
            <a:r>
              <a:rPr lang="en-US" sz="6375" dirty="0"/>
              <a:t>We respect gender roles in the way that we act.</a:t>
            </a:r>
          </a:p>
          <a:p>
            <a:pPr marL="27675" indent="0">
              <a:buNone/>
            </a:pPr>
            <a:r>
              <a:rPr lang="en-US" sz="2250" dirty="0"/>
              <a:t>Men should act like men and women should act like women.</a:t>
            </a:r>
            <a:endParaRPr lang="en-US" sz="2850" dirty="0"/>
          </a:p>
          <a:p>
            <a:pPr marL="27675" indent="0">
              <a:buNone/>
            </a:pPr>
            <a:r>
              <a:rPr lang="en-US" sz="225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92492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ackling unconscious gender bias in the workplace - Ericsson">
            <a:extLst>
              <a:ext uri="{FF2B5EF4-FFF2-40B4-BE49-F238E27FC236}">
                <a16:creationId xmlns:a16="http://schemas.microsoft.com/office/drawing/2014/main" id="{DF3D142D-D42E-4753-A29E-3E7472B02C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" y="857257"/>
            <a:ext cx="9143985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E3B0F-2007-474F-AF64-57DCB20A7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53" y="1954783"/>
            <a:ext cx="8397694" cy="3238247"/>
          </a:xfrm>
        </p:spPr>
        <p:txBody>
          <a:bodyPr anchor="ctr">
            <a:normAutofit fontScale="85000" lnSpcReduction="20000"/>
          </a:bodyPr>
          <a:lstStyle/>
          <a:p>
            <a:pPr marL="27675" indent="0">
              <a:buNone/>
            </a:pPr>
            <a:r>
              <a:rPr lang="en-US" sz="6375" dirty="0"/>
              <a:t>We respect gender roles in the way that we serve.</a:t>
            </a:r>
          </a:p>
          <a:p>
            <a:pPr marL="27675" indent="0">
              <a:buNone/>
            </a:pPr>
            <a:r>
              <a:rPr lang="en-US" sz="2250" dirty="0"/>
              <a:t>Men should serve like men and women should serve like women.</a:t>
            </a:r>
          </a:p>
          <a:p>
            <a:pPr marL="27675" indent="0">
              <a:buNone/>
            </a:pPr>
            <a:endParaRPr lang="en-US" sz="2850" dirty="0"/>
          </a:p>
          <a:p>
            <a:pPr marL="27675" indent="0">
              <a:buNone/>
            </a:pPr>
            <a:r>
              <a:rPr lang="en-US" sz="2850" dirty="0"/>
              <a:t>1 Corinthians 12; Ephesians 4:11-12</a:t>
            </a:r>
          </a:p>
          <a:p>
            <a:pPr marL="27675" indent="0">
              <a:buNone/>
            </a:pPr>
            <a:r>
              <a:rPr lang="en-US" sz="225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97458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ackling unconscious gender bias in the workplace - Ericsson">
            <a:extLst>
              <a:ext uri="{FF2B5EF4-FFF2-40B4-BE49-F238E27FC236}">
                <a16:creationId xmlns:a16="http://schemas.microsoft.com/office/drawing/2014/main" id="{DF3D142D-D42E-4753-A29E-3E7472B02C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" y="857257"/>
            <a:ext cx="9143985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2AD9025-0024-488D-8226-A70AC210E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475" y="1093470"/>
            <a:ext cx="4488635" cy="108991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We respect gender roles in the way that we serve.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E3B0F-2007-474F-AF64-57DCB20A7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6" y="2183384"/>
            <a:ext cx="8667749" cy="3760344"/>
          </a:xfrm>
        </p:spPr>
        <p:txBody>
          <a:bodyPr anchor="ctr">
            <a:normAutofit/>
          </a:bodyPr>
          <a:lstStyle/>
          <a:p>
            <a:pPr marL="27675" indent="0">
              <a:buNone/>
            </a:pPr>
            <a:r>
              <a:rPr lang="en-US" sz="3000" b="1" dirty="0"/>
              <a:t>Men:</a:t>
            </a:r>
          </a:p>
          <a:p>
            <a:pPr marL="713475" indent="-685800">
              <a:buAutoNum type="arabicPeriod"/>
            </a:pPr>
            <a:r>
              <a:rPr lang="en-US" sz="3525" dirty="0"/>
              <a:t>Elders &amp; Deacons (1 Timothy 3).</a:t>
            </a:r>
          </a:p>
          <a:p>
            <a:pPr marL="713475" indent="-685800">
              <a:buAutoNum type="arabicPeriod"/>
            </a:pPr>
            <a:r>
              <a:rPr lang="en-US" sz="3525" dirty="0"/>
              <a:t>Husbands (1 Peter 3).</a:t>
            </a:r>
          </a:p>
          <a:p>
            <a:pPr marL="713475" indent="-685800">
              <a:buAutoNum type="arabicPeriod"/>
            </a:pPr>
            <a:r>
              <a:rPr lang="en-US" sz="3525" dirty="0"/>
              <a:t>Fathers (Ephesians 6).</a:t>
            </a:r>
          </a:p>
          <a:p>
            <a:pPr marL="27675" indent="0">
              <a:buNone/>
            </a:pPr>
            <a:endParaRPr lang="en-US" sz="2250" dirty="0"/>
          </a:p>
          <a:p>
            <a:pPr marL="27675" indent="0">
              <a:buNone/>
            </a:pPr>
            <a:r>
              <a:rPr lang="en-US" sz="225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75895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ackling unconscious gender bias in the workplace - Ericsson">
            <a:extLst>
              <a:ext uri="{FF2B5EF4-FFF2-40B4-BE49-F238E27FC236}">
                <a16:creationId xmlns:a16="http://schemas.microsoft.com/office/drawing/2014/main" id="{DF3D142D-D42E-4753-A29E-3E7472B02C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" y="857257"/>
            <a:ext cx="9143985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9459E92-1090-45EB-B40F-2BA2BDA4A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957" y="941070"/>
            <a:ext cx="4488635" cy="108991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We respect gender roles in the way that we serve.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E3B0F-2007-474F-AF64-57DCB20A7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1" y="1901190"/>
            <a:ext cx="8728709" cy="4015741"/>
          </a:xfrm>
        </p:spPr>
        <p:txBody>
          <a:bodyPr anchor="ctr">
            <a:normAutofit fontScale="55000" lnSpcReduction="20000"/>
          </a:bodyPr>
          <a:lstStyle/>
          <a:p>
            <a:pPr marL="27675" indent="0">
              <a:buNone/>
            </a:pPr>
            <a:r>
              <a:rPr lang="en-US" sz="4200" b="1" dirty="0"/>
              <a:t>Women:</a:t>
            </a:r>
          </a:p>
          <a:p>
            <a:pPr marL="27675" indent="0">
              <a:buNone/>
            </a:pPr>
            <a:endParaRPr lang="en-US" sz="2250" dirty="0"/>
          </a:p>
          <a:p>
            <a:pPr marL="713475" indent="-685800">
              <a:buAutoNum type="arabicPeriod"/>
            </a:pPr>
            <a:r>
              <a:rPr lang="en-US" sz="4200" dirty="0"/>
              <a:t>Light (Proverbs 31).</a:t>
            </a:r>
          </a:p>
          <a:p>
            <a:pPr marL="713475" indent="-685800">
              <a:buAutoNum type="arabicPeriod"/>
            </a:pPr>
            <a:r>
              <a:rPr lang="en-US" sz="4200" dirty="0"/>
              <a:t>Mentor (Titus 2:2-5).</a:t>
            </a:r>
          </a:p>
          <a:p>
            <a:pPr marL="713475" indent="-685800">
              <a:buAutoNum type="arabicPeriod"/>
            </a:pPr>
            <a:r>
              <a:rPr lang="en-US" sz="4200" dirty="0"/>
              <a:t>Mother-in-Faith (Judges 4 &amp;5).</a:t>
            </a:r>
          </a:p>
          <a:p>
            <a:pPr marL="713475" indent="-685800">
              <a:buAutoNum type="arabicPeriod"/>
            </a:pPr>
            <a:r>
              <a:rPr lang="en-US" sz="4200" dirty="0"/>
              <a:t>Mother (Proverbs 31:28).</a:t>
            </a:r>
          </a:p>
          <a:p>
            <a:pPr marL="713475" indent="-685800">
              <a:buAutoNum type="arabicPeriod"/>
            </a:pPr>
            <a:r>
              <a:rPr lang="en-US" sz="4200" dirty="0"/>
              <a:t>Wife (1 Peter 3:1-6).</a:t>
            </a:r>
          </a:p>
          <a:p>
            <a:pPr marL="27675" indent="0">
              <a:buNone/>
            </a:pPr>
            <a:endParaRPr lang="en-US" sz="3525" dirty="0"/>
          </a:p>
          <a:p>
            <a:pPr marL="27675" indent="0">
              <a:buNone/>
            </a:pPr>
            <a:endParaRPr lang="en-US" sz="2250" dirty="0"/>
          </a:p>
          <a:p>
            <a:pPr marL="27675" indent="0">
              <a:buNone/>
            </a:pPr>
            <a:r>
              <a:rPr lang="en-US" sz="225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00235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10849-7047-4F30-8F63-8C8D88FA7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8093" y="1817367"/>
            <a:ext cx="2352947" cy="1974860"/>
          </a:xfrm>
        </p:spPr>
        <p:txBody>
          <a:bodyPr>
            <a:normAutofit/>
          </a:bodyPr>
          <a:lstStyle/>
          <a:p>
            <a:r>
              <a:rPr lang="en-US" sz="4950" dirty="0"/>
              <a:t>Gender Roles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0F645F-357D-4A8E-B48B-5B7A07EDC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2771" y="3876045"/>
            <a:ext cx="2870229" cy="66928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CEA683"/>
                </a:solidFill>
              </a:rPr>
              <a:t>A Biblical Approach</a:t>
            </a:r>
          </a:p>
        </p:txBody>
      </p:sp>
      <p:pic>
        <p:nvPicPr>
          <p:cNvPr id="1026" name="Picture 2" descr="Tackling unconscious gender bias in the workplace - Ericsson">
            <a:extLst>
              <a:ext uri="{FF2B5EF4-FFF2-40B4-BE49-F238E27FC236}">
                <a16:creationId xmlns:a16="http://schemas.microsoft.com/office/drawing/2014/main" id="{6D3AEA57-C884-4A48-B934-29982C86A4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7" r="-1" b="-1"/>
          <a:stretch/>
        </p:blipFill>
        <p:spPr bwMode="auto">
          <a:xfrm>
            <a:off x="1035367" y="1936020"/>
            <a:ext cx="4171524" cy="287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64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ackling unconscious gender bias in the workplace - Ericsson">
            <a:extLst>
              <a:ext uri="{FF2B5EF4-FFF2-40B4-BE49-F238E27FC236}">
                <a16:creationId xmlns:a16="http://schemas.microsoft.com/office/drawing/2014/main" id="{DF3D142D-D42E-4753-A29E-3E7472B02C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" y="857257"/>
            <a:ext cx="9143985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FC33D8-2E5B-43AE-AF7B-34380615D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5" y="1093469"/>
            <a:ext cx="7765322" cy="10631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50" dirty="0"/>
              <a:t>Gender Roles</a:t>
            </a:r>
            <a:br>
              <a:rPr lang="en-US" sz="2325" dirty="0"/>
            </a:br>
            <a:r>
              <a:rPr lang="en-US" sz="2250" dirty="0"/>
              <a:t>A Biblical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E3B0F-2007-474F-AF64-57DCB20A7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2156587"/>
            <a:ext cx="7773309" cy="3501263"/>
          </a:xfrm>
        </p:spPr>
        <p:txBody>
          <a:bodyPr anchor="ctr">
            <a:normAutofit/>
          </a:bodyPr>
          <a:lstStyle/>
          <a:p>
            <a:pPr marL="27675" indent="0">
              <a:buNone/>
            </a:pPr>
            <a:r>
              <a:rPr lang="en-US" sz="3000" dirty="0"/>
              <a:t>Genesis:</a:t>
            </a:r>
          </a:p>
          <a:p>
            <a:pPr marL="27675" indent="0">
              <a:buNone/>
            </a:pPr>
            <a:r>
              <a:rPr lang="en-US" sz="2250" dirty="0"/>
              <a:t>Light &amp; Darkness- 1:1-4</a:t>
            </a:r>
          </a:p>
          <a:p>
            <a:pPr marL="27675" indent="0">
              <a:buNone/>
            </a:pPr>
            <a:r>
              <a:rPr lang="en-US" sz="2250" dirty="0"/>
              <a:t>Day &amp; Night- 1:3-5</a:t>
            </a:r>
          </a:p>
          <a:p>
            <a:pPr marL="27675" indent="0">
              <a:buNone/>
            </a:pPr>
            <a:r>
              <a:rPr lang="en-US" sz="2250" dirty="0"/>
              <a:t>Land &amp; Sea- 1:9-10</a:t>
            </a:r>
          </a:p>
          <a:p>
            <a:pPr marL="27675" indent="0">
              <a:buNone/>
            </a:pPr>
            <a:r>
              <a:rPr lang="en-US" sz="2250" dirty="0"/>
              <a:t>Sun, Moon, &amp; Stars- 1:14-19</a:t>
            </a:r>
          </a:p>
          <a:p>
            <a:pPr marL="27675" indent="0">
              <a:buNone/>
            </a:pPr>
            <a:r>
              <a:rPr lang="en-US" sz="2250" dirty="0"/>
              <a:t>Fish of the Sea &amp; Birds of the Sky- 1:20-21</a:t>
            </a:r>
          </a:p>
          <a:p>
            <a:pPr marL="27675" indent="0">
              <a:buNone/>
            </a:pPr>
            <a:r>
              <a:rPr lang="en-US" sz="2250" dirty="0"/>
              <a:t>Man &amp; Woman- 1:26-27; 2:21-24</a:t>
            </a:r>
          </a:p>
        </p:txBody>
      </p:sp>
    </p:spTree>
    <p:extLst>
      <p:ext uri="{BB962C8B-B14F-4D97-AF65-F5344CB8AC3E}">
        <p14:creationId xmlns:p14="http://schemas.microsoft.com/office/powerpoint/2010/main" val="176825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ackling unconscious gender bias in the workplace - Ericsson">
            <a:extLst>
              <a:ext uri="{FF2B5EF4-FFF2-40B4-BE49-F238E27FC236}">
                <a16:creationId xmlns:a16="http://schemas.microsoft.com/office/drawing/2014/main" id="{DF3D142D-D42E-4753-A29E-3E7472B02C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" y="857257"/>
            <a:ext cx="9143985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FC33D8-2E5B-43AE-AF7B-34380615D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5" y="1093469"/>
            <a:ext cx="7765322" cy="10631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50" dirty="0"/>
              <a:t>Gender Roles</a:t>
            </a:r>
            <a:br>
              <a:rPr lang="en-US" sz="2325" dirty="0"/>
            </a:br>
            <a:r>
              <a:rPr lang="en-US" sz="2250" dirty="0"/>
              <a:t>A Biblical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E3B0F-2007-474F-AF64-57DCB20A7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2156587"/>
            <a:ext cx="7773309" cy="3501263"/>
          </a:xfrm>
        </p:spPr>
        <p:txBody>
          <a:bodyPr anchor="ctr">
            <a:normAutofit/>
          </a:bodyPr>
          <a:lstStyle/>
          <a:p>
            <a:pPr marL="27675" indent="0">
              <a:buNone/>
            </a:pPr>
            <a:r>
              <a:rPr lang="en-US" sz="3000" dirty="0"/>
              <a:t>We are living in a world that fails to consider the biological, societal, emotional, spiritual, and familial differences between a man and a woman. </a:t>
            </a:r>
            <a:endParaRPr lang="en-US" sz="2250" dirty="0"/>
          </a:p>
        </p:txBody>
      </p:sp>
    </p:spTree>
    <p:extLst>
      <p:ext uri="{BB962C8B-B14F-4D97-AF65-F5344CB8AC3E}">
        <p14:creationId xmlns:p14="http://schemas.microsoft.com/office/powerpoint/2010/main" val="312439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59F48D2B-8799-4CDC-8E8C-81A3B4712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40280" y="973230"/>
            <a:ext cx="4274575" cy="4911540"/>
          </a:xfrm>
        </p:spPr>
      </p:pic>
    </p:spTree>
    <p:extLst>
      <p:ext uri="{BB962C8B-B14F-4D97-AF65-F5344CB8AC3E}">
        <p14:creationId xmlns:p14="http://schemas.microsoft.com/office/powerpoint/2010/main" val="320062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CF3A4386-9D9C-4EB2-9B55-92EDC2D93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3" y="1125538"/>
            <a:ext cx="3571875" cy="4606925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B57F33D-39C3-4715-8640-900E71A76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5816" y="1058879"/>
            <a:ext cx="3571849" cy="474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F093E93-B99A-4697-AD16-0B4ACC39F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1" y="947474"/>
            <a:ext cx="3644741" cy="496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0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ackling unconscious gender bias in the workplace - Ericsson">
            <a:extLst>
              <a:ext uri="{FF2B5EF4-FFF2-40B4-BE49-F238E27FC236}">
                <a16:creationId xmlns:a16="http://schemas.microsoft.com/office/drawing/2014/main" id="{DF3D142D-D42E-4753-A29E-3E7472B02C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" y="857257"/>
            <a:ext cx="9143985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FC33D8-2E5B-43AE-AF7B-34380615D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5" y="1093469"/>
            <a:ext cx="7765322" cy="10631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50" dirty="0"/>
              <a:t>Gender Roles</a:t>
            </a:r>
            <a:br>
              <a:rPr lang="en-US" sz="2325" dirty="0"/>
            </a:br>
            <a:r>
              <a:rPr lang="en-US" sz="2250" dirty="0"/>
              <a:t>A Biblical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E3B0F-2007-474F-AF64-57DCB20A7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159" y="2373876"/>
            <a:ext cx="8397694" cy="3044063"/>
          </a:xfrm>
        </p:spPr>
        <p:txBody>
          <a:bodyPr anchor="ctr">
            <a:normAutofit/>
          </a:bodyPr>
          <a:lstStyle/>
          <a:p>
            <a:pPr marL="27675" indent="0">
              <a:buNone/>
            </a:pPr>
            <a:r>
              <a:rPr lang="en-US" sz="4500" dirty="0"/>
              <a:t>How do we respond to a world that fails to appreciate what God has created?</a:t>
            </a:r>
          </a:p>
        </p:txBody>
      </p:sp>
    </p:spTree>
    <p:extLst>
      <p:ext uri="{BB962C8B-B14F-4D97-AF65-F5344CB8AC3E}">
        <p14:creationId xmlns:p14="http://schemas.microsoft.com/office/powerpoint/2010/main" val="286427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ackling unconscious gender bias in the workplace - Ericsson">
            <a:extLst>
              <a:ext uri="{FF2B5EF4-FFF2-40B4-BE49-F238E27FC236}">
                <a16:creationId xmlns:a16="http://schemas.microsoft.com/office/drawing/2014/main" id="{DF3D142D-D42E-4753-A29E-3E7472B02C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" y="857257"/>
            <a:ext cx="9143985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FC33D8-2E5B-43AE-AF7B-34380615D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39" y="1224982"/>
            <a:ext cx="7765322" cy="10631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50" dirty="0"/>
              <a:t>Gender Roles</a:t>
            </a:r>
            <a:br>
              <a:rPr lang="en-US" sz="2325" dirty="0"/>
            </a:br>
            <a:r>
              <a:rPr lang="en-US" sz="2250" dirty="0"/>
              <a:t>A Biblical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E3B0F-2007-474F-AF64-57DCB20A7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119" y="2655824"/>
            <a:ext cx="8397694" cy="3044063"/>
          </a:xfrm>
        </p:spPr>
        <p:txBody>
          <a:bodyPr anchor="ctr">
            <a:normAutofit lnSpcReduction="10000"/>
          </a:bodyPr>
          <a:lstStyle/>
          <a:p>
            <a:pPr marL="27675" indent="0">
              <a:buNone/>
            </a:pPr>
            <a:r>
              <a:rPr lang="en-US" sz="6375" dirty="0"/>
              <a:t>We Respect God’s Divine Order.</a:t>
            </a:r>
          </a:p>
          <a:p>
            <a:pPr marL="27675" indent="0">
              <a:buNone/>
            </a:pPr>
            <a:r>
              <a:rPr lang="en-US" sz="3000" dirty="0"/>
              <a:t>1 Corinthians 11:1-3</a:t>
            </a:r>
          </a:p>
          <a:p>
            <a:pPr marL="27675" indent="0">
              <a:buNone/>
            </a:pPr>
            <a:r>
              <a:rPr lang="en-US" sz="225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26508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325</TotalTime>
  <Words>734</Words>
  <Application>Microsoft Office PowerPoint</Application>
  <PresentationFormat>On-screen Show (4:3)</PresentationFormat>
  <Paragraphs>142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</vt:lpstr>
      <vt:lpstr>Calisto MT</vt:lpstr>
      <vt:lpstr>Wingdings 2</vt:lpstr>
      <vt:lpstr>Slate</vt:lpstr>
      <vt:lpstr>Gender Roles</vt:lpstr>
      <vt:lpstr>Gender Roles A Biblical Perspective</vt:lpstr>
      <vt:lpstr>Gender Roles A Biblical Perspective</vt:lpstr>
      <vt:lpstr>Gender Roles A Biblical Perspective</vt:lpstr>
      <vt:lpstr>PowerPoint Presentation</vt:lpstr>
      <vt:lpstr>PowerPoint Presentation</vt:lpstr>
      <vt:lpstr>PowerPoint Presentation</vt:lpstr>
      <vt:lpstr>Gender Roles A Biblical Perspective</vt:lpstr>
      <vt:lpstr>Gender Roles A Biblical Perspective</vt:lpstr>
      <vt:lpstr>Gender Roles A Biblical Perspective</vt:lpstr>
      <vt:lpstr>We respect gender roles in the way that we dress.</vt:lpstr>
      <vt:lpstr>We respect gender roles in the way that we dress.</vt:lpstr>
      <vt:lpstr>We respect gender roles in the way that we dress.</vt:lpstr>
      <vt:lpstr>We respect gender roles in the way that we dress.</vt:lpstr>
      <vt:lpstr>We respect gender roles in the way that we dress.</vt:lpstr>
      <vt:lpstr>We respect gender roles in the way that we dress.</vt:lpstr>
      <vt:lpstr>Gender Roles A Biblical Perspective</vt:lpstr>
      <vt:lpstr>Gender Roles A Biblical Perspective</vt:lpstr>
      <vt:lpstr>Gender Roles A Biblical Perspective</vt:lpstr>
      <vt:lpstr>We respect gender roles in the way that we act.</vt:lpstr>
      <vt:lpstr>PowerPoint Presentation</vt:lpstr>
      <vt:lpstr>PowerPoint Presentation</vt:lpstr>
      <vt:lpstr>We respect gender roles in the way that we serve.</vt:lpstr>
      <vt:lpstr>We respect gender roles in the way that we serve.</vt:lpstr>
      <vt:lpstr>Gender Roles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Roles</dc:title>
  <dc:creator>Timothy Ruffin</dc:creator>
  <cp:lastModifiedBy>Jason Reeder</cp:lastModifiedBy>
  <cp:revision>3</cp:revision>
  <dcterms:created xsi:type="dcterms:W3CDTF">2022-02-20T00:45:32Z</dcterms:created>
  <dcterms:modified xsi:type="dcterms:W3CDTF">2022-04-10T14:46:10Z</dcterms:modified>
</cp:coreProperties>
</file>