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  <p:sldMasterId id="2147483772" r:id="rId2"/>
  </p:sldMasterIdLst>
  <p:notesMasterIdLst>
    <p:notesMasterId r:id="rId18"/>
  </p:notesMasterIdLst>
  <p:sldIdLst>
    <p:sldId id="590" r:id="rId3"/>
    <p:sldId id="595" r:id="rId4"/>
    <p:sldId id="274" r:id="rId5"/>
    <p:sldId id="302" r:id="rId6"/>
    <p:sldId id="596" r:id="rId7"/>
    <p:sldId id="306" r:id="rId8"/>
    <p:sldId id="307" r:id="rId9"/>
    <p:sldId id="310" r:id="rId10"/>
    <p:sldId id="295" r:id="rId11"/>
    <p:sldId id="311" r:id="rId12"/>
    <p:sldId id="312" r:id="rId13"/>
    <p:sldId id="275" r:id="rId14"/>
    <p:sldId id="304" r:id="rId15"/>
    <p:sldId id="301" r:id="rId16"/>
    <p:sldId id="59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0859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4190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2687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475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725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469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827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246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352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65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3551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892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2280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110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8964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0459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3670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962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460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8103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09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922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4485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8559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3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B2291-DE2D-431C-8FE3-7550865DF5BF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6450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7483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8C771-E014-4132-A7C3-950D4ECD1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The early church engaged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in this good work.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E9567-E951-4A4D-B0A2-CD202066A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54963"/>
            <a:ext cx="7886700" cy="4022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“And they </a:t>
            </a:r>
            <a:r>
              <a:rPr lang="en-US" sz="3600" b="1" dirty="0">
                <a:highlight>
                  <a:srgbClr val="FFFF00"/>
                </a:highlight>
              </a:rPr>
              <a:t>continued steadfastly in the apostles’ doctrine and fellowship</a:t>
            </a:r>
            <a:r>
              <a:rPr lang="en-US" sz="3600" b="1" dirty="0"/>
              <a:t>, in the breaking of bread, and in prayers.”</a:t>
            </a:r>
          </a:p>
          <a:p>
            <a:pPr marL="0" indent="0" algn="ctr">
              <a:buNone/>
            </a:pPr>
            <a:r>
              <a:rPr lang="en-US" sz="3600" b="1" dirty="0"/>
              <a:t>Acts 2:42 </a:t>
            </a:r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4" name="Picture 2" descr="Open Bible On White Images, Stock Photos &amp;amp; Vectors | Shutterstock">
            <a:extLst>
              <a:ext uri="{FF2B5EF4-FFF2-40B4-BE49-F238E27FC236}">
                <a16:creationId xmlns:a16="http://schemas.microsoft.com/office/drawing/2014/main" id="{2B5E01DA-B658-4E84-B933-EEF1A2650C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4" b="12771"/>
          <a:stretch/>
        </p:blipFill>
        <p:spPr bwMode="auto">
          <a:xfrm>
            <a:off x="2449581" y="4703037"/>
            <a:ext cx="4324350" cy="1856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8466653"/>
      </p:ext>
    </p:extLst>
  </p:cSld>
  <p:clrMapOvr>
    <a:masterClrMapping/>
  </p:clrMapOvr>
  <p:transition spd="slow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0F18D-9CD6-49F4-8377-CBE1C1E24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i="1" dirty="0">
                <a:latin typeface="+mn-lt"/>
              </a:rPr>
              <a:t>Barnabas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4D115-820B-4A72-80F8-7B8624E8D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Stood out to the apostles - </a:t>
            </a:r>
            <a:r>
              <a:rPr lang="en-US" sz="3200" b="1" dirty="0">
                <a:solidFill>
                  <a:srgbClr val="C00000"/>
                </a:solidFill>
              </a:rPr>
              <a:t>Acts 4:36</a:t>
            </a:r>
          </a:p>
          <a:p>
            <a:r>
              <a:rPr lang="en-US" sz="3200" b="1" dirty="0"/>
              <a:t>He encouraged congregations. </a:t>
            </a:r>
          </a:p>
          <a:p>
            <a:pPr lvl="1"/>
            <a:r>
              <a:rPr lang="en-US" sz="2800" b="1" dirty="0"/>
              <a:t>Antioch of Syria - </a:t>
            </a:r>
            <a:r>
              <a:rPr lang="en-US" sz="2800" b="1" dirty="0">
                <a:solidFill>
                  <a:srgbClr val="C00000"/>
                </a:solidFill>
              </a:rPr>
              <a:t>Acts 11:19-26</a:t>
            </a:r>
          </a:p>
          <a:p>
            <a:pPr lvl="1"/>
            <a:r>
              <a:rPr lang="en-US" sz="2800" b="1" dirty="0"/>
              <a:t>Lystra, Iconium, Antioch - </a:t>
            </a:r>
            <a:r>
              <a:rPr lang="en-US" sz="2800" b="1" dirty="0">
                <a:solidFill>
                  <a:srgbClr val="C00000"/>
                </a:solidFill>
              </a:rPr>
              <a:t>Acts 14:21-22</a:t>
            </a:r>
          </a:p>
          <a:p>
            <a:r>
              <a:rPr lang="en-US" sz="3200" b="1" dirty="0"/>
              <a:t>He encouraged individuals. </a:t>
            </a:r>
          </a:p>
          <a:p>
            <a:pPr lvl="1"/>
            <a:r>
              <a:rPr lang="en-US" sz="2800" b="1" dirty="0"/>
              <a:t>Saul of Tarsus - </a:t>
            </a:r>
            <a:r>
              <a:rPr lang="en-US" sz="2800" b="1" dirty="0">
                <a:solidFill>
                  <a:srgbClr val="C00000"/>
                </a:solidFill>
              </a:rPr>
              <a:t>Acts 9:26-27</a:t>
            </a:r>
          </a:p>
          <a:p>
            <a:pPr lvl="1"/>
            <a:r>
              <a:rPr lang="en-US" sz="2800" b="1" dirty="0"/>
              <a:t>John Mark - </a:t>
            </a:r>
            <a:r>
              <a:rPr lang="en-US" sz="2800" b="1" dirty="0">
                <a:solidFill>
                  <a:srgbClr val="C00000"/>
                </a:solidFill>
              </a:rPr>
              <a:t>Acts 15:36-39</a:t>
            </a:r>
          </a:p>
        </p:txBody>
      </p:sp>
    </p:spTree>
    <p:extLst>
      <p:ext uri="{BB962C8B-B14F-4D97-AF65-F5344CB8AC3E}">
        <p14:creationId xmlns:p14="http://schemas.microsoft.com/office/powerpoint/2010/main" val="23268531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DED0F-EFE2-40A4-B473-1C701430B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Ways We Can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Encourage Our Brethren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DCCF3-7DE8-4444-8E29-E4A4B1424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08754"/>
            <a:ext cx="7886700" cy="466724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Live right, set a good example. </a:t>
            </a:r>
          </a:p>
          <a:p>
            <a:pPr>
              <a:spcBef>
                <a:spcPts val="0"/>
              </a:spcBef>
            </a:pPr>
            <a:r>
              <a:rPr lang="en-US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Admonishing one another in our congregational singing. </a:t>
            </a:r>
            <a:endParaRPr lang="en-US" sz="3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3388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DED0F-EFE2-40A4-B473-1C701430B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Ways We Can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Encourage Our Brethren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DCCF3-7DE8-4444-8E29-E4A4B1424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08754"/>
            <a:ext cx="7886700" cy="466724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3200" b="1" dirty="0"/>
              <a:t>Offer words of praise for the efforts and improvements shown by individuals. </a:t>
            </a:r>
          </a:p>
          <a:p>
            <a:pPr>
              <a:spcBef>
                <a:spcPts val="0"/>
              </a:spcBef>
            </a:pPr>
            <a:r>
              <a:rPr lang="en-US" sz="3200" b="1" dirty="0"/>
              <a:t>Encourage young parents, teenagers, college students, etc. </a:t>
            </a:r>
          </a:p>
          <a:p>
            <a:pPr>
              <a:spcBef>
                <a:spcPts val="0"/>
              </a:spcBef>
            </a:pPr>
            <a:r>
              <a:rPr lang="en-US" sz="3200" b="1" dirty="0"/>
              <a:t>Encourage those who are older. </a:t>
            </a:r>
          </a:p>
          <a:p>
            <a:pPr>
              <a:spcBef>
                <a:spcPts val="0"/>
              </a:spcBef>
            </a:pPr>
            <a:r>
              <a:rPr lang="en-US" sz="3200" b="1" dirty="0"/>
              <a:t>Help other Christians to grow and be stronger spiritually. </a:t>
            </a:r>
          </a:p>
          <a:p>
            <a:pPr>
              <a:spcBef>
                <a:spcPts val="0"/>
              </a:spcBef>
            </a:pPr>
            <a:r>
              <a:rPr lang="en-US" sz="3200" b="1" dirty="0"/>
              <a:t>Take an interest in those who appear to be overlooked, left out, discouraged. </a:t>
            </a:r>
          </a:p>
        </p:txBody>
      </p:sp>
    </p:spTree>
    <p:extLst>
      <p:ext uri="{BB962C8B-B14F-4D97-AF65-F5344CB8AC3E}">
        <p14:creationId xmlns:p14="http://schemas.microsoft.com/office/powerpoint/2010/main" val="196659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1DAAB0-1915-4F77-BE5B-1B08C33C4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140035"/>
            <a:ext cx="7886700" cy="14962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Let’s follow the example of the early church and be zealous about encouraging and building up one another.</a:t>
            </a:r>
          </a:p>
        </p:txBody>
      </p:sp>
      <p:pic>
        <p:nvPicPr>
          <p:cNvPr id="1028" name="Picture 4" descr="How to Reach More People Through Texting - OutreachMagazine.com">
            <a:extLst>
              <a:ext uri="{FF2B5EF4-FFF2-40B4-BE49-F238E27FC236}">
                <a16:creationId xmlns:a16="http://schemas.microsoft.com/office/drawing/2014/main" id="{38981333-51AE-49E3-B1FE-FB8131DB51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7"/>
          <a:stretch/>
        </p:blipFill>
        <p:spPr bwMode="auto">
          <a:xfrm>
            <a:off x="422564" y="221673"/>
            <a:ext cx="4167519" cy="2601623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Gratitude with Grace: How to Write A Thank You Card">
            <a:extLst>
              <a:ext uri="{FF2B5EF4-FFF2-40B4-BE49-F238E27FC236}">
                <a16:creationId xmlns:a16="http://schemas.microsoft.com/office/drawing/2014/main" id="{388D11D7-F2A6-4435-AB12-B253E27186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083" y="221673"/>
            <a:ext cx="4149436" cy="2610687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hat which is recognized will be repeated, so encourage repeatable actions!">
            <a:extLst>
              <a:ext uri="{FF2B5EF4-FFF2-40B4-BE49-F238E27FC236}">
                <a16:creationId xmlns:a16="http://schemas.microsoft.com/office/drawing/2014/main" id="{B7B03824-9F9B-41F0-B6A9-191748D20D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295956"/>
            <a:ext cx="3810000" cy="2543175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8887663"/>
      </p:ext>
    </p:extLst>
  </p:cSld>
  <p:clrMapOvr>
    <a:masterClrMapping/>
  </p:clrMapOvr>
  <p:transition spd="slow">
    <p:wheel spokes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702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50E2E9E-AAA6-4F72-A023-F33EFB4005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Zealous for Good Works</a:t>
            </a:r>
            <a:br>
              <a:rPr lang="en-US" b="1" dirty="0">
                <a:latin typeface="+mn-lt"/>
              </a:rPr>
            </a:br>
            <a:r>
              <a:rPr lang="en-US" sz="3600" b="1" dirty="0">
                <a:latin typeface="+mn-lt"/>
              </a:rPr>
              <a:t>Titus 2:14</a:t>
            </a:r>
          </a:p>
        </p:txBody>
      </p:sp>
      <p:pic>
        <p:nvPicPr>
          <p:cNvPr id="6" name="Picture 2" descr="28,587 Fire Flames Heat Background Photos - Free &amp; Royalty-Free Stock  Photos from Dreamstime">
            <a:extLst>
              <a:ext uri="{FF2B5EF4-FFF2-40B4-BE49-F238E27FC236}">
                <a16:creationId xmlns:a16="http://schemas.microsoft.com/office/drawing/2014/main" id="{C3509871-8CEB-4BC3-A503-E8489A7477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3" y="4426226"/>
            <a:ext cx="9131577" cy="248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172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91755-FBB9-49BA-A2F6-C45EC63F3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What is Zeal?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BEC75-FBDD-4451-ABF7-A1F10E83E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“great energy or enthusiasm in </a:t>
            </a:r>
            <a:br>
              <a:rPr lang="en-US" b="1" dirty="0"/>
            </a:br>
            <a:r>
              <a:rPr lang="en-US" b="1" dirty="0"/>
              <a:t>pursuit of a cause or objective” </a:t>
            </a:r>
          </a:p>
          <a:p>
            <a:endParaRPr lang="en-US" b="1" dirty="0"/>
          </a:p>
          <a:p>
            <a:r>
              <a:rPr lang="en-US" b="1" dirty="0"/>
              <a:t>Translated from Greek </a:t>
            </a:r>
            <a:br>
              <a:rPr lang="en-US" b="1" dirty="0"/>
            </a:br>
            <a:r>
              <a:rPr lang="en-US" b="1" dirty="0"/>
              <a:t>word </a:t>
            </a:r>
            <a:r>
              <a:rPr lang="en-US" b="1" i="1" dirty="0" err="1"/>
              <a:t>zelos</a:t>
            </a:r>
            <a:r>
              <a:rPr lang="en-US" b="1" dirty="0"/>
              <a:t>.</a:t>
            </a:r>
          </a:p>
          <a:p>
            <a:r>
              <a:rPr lang="en-US" b="1" dirty="0"/>
              <a:t>“to be hot, or heat” </a:t>
            </a:r>
          </a:p>
        </p:txBody>
      </p:sp>
      <p:pic>
        <p:nvPicPr>
          <p:cNvPr id="1026" name="Picture 2" descr="Campfire clipart transparent - Clipart World">
            <a:extLst>
              <a:ext uri="{FF2B5EF4-FFF2-40B4-BE49-F238E27FC236}">
                <a16:creationId xmlns:a16="http://schemas.microsoft.com/office/drawing/2014/main" id="{AB51BFAD-CB64-4D2A-9AF5-8DD14A1450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916" y="2965176"/>
            <a:ext cx="2253276" cy="3218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787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Surround yourself with positive and encouraging people">
            <a:extLst>
              <a:ext uri="{FF2B5EF4-FFF2-40B4-BE49-F238E27FC236}">
                <a16:creationId xmlns:a16="http://schemas.microsoft.com/office/drawing/2014/main" id="{8DAB1D11-D237-4F5B-BDDA-39B189D42F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9654"/>
            <a:ext cx="91440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40834D-1C72-471C-BCE7-9BAB77520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0440" y="3205311"/>
            <a:ext cx="4483677" cy="2087129"/>
          </a:xfrm>
        </p:spPr>
        <p:txBody>
          <a:bodyPr>
            <a:normAutofit/>
          </a:bodyPr>
          <a:lstStyle/>
          <a:p>
            <a:pPr algn="r"/>
            <a:r>
              <a:rPr lang="en-US" sz="66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Encouraging Others</a:t>
            </a:r>
          </a:p>
        </p:txBody>
      </p:sp>
    </p:spTree>
    <p:extLst>
      <p:ext uri="{BB962C8B-B14F-4D97-AF65-F5344CB8AC3E}">
        <p14:creationId xmlns:p14="http://schemas.microsoft.com/office/powerpoint/2010/main" val="1477655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8C771-E014-4132-A7C3-950D4ECD1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4317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1 Thessalonians 5:11 </a:t>
            </a:r>
            <a:r>
              <a:rPr lang="en-US" sz="3600" b="1" dirty="0">
                <a:latin typeface="+mn-lt"/>
              </a:rPr>
              <a:t>ESV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E9567-E951-4A4D-B0A2-CD202066A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17983"/>
            <a:ext cx="7886700" cy="47589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“</a:t>
            </a:r>
            <a:r>
              <a:rPr lang="en-US" sz="3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Therefore encourage one another </a:t>
            </a:r>
            <a:br>
              <a:rPr lang="en-US" sz="3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build one another up, </a:t>
            </a:r>
            <a:br>
              <a:rPr lang="en-US" sz="3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just as you are doing</a:t>
            </a:r>
            <a:r>
              <a:rPr lang="en-US" sz="3600" b="1" dirty="0"/>
              <a:t>.” 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4" name="Picture 2" descr="Open Bible On White Images, Stock Photos &amp;amp; Vectors | Shutterstock">
            <a:extLst>
              <a:ext uri="{FF2B5EF4-FFF2-40B4-BE49-F238E27FC236}">
                <a16:creationId xmlns:a16="http://schemas.microsoft.com/office/drawing/2014/main" id="{2B5E01DA-B658-4E84-B933-EEF1A2650C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4" b="12771"/>
          <a:stretch/>
        </p:blipFill>
        <p:spPr bwMode="auto">
          <a:xfrm>
            <a:off x="2449581" y="4703037"/>
            <a:ext cx="4324350" cy="1856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3919611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8C771-E014-4132-A7C3-950D4ECD1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4317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1 Thessalonians 5:11 </a:t>
            </a:r>
            <a:r>
              <a:rPr lang="en-US" sz="3600" b="1" dirty="0">
                <a:latin typeface="+mn-lt"/>
              </a:rPr>
              <a:t>ESV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E9567-E951-4A4D-B0A2-CD202066A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17983"/>
            <a:ext cx="7886700" cy="47589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“</a:t>
            </a:r>
            <a:r>
              <a:rPr lang="en-US" sz="3600" b="1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Therefore</a:t>
            </a:r>
            <a:r>
              <a:rPr lang="en-US" sz="3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encourage one another </a:t>
            </a:r>
            <a:br>
              <a:rPr lang="en-US" sz="3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build one another up, </a:t>
            </a:r>
            <a:br>
              <a:rPr lang="en-US" sz="3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just as you are doing</a:t>
            </a:r>
            <a:r>
              <a:rPr lang="en-US" sz="3600" b="1" dirty="0"/>
              <a:t>.” 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4" name="Picture 2" descr="Open Bible On White Images, Stock Photos &amp;amp; Vectors | Shutterstock">
            <a:extLst>
              <a:ext uri="{FF2B5EF4-FFF2-40B4-BE49-F238E27FC236}">
                <a16:creationId xmlns:a16="http://schemas.microsoft.com/office/drawing/2014/main" id="{2B5E01DA-B658-4E84-B933-EEF1A2650C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4" b="12771"/>
          <a:stretch/>
        </p:blipFill>
        <p:spPr bwMode="auto">
          <a:xfrm>
            <a:off x="2449581" y="4703037"/>
            <a:ext cx="4324350" cy="1856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9770148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8C771-E014-4132-A7C3-950D4ECD1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4317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1 Thessalonians 5:11 </a:t>
            </a:r>
            <a:r>
              <a:rPr lang="en-US" sz="3600" b="1" dirty="0">
                <a:latin typeface="+mn-lt"/>
              </a:rPr>
              <a:t>ESV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E9567-E951-4A4D-B0A2-CD202066A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17983"/>
            <a:ext cx="7886700" cy="47589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“</a:t>
            </a:r>
            <a:r>
              <a:rPr lang="en-US" sz="3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Therefore </a:t>
            </a:r>
            <a:r>
              <a:rPr lang="en-US" sz="3600" b="1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encourage</a:t>
            </a:r>
            <a:r>
              <a:rPr lang="en-US" sz="3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one another </a:t>
            </a:r>
            <a:br>
              <a:rPr lang="en-US" sz="3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build one another up, </a:t>
            </a:r>
            <a:br>
              <a:rPr lang="en-US" sz="3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just as you are doing</a:t>
            </a:r>
            <a:r>
              <a:rPr lang="en-US" sz="3600" b="1" dirty="0"/>
              <a:t>.” 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4" name="Picture 2" descr="Open Bible On White Images, Stock Photos &amp;amp; Vectors | Shutterstock">
            <a:extLst>
              <a:ext uri="{FF2B5EF4-FFF2-40B4-BE49-F238E27FC236}">
                <a16:creationId xmlns:a16="http://schemas.microsoft.com/office/drawing/2014/main" id="{2B5E01DA-B658-4E84-B933-EEF1A2650C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4" b="12771"/>
          <a:stretch/>
        </p:blipFill>
        <p:spPr bwMode="auto">
          <a:xfrm>
            <a:off x="2449581" y="4703037"/>
            <a:ext cx="4324350" cy="1856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5E1586D-C34D-4C76-9169-EE26CD56DF21}"/>
              </a:ext>
            </a:extLst>
          </p:cNvPr>
          <p:cNvSpPr/>
          <p:nvPr/>
        </p:nvSpPr>
        <p:spPr>
          <a:xfrm>
            <a:off x="628650" y="4059382"/>
            <a:ext cx="7886700" cy="243349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34B067-D3F5-4C78-A819-6975E54BB95B}"/>
              </a:ext>
            </a:extLst>
          </p:cNvPr>
          <p:cNvSpPr txBox="1"/>
          <p:nvPr/>
        </p:nvSpPr>
        <p:spPr>
          <a:xfrm>
            <a:off x="969818" y="4364182"/>
            <a:ext cx="71212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+mn-cs"/>
              </a:rPr>
              <a:t>“to call to one’s side, to urge one to pursue some course of conduct.”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7988726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8C771-E014-4132-A7C3-950D4ECD1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4317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1 Thessalonians 5:11 </a:t>
            </a:r>
            <a:r>
              <a:rPr lang="en-US" sz="3600" b="1" dirty="0">
                <a:latin typeface="+mn-lt"/>
              </a:rPr>
              <a:t>ESV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E9567-E951-4A4D-B0A2-CD202066A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17983"/>
            <a:ext cx="7886700" cy="47589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“</a:t>
            </a:r>
            <a:r>
              <a:rPr lang="en-US" sz="3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Therefore encourage one another </a:t>
            </a:r>
            <a:br>
              <a:rPr lang="en-US" sz="3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3600" b="1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build one another up</a:t>
            </a:r>
            <a:r>
              <a:rPr lang="en-US" sz="3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br>
              <a:rPr lang="en-US" sz="3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just as you are doing</a:t>
            </a:r>
            <a:r>
              <a:rPr lang="en-US" sz="3600" b="1" dirty="0"/>
              <a:t>.” 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4" name="Picture 2" descr="Open Bible On White Images, Stock Photos &amp;amp; Vectors | Shutterstock">
            <a:extLst>
              <a:ext uri="{FF2B5EF4-FFF2-40B4-BE49-F238E27FC236}">
                <a16:creationId xmlns:a16="http://schemas.microsoft.com/office/drawing/2014/main" id="{2B5E01DA-B658-4E84-B933-EEF1A2650C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4" b="12771"/>
          <a:stretch/>
        </p:blipFill>
        <p:spPr bwMode="auto">
          <a:xfrm>
            <a:off x="2449581" y="4703037"/>
            <a:ext cx="4324350" cy="1856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5E1586D-C34D-4C76-9169-EE26CD56DF21}"/>
              </a:ext>
            </a:extLst>
          </p:cNvPr>
          <p:cNvSpPr/>
          <p:nvPr/>
        </p:nvSpPr>
        <p:spPr>
          <a:xfrm>
            <a:off x="628650" y="4059382"/>
            <a:ext cx="7886700" cy="243349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34B067-D3F5-4C78-A819-6975E54BB95B}"/>
              </a:ext>
            </a:extLst>
          </p:cNvPr>
          <p:cNvSpPr txBox="1"/>
          <p:nvPr/>
        </p:nvSpPr>
        <p:spPr>
          <a:xfrm>
            <a:off x="969818" y="4225632"/>
            <a:ext cx="712123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+mn-cs"/>
              </a:rPr>
              <a:t>“Promoting the spiritual growth and development of character of believers, by teaching or by example, suggesting such spiritual progress as the result of patient labor.”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3818812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8C771-E014-4132-A7C3-950D4ECD1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The early church engaged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in this good work. </a:t>
            </a:r>
          </a:p>
        </p:txBody>
      </p:sp>
    </p:spTree>
    <p:extLst>
      <p:ext uri="{BB962C8B-B14F-4D97-AF65-F5344CB8AC3E}">
        <p14:creationId xmlns:p14="http://schemas.microsoft.com/office/powerpoint/2010/main" val="174212387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</TotalTime>
  <Words>386</Words>
  <Application>Microsoft Office PowerPoint</Application>
  <PresentationFormat>On-screen Show (4:3)</PresentationFormat>
  <Paragraphs>53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3_Office Theme</vt:lpstr>
      <vt:lpstr>1_Office Theme</vt:lpstr>
      <vt:lpstr>PowerPoint Presentation</vt:lpstr>
      <vt:lpstr>Zealous for Good Works Titus 2:14</vt:lpstr>
      <vt:lpstr>What is Zeal?</vt:lpstr>
      <vt:lpstr>Encouraging Others</vt:lpstr>
      <vt:lpstr>1 Thessalonians 5:11 ESV</vt:lpstr>
      <vt:lpstr>1 Thessalonians 5:11 ESV</vt:lpstr>
      <vt:lpstr>1 Thessalonians 5:11 ESV</vt:lpstr>
      <vt:lpstr>1 Thessalonians 5:11 ESV</vt:lpstr>
      <vt:lpstr>The early church engaged  in this good work. </vt:lpstr>
      <vt:lpstr>The early church engaged  in this good work. </vt:lpstr>
      <vt:lpstr>Barnabas</vt:lpstr>
      <vt:lpstr>Ways We Can  Encourage Our Brethren</vt:lpstr>
      <vt:lpstr>Ways We Can  Encourage Our Brethren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110</cp:revision>
  <dcterms:created xsi:type="dcterms:W3CDTF">2008-03-16T18:22:36Z</dcterms:created>
  <dcterms:modified xsi:type="dcterms:W3CDTF">2022-01-16T20:01:58Z</dcterms:modified>
</cp:coreProperties>
</file>