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4" r:id="rId1"/>
    <p:sldMasterId id="2147483772" r:id="rId2"/>
  </p:sldMasterIdLst>
  <p:notesMasterIdLst>
    <p:notesMasterId r:id="rId20"/>
  </p:notesMasterIdLst>
  <p:sldIdLst>
    <p:sldId id="259" r:id="rId3"/>
    <p:sldId id="585" r:id="rId4"/>
    <p:sldId id="586" r:id="rId5"/>
    <p:sldId id="256" r:id="rId6"/>
    <p:sldId id="275" r:id="rId7"/>
    <p:sldId id="292" r:id="rId8"/>
    <p:sldId id="284" r:id="rId9"/>
    <p:sldId id="285" r:id="rId10"/>
    <p:sldId id="286" r:id="rId11"/>
    <p:sldId id="287" r:id="rId12"/>
    <p:sldId id="288" r:id="rId13"/>
    <p:sldId id="289" r:id="rId14"/>
    <p:sldId id="290" r:id="rId15"/>
    <p:sldId id="291" r:id="rId16"/>
    <p:sldId id="294" r:id="rId17"/>
    <p:sldId id="283" r:id="rId18"/>
    <p:sldId id="58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79" d="100"/>
          <a:sy n="79" d="100"/>
        </p:scale>
        <p:origin x="1182" y="7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3394"/>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1/2/2022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566103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2010294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27288589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0EB2291-DE2D-431C-8FE3-7550865DF5BF}" type="datetimeFigureOut">
              <a:rPr lang="en-US" smtClean="0"/>
              <a:t>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E324B-DB37-42D5-8ADB-2A1F8E389AEA}" type="slidenum">
              <a:rPr lang="en-US" smtClean="0"/>
              <a:t>‹#›</a:t>
            </a:fld>
            <a:endParaRPr lang="en-US"/>
          </a:p>
        </p:txBody>
      </p:sp>
    </p:spTree>
    <p:extLst>
      <p:ext uri="{BB962C8B-B14F-4D97-AF65-F5344CB8AC3E}">
        <p14:creationId xmlns:p14="http://schemas.microsoft.com/office/powerpoint/2010/main" val="10628964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EB2291-DE2D-431C-8FE3-7550865DF5BF}" type="datetimeFigureOut">
              <a:rPr lang="en-US" smtClean="0"/>
              <a:t>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E324B-DB37-42D5-8ADB-2A1F8E389AEA}" type="slidenum">
              <a:rPr lang="en-US" smtClean="0"/>
              <a:t>‹#›</a:t>
            </a:fld>
            <a:endParaRPr lang="en-US"/>
          </a:p>
        </p:txBody>
      </p:sp>
    </p:spTree>
    <p:extLst>
      <p:ext uri="{BB962C8B-B14F-4D97-AF65-F5344CB8AC3E}">
        <p14:creationId xmlns:p14="http://schemas.microsoft.com/office/powerpoint/2010/main" val="31640459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0EB2291-DE2D-431C-8FE3-7550865DF5BF}" type="datetimeFigureOut">
              <a:rPr lang="en-US" smtClean="0"/>
              <a:t>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E324B-DB37-42D5-8ADB-2A1F8E389AEA}" type="slidenum">
              <a:rPr lang="en-US" smtClean="0"/>
              <a:t>‹#›</a:t>
            </a:fld>
            <a:endParaRPr lang="en-US"/>
          </a:p>
        </p:txBody>
      </p:sp>
    </p:spTree>
    <p:extLst>
      <p:ext uri="{BB962C8B-B14F-4D97-AF65-F5344CB8AC3E}">
        <p14:creationId xmlns:p14="http://schemas.microsoft.com/office/powerpoint/2010/main" val="24593670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0EB2291-DE2D-431C-8FE3-7550865DF5BF}" type="datetimeFigureOut">
              <a:rPr lang="en-US" smtClean="0"/>
              <a:t>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2E324B-DB37-42D5-8ADB-2A1F8E389AEA}" type="slidenum">
              <a:rPr lang="en-US" smtClean="0"/>
              <a:t>‹#›</a:t>
            </a:fld>
            <a:endParaRPr lang="en-US"/>
          </a:p>
        </p:txBody>
      </p:sp>
    </p:spTree>
    <p:extLst>
      <p:ext uri="{BB962C8B-B14F-4D97-AF65-F5344CB8AC3E}">
        <p14:creationId xmlns:p14="http://schemas.microsoft.com/office/powerpoint/2010/main" val="6362962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0EB2291-DE2D-431C-8FE3-7550865DF5BF}" type="datetimeFigureOut">
              <a:rPr lang="en-US" smtClean="0"/>
              <a:t>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2E324B-DB37-42D5-8ADB-2A1F8E389AEA}" type="slidenum">
              <a:rPr lang="en-US" smtClean="0"/>
              <a:t>‹#›</a:t>
            </a:fld>
            <a:endParaRPr lang="en-US"/>
          </a:p>
        </p:txBody>
      </p:sp>
    </p:spTree>
    <p:extLst>
      <p:ext uri="{BB962C8B-B14F-4D97-AF65-F5344CB8AC3E}">
        <p14:creationId xmlns:p14="http://schemas.microsoft.com/office/powerpoint/2010/main" val="14554460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0EB2291-DE2D-431C-8FE3-7550865DF5BF}" type="datetimeFigureOut">
              <a:rPr lang="en-US" smtClean="0"/>
              <a:t>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2E324B-DB37-42D5-8ADB-2A1F8E389AEA}" type="slidenum">
              <a:rPr lang="en-US" smtClean="0"/>
              <a:t>‹#›</a:t>
            </a:fld>
            <a:endParaRPr lang="en-US"/>
          </a:p>
        </p:txBody>
      </p:sp>
    </p:spTree>
    <p:extLst>
      <p:ext uri="{BB962C8B-B14F-4D97-AF65-F5344CB8AC3E}">
        <p14:creationId xmlns:p14="http://schemas.microsoft.com/office/powerpoint/2010/main" val="32248103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EB2291-DE2D-431C-8FE3-7550865DF5BF}" type="datetimeFigureOut">
              <a:rPr lang="en-US" smtClean="0"/>
              <a:t>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2E324B-DB37-42D5-8ADB-2A1F8E389AEA}" type="slidenum">
              <a:rPr lang="en-US" smtClean="0"/>
              <a:t>‹#›</a:t>
            </a:fld>
            <a:endParaRPr lang="en-US"/>
          </a:p>
        </p:txBody>
      </p:sp>
    </p:spTree>
    <p:extLst>
      <p:ext uri="{BB962C8B-B14F-4D97-AF65-F5344CB8AC3E}">
        <p14:creationId xmlns:p14="http://schemas.microsoft.com/office/powerpoint/2010/main" val="5739092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0EB2291-DE2D-431C-8FE3-7550865DF5BF}" type="datetimeFigureOut">
              <a:rPr lang="en-US" smtClean="0"/>
              <a:t>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2E324B-DB37-42D5-8ADB-2A1F8E389AEA}" type="slidenum">
              <a:rPr lang="en-US" smtClean="0"/>
              <a:t>‹#›</a:t>
            </a:fld>
            <a:endParaRPr lang="en-US"/>
          </a:p>
        </p:txBody>
      </p:sp>
    </p:spTree>
    <p:extLst>
      <p:ext uri="{BB962C8B-B14F-4D97-AF65-F5344CB8AC3E}">
        <p14:creationId xmlns:p14="http://schemas.microsoft.com/office/powerpoint/2010/main" val="1529922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4622795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0EB2291-DE2D-431C-8FE3-7550865DF5BF}" type="datetimeFigureOut">
              <a:rPr lang="en-US" smtClean="0"/>
              <a:t>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2E324B-DB37-42D5-8ADB-2A1F8E389AEA}" type="slidenum">
              <a:rPr lang="en-US" smtClean="0"/>
              <a:t>‹#›</a:t>
            </a:fld>
            <a:endParaRPr lang="en-US"/>
          </a:p>
        </p:txBody>
      </p:sp>
    </p:spTree>
    <p:extLst>
      <p:ext uri="{BB962C8B-B14F-4D97-AF65-F5344CB8AC3E}">
        <p14:creationId xmlns:p14="http://schemas.microsoft.com/office/powerpoint/2010/main" val="32324485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EB2291-DE2D-431C-8FE3-7550865DF5BF}" type="datetimeFigureOut">
              <a:rPr lang="en-US" smtClean="0"/>
              <a:t>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E324B-DB37-42D5-8ADB-2A1F8E389AEA}" type="slidenum">
              <a:rPr lang="en-US" smtClean="0"/>
              <a:t>‹#›</a:t>
            </a:fld>
            <a:endParaRPr lang="en-US"/>
          </a:p>
        </p:txBody>
      </p:sp>
    </p:spTree>
    <p:extLst>
      <p:ext uri="{BB962C8B-B14F-4D97-AF65-F5344CB8AC3E}">
        <p14:creationId xmlns:p14="http://schemas.microsoft.com/office/powerpoint/2010/main" val="42138559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EB2291-DE2D-431C-8FE3-7550865DF5BF}" type="datetimeFigureOut">
              <a:rPr lang="en-US" smtClean="0"/>
              <a:t>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E324B-DB37-42D5-8ADB-2A1F8E389AEA}" type="slidenum">
              <a:rPr lang="en-US" smtClean="0"/>
              <a:t>‹#›</a:t>
            </a:fld>
            <a:endParaRPr lang="en-US"/>
          </a:p>
        </p:txBody>
      </p:sp>
    </p:spTree>
    <p:extLst>
      <p:ext uri="{BB962C8B-B14F-4D97-AF65-F5344CB8AC3E}">
        <p14:creationId xmlns:p14="http://schemas.microsoft.com/office/powerpoint/2010/main" val="305637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60F119-1FF8-4546-B33C-D899D33F052B}" type="datetimeFigureOut">
              <a:rPr lang="en-US" smtClean="0"/>
              <a:t>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173882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60F119-1FF8-4546-B33C-D899D33F052B}" type="datetimeFigureOut">
              <a:rPr lang="en-US" smtClean="0"/>
              <a:t>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99276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60F119-1FF8-4546-B33C-D899D33F052B}" type="datetimeFigureOut">
              <a:rPr lang="en-US" smtClean="0"/>
              <a:t>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85705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60F119-1FF8-4546-B33C-D899D33F052B}" type="datetimeFigureOut">
              <a:rPr lang="en-US" smtClean="0"/>
              <a:t>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516287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60F119-1FF8-4546-B33C-D899D33F052B}" type="datetimeFigureOut">
              <a:rPr lang="en-US" smtClean="0"/>
              <a:t>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702982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60F119-1FF8-4546-B33C-D899D33F052B}" type="datetimeFigureOut">
              <a:rPr lang="en-US" smtClean="0"/>
              <a:t>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2777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60F119-1FF8-4546-B33C-D899D33F052B}" type="datetimeFigureOut">
              <a:rPr lang="en-US" smtClean="0"/>
              <a:t>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476803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60F119-1FF8-4546-B33C-D899D33F052B}" type="datetimeFigureOut">
              <a:rPr lang="en-US" smtClean="0"/>
              <a:t>1/2/2022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0070FE-0EBA-446C-AA80-56E31AE14312}" type="slidenum">
              <a:rPr lang="en-US" smtClean="0"/>
              <a:t>‹#›</a:t>
            </a:fld>
            <a:endParaRPr lang="en-US"/>
          </a:p>
        </p:txBody>
      </p:sp>
    </p:spTree>
    <p:extLst>
      <p:ext uri="{BB962C8B-B14F-4D97-AF65-F5344CB8AC3E}">
        <p14:creationId xmlns:p14="http://schemas.microsoft.com/office/powerpoint/2010/main" val="3549802253"/>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EB2291-DE2D-431C-8FE3-7550865DF5BF}" type="datetimeFigureOut">
              <a:rPr lang="en-US" smtClean="0"/>
              <a:t>1/2/2022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2E324B-DB37-42D5-8ADB-2A1F8E389AEA}" type="slidenum">
              <a:rPr lang="en-US" smtClean="0"/>
              <a:t>‹#›</a:t>
            </a:fld>
            <a:endParaRPr lang="en-US"/>
          </a:p>
        </p:txBody>
      </p:sp>
    </p:spTree>
    <p:extLst>
      <p:ext uri="{BB962C8B-B14F-4D97-AF65-F5344CB8AC3E}">
        <p14:creationId xmlns:p14="http://schemas.microsoft.com/office/powerpoint/2010/main" val="2896645076"/>
      </p:ext>
    </p:extLst>
  </p:cSld>
  <p:clrMap bg1="dk1" tx1="lt1" bg2="dk2" tx2="lt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548976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DED0F-EFE2-40A4-B473-1C701430B383}"/>
              </a:ext>
            </a:extLst>
          </p:cNvPr>
          <p:cNvSpPr>
            <a:spLocks noGrp="1"/>
          </p:cNvSpPr>
          <p:nvPr>
            <p:ph type="title"/>
          </p:nvPr>
        </p:nvSpPr>
        <p:spPr>
          <a:xfrm>
            <a:off x="628650" y="365127"/>
            <a:ext cx="7886700" cy="951056"/>
          </a:xfrm>
        </p:spPr>
        <p:txBody>
          <a:bodyPr>
            <a:normAutofit/>
          </a:bodyPr>
          <a:lstStyle/>
          <a:p>
            <a:r>
              <a:rPr lang="en-US" sz="4200" b="1" dirty="0">
                <a:latin typeface="Arial Narrow" panose="020B0606020202030204" pitchFamily="34" charset="0"/>
              </a:rPr>
              <a:t>Amazing Growth of the Early Church</a:t>
            </a:r>
          </a:p>
        </p:txBody>
      </p:sp>
      <p:sp>
        <p:nvSpPr>
          <p:cNvPr id="3" name="Content Placeholder 2">
            <a:extLst>
              <a:ext uri="{FF2B5EF4-FFF2-40B4-BE49-F238E27FC236}">
                <a16:creationId xmlns:a16="http://schemas.microsoft.com/office/drawing/2014/main" id="{1F1404E4-4B5D-45F4-A3AD-DB7674D9AAD8}"/>
              </a:ext>
            </a:extLst>
          </p:cNvPr>
          <p:cNvSpPr>
            <a:spLocks noGrp="1"/>
          </p:cNvSpPr>
          <p:nvPr>
            <p:ph idx="1"/>
          </p:nvPr>
        </p:nvSpPr>
        <p:spPr/>
        <p:txBody>
          <a:bodyPr>
            <a:normAutofit/>
          </a:bodyPr>
          <a:lstStyle/>
          <a:p>
            <a:pPr marL="0" indent="0">
              <a:buNone/>
            </a:pPr>
            <a:r>
              <a:rPr lang="en-US" sz="3200" b="1" dirty="0"/>
              <a:t>“Then the word of God spread, and the </a:t>
            </a:r>
            <a:r>
              <a:rPr lang="en-US" sz="3200" b="1" dirty="0">
                <a:highlight>
                  <a:srgbClr val="FFFF00"/>
                </a:highlight>
              </a:rPr>
              <a:t>number of the disciples multiplied greatly in Jerusalem</a:t>
            </a:r>
            <a:r>
              <a:rPr lang="en-US" sz="3200" b="1" dirty="0"/>
              <a:t>, and a </a:t>
            </a:r>
            <a:r>
              <a:rPr lang="en-US" sz="3200" b="1" dirty="0">
                <a:highlight>
                  <a:srgbClr val="FFFF00"/>
                </a:highlight>
              </a:rPr>
              <a:t>great many</a:t>
            </a:r>
            <a:r>
              <a:rPr lang="en-US" sz="3200" b="1" dirty="0"/>
              <a:t> of the priests were obedient to the faith.” </a:t>
            </a:r>
          </a:p>
          <a:p>
            <a:pPr marL="0" indent="0" algn="ctr">
              <a:buNone/>
            </a:pPr>
            <a:endParaRPr lang="en-US" sz="800" b="1" dirty="0"/>
          </a:p>
          <a:p>
            <a:pPr marL="0" indent="0">
              <a:buNone/>
            </a:pPr>
            <a:r>
              <a:rPr lang="en-US" sz="3200" b="1" dirty="0"/>
              <a:t>Acts 6:7</a:t>
            </a:r>
          </a:p>
          <a:p>
            <a:pPr marL="0" indent="0" algn="ctr">
              <a:buNone/>
            </a:pPr>
            <a:endParaRPr lang="en-US" sz="3200" b="1" dirty="0"/>
          </a:p>
        </p:txBody>
      </p:sp>
      <p:pic>
        <p:nvPicPr>
          <p:cNvPr id="2050" name="Picture 2" descr="Open Bible Images, Stock Photos &amp;amp; Vectors | Shutterstock">
            <a:extLst>
              <a:ext uri="{FF2B5EF4-FFF2-40B4-BE49-F238E27FC236}">
                <a16:creationId xmlns:a16="http://schemas.microsoft.com/office/drawing/2014/main" id="{CD4AFBE1-0DD6-45F0-85D0-116622EE236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4349" b="15590"/>
          <a:stretch/>
        </p:blipFill>
        <p:spPr bwMode="auto">
          <a:xfrm>
            <a:off x="2825894" y="5177416"/>
            <a:ext cx="3492211" cy="15089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2944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DED0F-EFE2-40A4-B473-1C701430B383}"/>
              </a:ext>
            </a:extLst>
          </p:cNvPr>
          <p:cNvSpPr>
            <a:spLocks noGrp="1"/>
          </p:cNvSpPr>
          <p:nvPr>
            <p:ph type="title"/>
          </p:nvPr>
        </p:nvSpPr>
        <p:spPr>
          <a:xfrm>
            <a:off x="628650" y="365127"/>
            <a:ext cx="7886700" cy="951056"/>
          </a:xfrm>
        </p:spPr>
        <p:txBody>
          <a:bodyPr>
            <a:normAutofit/>
          </a:bodyPr>
          <a:lstStyle/>
          <a:p>
            <a:r>
              <a:rPr lang="en-US" sz="4200" b="1" dirty="0">
                <a:latin typeface="Arial Narrow" panose="020B0606020202030204" pitchFamily="34" charset="0"/>
              </a:rPr>
              <a:t>Amazing Growth of the Early Church</a:t>
            </a:r>
          </a:p>
        </p:txBody>
      </p:sp>
      <p:sp>
        <p:nvSpPr>
          <p:cNvPr id="3" name="Content Placeholder 2">
            <a:extLst>
              <a:ext uri="{FF2B5EF4-FFF2-40B4-BE49-F238E27FC236}">
                <a16:creationId xmlns:a16="http://schemas.microsoft.com/office/drawing/2014/main" id="{1F1404E4-4B5D-45F4-A3AD-DB7674D9AAD8}"/>
              </a:ext>
            </a:extLst>
          </p:cNvPr>
          <p:cNvSpPr>
            <a:spLocks noGrp="1"/>
          </p:cNvSpPr>
          <p:nvPr>
            <p:ph idx="1"/>
          </p:nvPr>
        </p:nvSpPr>
        <p:spPr/>
        <p:txBody>
          <a:bodyPr>
            <a:normAutofit/>
          </a:bodyPr>
          <a:lstStyle/>
          <a:p>
            <a:pPr marL="0" indent="0">
              <a:buNone/>
            </a:pPr>
            <a:r>
              <a:rPr lang="en-US" sz="3200" b="1" dirty="0"/>
              <a:t>“Then the churches throughout all Judea, Galilee, and Samaria had peace and were edified. And walking in the fear of the Lord and in the comfort of the Holy Spirit, they were </a:t>
            </a:r>
            <a:r>
              <a:rPr lang="en-US" sz="3200" b="1" dirty="0">
                <a:highlight>
                  <a:srgbClr val="FFFF00"/>
                </a:highlight>
              </a:rPr>
              <a:t>multiplied</a:t>
            </a:r>
            <a:r>
              <a:rPr lang="en-US" sz="3200" b="1" dirty="0"/>
              <a:t>.” </a:t>
            </a:r>
          </a:p>
          <a:p>
            <a:pPr marL="0" indent="0" algn="ctr">
              <a:buNone/>
            </a:pPr>
            <a:endParaRPr lang="en-US" sz="800" b="1" dirty="0"/>
          </a:p>
          <a:p>
            <a:pPr marL="0" indent="0">
              <a:buNone/>
            </a:pPr>
            <a:r>
              <a:rPr lang="en-US" sz="3200" b="1" dirty="0"/>
              <a:t>Acts 9:31</a:t>
            </a:r>
          </a:p>
          <a:p>
            <a:pPr marL="0" indent="0" algn="ctr">
              <a:buNone/>
            </a:pPr>
            <a:endParaRPr lang="en-US" sz="3200" b="1" dirty="0"/>
          </a:p>
        </p:txBody>
      </p:sp>
      <p:pic>
        <p:nvPicPr>
          <p:cNvPr id="2050" name="Picture 2" descr="Open Bible Images, Stock Photos &amp;amp; Vectors | Shutterstock">
            <a:extLst>
              <a:ext uri="{FF2B5EF4-FFF2-40B4-BE49-F238E27FC236}">
                <a16:creationId xmlns:a16="http://schemas.microsoft.com/office/drawing/2014/main" id="{CD4AFBE1-0DD6-45F0-85D0-116622EE236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4349" b="15590"/>
          <a:stretch/>
        </p:blipFill>
        <p:spPr bwMode="auto">
          <a:xfrm>
            <a:off x="2825894" y="5177416"/>
            <a:ext cx="3492211" cy="15089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8029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DED0F-EFE2-40A4-B473-1C701430B383}"/>
              </a:ext>
            </a:extLst>
          </p:cNvPr>
          <p:cNvSpPr>
            <a:spLocks noGrp="1"/>
          </p:cNvSpPr>
          <p:nvPr>
            <p:ph type="title"/>
          </p:nvPr>
        </p:nvSpPr>
        <p:spPr>
          <a:xfrm>
            <a:off x="628650" y="365127"/>
            <a:ext cx="7886700" cy="951056"/>
          </a:xfrm>
        </p:spPr>
        <p:txBody>
          <a:bodyPr>
            <a:normAutofit/>
          </a:bodyPr>
          <a:lstStyle/>
          <a:p>
            <a:r>
              <a:rPr lang="en-US" sz="4200" b="1" dirty="0">
                <a:latin typeface="Arial Narrow" panose="020B0606020202030204" pitchFamily="34" charset="0"/>
              </a:rPr>
              <a:t>Amazing Growth of the Early Church</a:t>
            </a:r>
          </a:p>
        </p:txBody>
      </p:sp>
      <p:sp>
        <p:nvSpPr>
          <p:cNvPr id="3" name="Content Placeholder 2">
            <a:extLst>
              <a:ext uri="{FF2B5EF4-FFF2-40B4-BE49-F238E27FC236}">
                <a16:creationId xmlns:a16="http://schemas.microsoft.com/office/drawing/2014/main" id="{1F1404E4-4B5D-45F4-A3AD-DB7674D9AAD8}"/>
              </a:ext>
            </a:extLst>
          </p:cNvPr>
          <p:cNvSpPr>
            <a:spLocks noGrp="1"/>
          </p:cNvSpPr>
          <p:nvPr>
            <p:ph idx="1"/>
          </p:nvPr>
        </p:nvSpPr>
        <p:spPr/>
        <p:txBody>
          <a:bodyPr>
            <a:normAutofit/>
          </a:bodyPr>
          <a:lstStyle/>
          <a:p>
            <a:pPr marL="0" indent="0">
              <a:buNone/>
            </a:pPr>
            <a:r>
              <a:rPr lang="en-US" sz="3200" b="1" dirty="0"/>
              <a:t>“And the hand of the Lord was with them, and a </a:t>
            </a:r>
            <a:r>
              <a:rPr lang="en-US" sz="3200" b="1" dirty="0">
                <a:highlight>
                  <a:srgbClr val="FFFF00"/>
                </a:highlight>
              </a:rPr>
              <a:t>great number</a:t>
            </a:r>
            <a:r>
              <a:rPr lang="en-US" sz="3200" b="1" dirty="0"/>
              <a:t> believed and turned to the Lord...</a:t>
            </a:r>
          </a:p>
          <a:p>
            <a:pPr marL="0" indent="0">
              <a:buNone/>
            </a:pPr>
            <a:r>
              <a:rPr lang="en-US" sz="3200" b="1" dirty="0"/>
              <a:t>  And a </a:t>
            </a:r>
            <a:r>
              <a:rPr lang="en-US" sz="3200" b="1" dirty="0">
                <a:highlight>
                  <a:srgbClr val="FFFF00"/>
                </a:highlight>
              </a:rPr>
              <a:t>great many people</a:t>
            </a:r>
            <a:r>
              <a:rPr lang="en-US" sz="3200" b="1" dirty="0"/>
              <a:t> were added to the Lord.” </a:t>
            </a:r>
          </a:p>
          <a:p>
            <a:pPr marL="0" indent="0" algn="ctr">
              <a:buNone/>
            </a:pPr>
            <a:endParaRPr lang="en-US" sz="800" b="1" dirty="0"/>
          </a:p>
          <a:p>
            <a:pPr marL="0" indent="0">
              <a:buNone/>
            </a:pPr>
            <a:r>
              <a:rPr lang="en-US" sz="3200" b="1" dirty="0"/>
              <a:t>Acts 11:21, 24</a:t>
            </a:r>
          </a:p>
          <a:p>
            <a:pPr marL="0" indent="0" algn="ctr">
              <a:buNone/>
            </a:pPr>
            <a:endParaRPr lang="en-US" sz="3200" b="1" dirty="0"/>
          </a:p>
        </p:txBody>
      </p:sp>
      <p:pic>
        <p:nvPicPr>
          <p:cNvPr id="2050" name="Picture 2" descr="Open Bible Images, Stock Photos &amp;amp; Vectors | Shutterstock">
            <a:extLst>
              <a:ext uri="{FF2B5EF4-FFF2-40B4-BE49-F238E27FC236}">
                <a16:creationId xmlns:a16="http://schemas.microsoft.com/office/drawing/2014/main" id="{CD4AFBE1-0DD6-45F0-85D0-116622EE236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4349" b="15590"/>
          <a:stretch/>
        </p:blipFill>
        <p:spPr bwMode="auto">
          <a:xfrm>
            <a:off x="2825894" y="5177416"/>
            <a:ext cx="3492211" cy="15089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0823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DED0F-EFE2-40A4-B473-1C701430B383}"/>
              </a:ext>
            </a:extLst>
          </p:cNvPr>
          <p:cNvSpPr>
            <a:spLocks noGrp="1"/>
          </p:cNvSpPr>
          <p:nvPr>
            <p:ph type="title"/>
          </p:nvPr>
        </p:nvSpPr>
        <p:spPr>
          <a:xfrm>
            <a:off x="628650" y="365127"/>
            <a:ext cx="7886700" cy="951056"/>
          </a:xfrm>
        </p:spPr>
        <p:txBody>
          <a:bodyPr>
            <a:normAutofit/>
          </a:bodyPr>
          <a:lstStyle/>
          <a:p>
            <a:r>
              <a:rPr lang="en-US" sz="4200" b="1" dirty="0">
                <a:latin typeface="Arial Narrow" panose="020B0606020202030204" pitchFamily="34" charset="0"/>
              </a:rPr>
              <a:t>Amazing Growth of the Early Church</a:t>
            </a:r>
          </a:p>
        </p:txBody>
      </p:sp>
      <p:sp>
        <p:nvSpPr>
          <p:cNvPr id="3" name="Content Placeholder 2">
            <a:extLst>
              <a:ext uri="{FF2B5EF4-FFF2-40B4-BE49-F238E27FC236}">
                <a16:creationId xmlns:a16="http://schemas.microsoft.com/office/drawing/2014/main" id="{1F1404E4-4B5D-45F4-A3AD-DB7674D9AAD8}"/>
              </a:ext>
            </a:extLst>
          </p:cNvPr>
          <p:cNvSpPr>
            <a:spLocks noGrp="1"/>
          </p:cNvSpPr>
          <p:nvPr>
            <p:ph idx="1"/>
          </p:nvPr>
        </p:nvSpPr>
        <p:spPr/>
        <p:txBody>
          <a:bodyPr>
            <a:normAutofit/>
          </a:bodyPr>
          <a:lstStyle/>
          <a:p>
            <a:pPr marL="0" indent="0">
              <a:buNone/>
            </a:pPr>
            <a:r>
              <a:rPr lang="en-US" sz="3200" b="1" dirty="0"/>
              <a:t>“So the churches were strengthened in the faith, and </a:t>
            </a:r>
            <a:r>
              <a:rPr lang="en-US" sz="3200" b="1" dirty="0">
                <a:highlight>
                  <a:srgbClr val="FFFF00"/>
                </a:highlight>
              </a:rPr>
              <a:t>increased in number daily</a:t>
            </a:r>
            <a:r>
              <a:rPr lang="en-US" sz="3200" b="1" dirty="0"/>
              <a:t>.” </a:t>
            </a:r>
          </a:p>
          <a:p>
            <a:pPr marL="0" indent="0" algn="ctr">
              <a:buNone/>
            </a:pPr>
            <a:endParaRPr lang="en-US" sz="800" b="1" dirty="0"/>
          </a:p>
          <a:p>
            <a:pPr marL="0" indent="0">
              <a:buNone/>
            </a:pPr>
            <a:r>
              <a:rPr lang="en-US" sz="3200" b="1" dirty="0"/>
              <a:t>Acts 16:5</a:t>
            </a:r>
          </a:p>
          <a:p>
            <a:pPr marL="0" indent="0" algn="ctr">
              <a:buNone/>
            </a:pPr>
            <a:endParaRPr lang="en-US" sz="3200" b="1" dirty="0"/>
          </a:p>
        </p:txBody>
      </p:sp>
      <p:pic>
        <p:nvPicPr>
          <p:cNvPr id="2050" name="Picture 2" descr="Open Bible Images, Stock Photos &amp;amp; Vectors | Shutterstock">
            <a:extLst>
              <a:ext uri="{FF2B5EF4-FFF2-40B4-BE49-F238E27FC236}">
                <a16:creationId xmlns:a16="http://schemas.microsoft.com/office/drawing/2014/main" id="{CD4AFBE1-0DD6-45F0-85D0-116622EE236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4349" b="15590"/>
          <a:stretch/>
        </p:blipFill>
        <p:spPr bwMode="auto">
          <a:xfrm>
            <a:off x="2825894" y="5177416"/>
            <a:ext cx="3492211" cy="15089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1877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DED0F-EFE2-40A4-B473-1C701430B383}"/>
              </a:ext>
            </a:extLst>
          </p:cNvPr>
          <p:cNvSpPr>
            <a:spLocks noGrp="1"/>
          </p:cNvSpPr>
          <p:nvPr>
            <p:ph type="title"/>
          </p:nvPr>
        </p:nvSpPr>
        <p:spPr>
          <a:xfrm>
            <a:off x="628650" y="365127"/>
            <a:ext cx="7886700" cy="951056"/>
          </a:xfrm>
        </p:spPr>
        <p:txBody>
          <a:bodyPr>
            <a:normAutofit/>
          </a:bodyPr>
          <a:lstStyle/>
          <a:p>
            <a:r>
              <a:rPr lang="en-US" sz="4200" b="1" dirty="0">
                <a:latin typeface="Arial Narrow" panose="020B0606020202030204" pitchFamily="34" charset="0"/>
              </a:rPr>
              <a:t>Amazing Growth of the Early Church</a:t>
            </a:r>
          </a:p>
        </p:txBody>
      </p:sp>
      <p:sp>
        <p:nvSpPr>
          <p:cNvPr id="3" name="Content Placeholder 2">
            <a:extLst>
              <a:ext uri="{FF2B5EF4-FFF2-40B4-BE49-F238E27FC236}">
                <a16:creationId xmlns:a16="http://schemas.microsoft.com/office/drawing/2014/main" id="{1F1404E4-4B5D-45F4-A3AD-DB7674D9AAD8}"/>
              </a:ext>
            </a:extLst>
          </p:cNvPr>
          <p:cNvSpPr>
            <a:spLocks noGrp="1"/>
          </p:cNvSpPr>
          <p:nvPr>
            <p:ph idx="1"/>
          </p:nvPr>
        </p:nvSpPr>
        <p:spPr>
          <a:xfrm>
            <a:off x="628650" y="2479963"/>
            <a:ext cx="7886700" cy="3696999"/>
          </a:xfrm>
        </p:spPr>
        <p:txBody>
          <a:bodyPr>
            <a:normAutofit/>
          </a:bodyPr>
          <a:lstStyle/>
          <a:p>
            <a:pPr marL="0" indent="0">
              <a:buNone/>
            </a:pPr>
            <a:r>
              <a:rPr lang="en-US" sz="3200" b="1" dirty="0"/>
              <a:t>“Therefore those who were scattered went everywhere preaching the word.” </a:t>
            </a:r>
          </a:p>
          <a:p>
            <a:pPr marL="0" indent="0" algn="ctr">
              <a:buNone/>
            </a:pPr>
            <a:endParaRPr lang="en-US" sz="800" b="1" dirty="0"/>
          </a:p>
          <a:p>
            <a:pPr marL="0" indent="0">
              <a:buNone/>
            </a:pPr>
            <a:r>
              <a:rPr lang="en-US" sz="3200" b="1" dirty="0"/>
              <a:t>Acts 8:4</a:t>
            </a:r>
          </a:p>
          <a:p>
            <a:pPr marL="0" indent="0" algn="ctr">
              <a:buNone/>
            </a:pPr>
            <a:endParaRPr lang="en-US" sz="3200" b="1" dirty="0"/>
          </a:p>
        </p:txBody>
      </p:sp>
      <p:pic>
        <p:nvPicPr>
          <p:cNvPr id="2050" name="Picture 2" descr="Open Bible Images, Stock Photos &amp;amp; Vectors | Shutterstock">
            <a:extLst>
              <a:ext uri="{FF2B5EF4-FFF2-40B4-BE49-F238E27FC236}">
                <a16:creationId xmlns:a16="http://schemas.microsoft.com/office/drawing/2014/main" id="{CD4AFBE1-0DD6-45F0-85D0-116622EE236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4349" b="15590"/>
          <a:stretch/>
        </p:blipFill>
        <p:spPr bwMode="auto">
          <a:xfrm>
            <a:off x="2825894" y="5177416"/>
            <a:ext cx="3492211" cy="15089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6758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DED0F-EFE2-40A4-B473-1C701430B383}"/>
              </a:ext>
            </a:extLst>
          </p:cNvPr>
          <p:cNvSpPr>
            <a:spLocks noGrp="1"/>
          </p:cNvSpPr>
          <p:nvPr>
            <p:ph type="title"/>
          </p:nvPr>
        </p:nvSpPr>
        <p:spPr/>
        <p:txBody>
          <a:bodyPr>
            <a:normAutofit/>
          </a:bodyPr>
          <a:lstStyle/>
          <a:p>
            <a:pPr algn="ctr"/>
            <a:r>
              <a:rPr lang="en-US" sz="4200" b="1" dirty="0">
                <a:latin typeface="Arial Narrow" panose="020B0606020202030204" pitchFamily="34" charset="0"/>
              </a:rPr>
              <a:t>What Can Motivate Our Zeal for Being Involved in Evangelism?</a:t>
            </a:r>
          </a:p>
        </p:txBody>
      </p:sp>
      <p:sp>
        <p:nvSpPr>
          <p:cNvPr id="3" name="Content Placeholder 2">
            <a:extLst>
              <a:ext uri="{FF2B5EF4-FFF2-40B4-BE49-F238E27FC236}">
                <a16:creationId xmlns:a16="http://schemas.microsoft.com/office/drawing/2014/main" id="{1F1404E4-4B5D-45F4-A3AD-DB7674D9AAD8}"/>
              </a:ext>
            </a:extLst>
          </p:cNvPr>
          <p:cNvSpPr>
            <a:spLocks noGrp="1"/>
          </p:cNvSpPr>
          <p:nvPr>
            <p:ph idx="1"/>
          </p:nvPr>
        </p:nvSpPr>
        <p:spPr>
          <a:xfrm>
            <a:off x="628650" y="2064330"/>
            <a:ext cx="7886700" cy="4181908"/>
          </a:xfrm>
        </p:spPr>
        <p:txBody>
          <a:bodyPr>
            <a:normAutofit/>
          </a:bodyPr>
          <a:lstStyle/>
          <a:p>
            <a:pPr marL="514350" indent="-514350">
              <a:buFont typeface="+mj-lt"/>
              <a:buAutoNum type="arabicPeriod"/>
            </a:pPr>
            <a:r>
              <a:rPr lang="en-US" sz="3200" b="1" dirty="0"/>
              <a:t>Love for the Lord - </a:t>
            </a:r>
            <a:r>
              <a:rPr lang="en-US" sz="3200" b="1" dirty="0">
                <a:solidFill>
                  <a:srgbClr val="C00000"/>
                </a:solidFill>
              </a:rPr>
              <a:t>John 14:15</a:t>
            </a:r>
          </a:p>
          <a:p>
            <a:pPr marL="514350" indent="-514350">
              <a:buFont typeface="+mj-lt"/>
              <a:buAutoNum type="arabicPeriod"/>
            </a:pPr>
            <a:r>
              <a:rPr lang="en-US" sz="3200" b="1" dirty="0"/>
              <a:t>Following Our Lord’s Example - </a:t>
            </a:r>
            <a:r>
              <a:rPr lang="en-US" sz="3200" b="1" dirty="0">
                <a:solidFill>
                  <a:srgbClr val="C00000"/>
                </a:solidFill>
              </a:rPr>
              <a:t>Luke 19:10</a:t>
            </a:r>
          </a:p>
          <a:p>
            <a:pPr marL="514350" indent="-514350">
              <a:buFont typeface="+mj-lt"/>
              <a:buAutoNum type="arabicPeriod"/>
            </a:pPr>
            <a:r>
              <a:rPr lang="en-US" sz="3200" b="1" dirty="0"/>
              <a:t>Inspired By Other Christians - </a:t>
            </a:r>
            <a:r>
              <a:rPr lang="en-US" sz="3200" b="1" dirty="0">
                <a:solidFill>
                  <a:srgbClr val="C00000"/>
                </a:solidFill>
              </a:rPr>
              <a:t>Phil. 1:12-14</a:t>
            </a:r>
          </a:p>
          <a:p>
            <a:pPr marL="514350" indent="-514350">
              <a:buFont typeface="+mj-lt"/>
              <a:buAutoNum type="arabicPeriod"/>
            </a:pPr>
            <a:r>
              <a:rPr lang="en-US" sz="3200" b="1" dirty="0"/>
              <a:t>Love for Lost Souls - </a:t>
            </a:r>
            <a:r>
              <a:rPr lang="en-US" sz="3200" b="1" dirty="0">
                <a:solidFill>
                  <a:srgbClr val="C00000"/>
                </a:solidFill>
              </a:rPr>
              <a:t>Matthew 9:36-38</a:t>
            </a:r>
          </a:p>
          <a:p>
            <a:pPr marL="514350" indent="-514350">
              <a:buFont typeface="+mj-lt"/>
              <a:buAutoNum type="arabicPeriod"/>
            </a:pPr>
            <a:r>
              <a:rPr lang="en-US" sz="3200" b="1" dirty="0"/>
              <a:t>Desire to Share Our Greatest Blessing </a:t>
            </a:r>
            <a:br>
              <a:rPr lang="en-US" sz="3200" b="1" dirty="0"/>
            </a:br>
            <a:r>
              <a:rPr lang="en-US" sz="3200" b="1" dirty="0"/>
              <a:t>with Others - </a:t>
            </a:r>
            <a:r>
              <a:rPr lang="en-US" sz="3200" b="1" dirty="0">
                <a:solidFill>
                  <a:srgbClr val="C00000"/>
                </a:solidFill>
              </a:rPr>
              <a:t>John 1:38-42</a:t>
            </a:r>
          </a:p>
          <a:p>
            <a:pPr marL="514350" indent="-514350">
              <a:buFont typeface="+mj-lt"/>
              <a:buAutoNum type="arabicPeriod"/>
            </a:pPr>
            <a:r>
              <a:rPr lang="en-US" sz="3200" b="1" dirty="0"/>
              <a:t>Moral Obligation - </a:t>
            </a:r>
            <a:r>
              <a:rPr lang="en-US" sz="3200" b="1" dirty="0">
                <a:solidFill>
                  <a:srgbClr val="C00000"/>
                </a:solidFill>
              </a:rPr>
              <a:t>2 Kings 7:3-9</a:t>
            </a:r>
          </a:p>
        </p:txBody>
      </p:sp>
    </p:spTree>
    <p:extLst>
      <p:ext uri="{BB962C8B-B14F-4D97-AF65-F5344CB8AC3E}">
        <p14:creationId xmlns:p14="http://schemas.microsoft.com/office/powerpoint/2010/main" val="275591663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32185-F256-4373-A731-70CE876BF18C}"/>
              </a:ext>
            </a:extLst>
          </p:cNvPr>
          <p:cNvSpPr>
            <a:spLocks noGrp="1"/>
          </p:cNvSpPr>
          <p:nvPr>
            <p:ph type="title"/>
          </p:nvPr>
        </p:nvSpPr>
        <p:spPr>
          <a:xfrm>
            <a:off x="360759" y="3752849"/>
            <a:ext cx="2468166" cy="2452687"/>
          </a:xfrm>
        </p:spPr>
        <p:txBody>
          <a:bodyPr anchor="ctr">
            <a:normAutofit/>
          </a:bodyPr>
          <a:lstStyle/>
          <a:p>
            <a:r>
              <a:rPr lang="en-US" sz="3600" b="1" dirty="0">
                <a:latin typeface="+mn-lt"/>
              </a:rPr>
              <a:t>Zealous for Evangelism</a:t>
            </a:r>
          </a:p>
        </p:txBody>
      </p:sp>
      <p:pic>
        <p:nvPicPr>
          <p:cNvPr id="2050" name="Picture 2" descr="Contagious: How to Make Your Idea or Business Spread Like Wildfire. —  Mindful Media Management">
            <a:extLst>
              <a:ext uri="{FF2B5EF4-FFF2-40B4-BE49-F238E27FC236}">
                <a16:creationId xmlns:a16="http://schemas.microsoft.com/office/drawing/2014/main" id="{22F1D737-4204-4527-8C3E-E7DD17A73A26}"/>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14117"/>
          <a:stretch/>
        </p:blipFill>
        <p:spPr bwMode="auto">
          <a:xfrm>
            <a:off x="20" y="-13843"/>
            <a:ext cx="9143980" cy="3118994"/>
          </a:xfrm>
          <a:custGeom>
            <a:avLst/>
            <a:gdLst/>
            <a:ahLst/>
            <a:cxnLst/>
            <a:rect l="l" t="t" r="r" b="b"/>
            <a:pathLst>
              <a:path w="12192000" h="3692092">
                <a:moveTo>
                  <a:pt x="0" y="0"/>
                </a:moveTo>
                <a:lnTo>
                  <a:pt x="12192000" y="0"/>
                </a:lnTo>
                <a:lnTo>
                  <a:pt x="12192000" y="3504824"/>
                </a:lnTo>
                <a:lnTo>
                  <a:pt x="12024691" y="3517794"/>
                </a:lnTo>
                <a:cubicBezTo>
                  <a:pt x="8077523" y="3783195"/>
                  <a:pt x="4094678" y="3026959"/>
                  <a:pt x="160485" y="3663863"/>
                </a:cubicBezTo>
                <a:lnTo>
                  <a:pt x="0" y="3692092"/>
                </a:lnTo>
                <a:close/>
              </a:path>
            </a:pathLst>
          </a:cu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97D7178F-58C1-4E0D-A1FB-E7061B077B04}"/>
              </a:ext>
            </a:extLst>
          </p:cNvPr>
          <p:cNvSpPr>
            <a:spLocks noGrp="1"/>
          </p:cNvSpPr>
          <p:nvPr>
            <p:ph idx="1"/>
          </p:nvPr>
        </p:nvSpPr>
        <p:spPr>
          <a:xfrm>
            <a:off x="3167986" y="3325091"/>
            <a:ext cx="5614060" cy="3269673"/>
          </a:xfrm>
        </p:spPr>
        <p:txBody>
          <a:bodyPr anchor="ctr">
            <a:normAutofit/>
          </a:bodyPr>
          <a:lstStyle/>
          <a:p>
            <a:pPr marL="514350" indent="-514350">
              <a:buFont typeface="+mj-lt"/>
              <a:buAutoNum type="arabicPeriod"/>
            </a:pPr>
            <a:r>
              <a:rPr lang="en-US" b="1" dirty="0"/>
              <a:t>Love for the Lord </a:t>
            </a:r>
          </a:p>
          <a:p>
            <a:pPr marL="514350" indent="-514350">
              <a:buFont typeface="+mj-lt"/>
              <a:buAutoNum type="arabicPeriod"/>
            </a:pPr>
            <a:r>
              <a:rPr lang="en-US" b="1" dirty="0"/>
              <a:t>Following His Example</a:t>
            </a:r>
          </a:p>
          <a:p>
            <a:pPr marL="514350" indent="-514350">
              <a:buFont typeface="+mj-lt"/>
              <a:buAutoNum type="arabicPeriod"/>
            </a:pPr>
            <a:r>
              <a:rPr lang="en-US" b="1" dirty="0"/>
              <a:t>Inspired by Others</a:t>
            </a:r>
          </a:p>
          <a:p>
            <a:pPr marL="514350" indent="-514350">
              <a:buFont typeface="+mj-lt"/>
              <a:buAutoNum type="arabicPeriod"/>
            </a:pPr>
            <a:r>
              <a:rPr lang="en-US" b="1" dirty="0"/>
              <a:t>Love for Lost Souls </a:t>
            </a:r>
          </a:p>
          <a:p>
            <a:pPr marL="514350" indent="-514350">
              <a:buFont typeface="+mj-lt"/>
              <a:buAutoNum type="arabicPeriod"/>
            </a:pPr>
            <a:r>
              <a:rPr lang="en-US" b="1" dirty="0"/>
              <a:t>Desire to Share Jesus</a:t>
            </a:r>
          </a:p>
          <a:p>
            <a:pPr marL="514350" indent="-514350">
              <a:buFont typeface="+mj-lt"/>
              <a:buAutoNum type="arabicPeriod"/>
            </a:pPr>
            <a:r>
              <a:rPr lang="en-US" b="1" dirty="0"/>
              <a:t>Moral Obligation</a:t>
            </a:r>
          </a:p>
        </p:txBody>
      </p:sp>
    </p:spTree>
    <p:extLst>
      <p:ext uri="{BB962C8B-B14F-4D97-AF65-F5344CB8AC3E}">
        <p14:creationId xmlns:p14="http://schemas.microsoft.com/office/powerpoint/2010/main" val="4127931594"/>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5770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50E2E9E-AAA6-4F72-A023-F33EFB400525}"/>
              </a:ext>
            </a:extLst>
          </p:cNvPr>
          <p:cNvSpPr>
            <a:spLocks noGrp="1"/>
          </p:cNvSpPr>
          <p:nvPr>
            <p:ph type="ctrTitle"/>
          </p:nvPr>
        </p:nvSpPr>
        <p:spPr/>
        <p:txBody>
          <a:bodyPr/>
          <a:lstStyle/>
          <a:p>
            <a:r>
              <a:rPr lang="en-US" b="1" dirty="0">
                <a:latin typeface="+mn-lt"/>
              </a:rPr>
              <a:t>Zealous for Good Works</a:t>
            </a:r>
            <a:br>
              <a:rPr lang="en-US" b="1" dirty="0">
                <a:latin typeface="+mn-lt"/>
              </a:rPr>
            </a:br>
            <a:r>
              <a:rPr lang="en-US" sz="3600" b="1" dirty="0">
                <a:latin typeface="+mn-lt"/>
              </a:rPr>
              <a:t>Titus 2:14</a:t>
            </a:r>
          </a:p>
        </p:txBody>
      </p:sp>
      <p:pic>
        <p:nvPicPr>
          <p:cNvPr id="6" name="Picture 2" descr="28,587 Fire Flames Heat Background Photos - Free &amp; Royalty-Free Stock  Photos from Dreamstime">
            <a:extLst>
              <a:ext uri="{FF2B5EF4-FFF2-40B4-BE49-F238E27FC236}">
                <a16:creationId xmlns:a16="http://schemas.microsoft.com/office/drawing/2014/main" id="{C3509871-8CEB-4BC3-A503-E8489A7477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23" y="4426226"/>
            <a:ext cx="9131577" cy="24847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1721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91755-FBB9-49BA-A2F6-C45EC63F33F6}"/>
              </a:ext>
            </a:extLst>
          </p:cNvPr>
          <p:cNvSpPr>
            <a:spLocks noGrp="1"/>
          </p:cNvSpPr>
          <p:nvPr>
            <p:ph type="title"/>
          </p:nvPr>
        </p:nvSpPr>
        <p:spPr/>
        <p:txBody>
          <a:bodyPr>
            <a:normAutofit/>
          </a:bodyPr>
          <a:lstStyle/>
          <a:p>
            <a:pPr algn="ctr"/>
            <a:r>
              <a:rPr lang="en-US" sz="4800" b="1" dirty="0">
                <a:latin typeface="+mn-lt"/>
              </a:rPr>
              <a:t>What is Zeal?</a:t>
            </a:r>
          </a:p>
        </p:txBody>
      </p:sp>
      <p:sp>
        <p:nvSpPr>
          <p:cNvPr id="3" name="Content Placeholder 2">
            <a:extLst>
              <a:ext uri="{FF2B5EF4-FFF2-40B4-BE49-F238E27FC236}">
                <a16:creationId xmlns:a16="http://schemas.microsoft.com/office/drawing/2014/main" id="{4D7BEC75-FBDD-4451-ABF7-A1F10E83EAC9}"/>
              </a:ext>
            </a:extLst>
          </p:cNvPr>
          <p:cNvSpPr>
            <a:spLocks noGrp="1"/>
          </p:cNvSpPr>
          <p:nvPr>
            <p:ph idx="1"/>
          </p:nvPr>
        </p:nvSpPr>
        <p:spPr/>
        <p:txBody>
          <a:bodyPr/>
          <a:lstStyle/>
          <a:p>
            <a:r>
              <a:rPr lang="en-US" b="1" dirty="0"/>
              <a:t>“great energy or enthusiasm in </a:t>
            </a:r>
            <a:br>
              <a:rPr lang="en-US" b="1" dirty="0"/>
            </a:br>
            <a:r>
              <a:rPr lang="en-US" b="1" dirty="0"/>
              <a:t>pursuit of a cause or objective” </a:t>
            </a:r>
          </a:p>
          <a:p>
            <a:endParaRPr lang="en-US" b="1" dirty="0"/>
          </a:p>
          <a:p>
            <a:r>
              <a:rPr lang="en-US" b="1" dirty="0"/>
              <a:t>Translated from Greek </a:t>
            </a:r>
            <a:br>
              <a:rPr lang="en-US" b="1" dirty="0"/>
            </a:br>
            <a:r>
              <a:rPr lang="en-US" b="1" dirty="0"/>
              <a:t>word </a:t>
            </a:r>
            <a:r>
              <a:rPr lang="en-US" b="1" i="1" dirty="0" err="1"/>
              <a:t>zelos</a:t>
            </a:r>
            <a:r>
              <a:rPr lang="en-US" b="1" dirty="0"/>
              <a:t>.</a:t>
            </a:r>
          </a:p>
          <a:p>
            <a:r>
              <a:rPr lang="en-US" b="1" dirty="0"/>
              <a:t>“to be hot, or heat” </a:t>
            </a:r>
          </a:p>
        </p:txBody>
      </p:sp>
      <p:pic>
        <p:nvPicPr>
          <p:cNvPr id="1026" name="Picture 2" descr="Campfire clipart transparent - Clipart World">
            <a:extLst>
              <a:ext uri="{FF2B5EF4-FFF2-40B4-BE49-F238E27FC236}">
                <a16:creationId xmlns:a16="http://schemas.microsoft.com/office/drawing/2014/main" id="{AB51BFAD-CB64-4D2A-9AF5-8DD14A14508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82916" y="2965176"/>
            <a:ext cx="2253276" cy="32189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7873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ontagious: How to Make Your Idea or Business Spread Like Wildfire. —  Mindful Media Management">
            <a:extLst>
              <a:ext uri="{FF2B5EF4-FFF2-40B4-BE49-F238E27FC236}">
                <a16:creationId xmlns:a16="http://schemas.microsoft.com/office/drawing/2014/main" id="{8F3A6923-3B8C-45CC-9479-0888416D930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271588"/>
            <a:ext cx="9144000" cy="431323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8A0253D-C091-48FF-AF28-A164367118FE}"/>
              </a:ext>
            </a:extLst>
          </p:cNvPr>
          <p:cNvSpPr>
            <a:spLocks noGrp="1"/>
          </p:cNvSpPr>
          <p:nvPr>
            <p:ph type="ctrTitle"/>
          </p:nvPr>
        </p:nvSpPr>
        <p:spPr>
          <a:xfrm>
            <a:off x="2309048" y="1290473"/>
            <a:ext cx="6294630" cy="1480427"/>
          </a:xfrm>
        </p:spPr>
        <p:txBody>
          <a:bodyPr>
            <a:noAutofit/>
          </a:bodyPr>
          <a:lstStyle/>
          <a:p>
            <a:pPr algn="r"/>
            <a:r>
              <a:rPr lang="en-US" sz="7200" b="1" dirty="0">
                <a:effectLst>
                  <a:outerShdw blurRad="38100" dist="38100" dir="2700000" algn="tl">
                    <a:srgbClr val="000000">
                      <a:alpha val="43137"/>
                    </a:srgbClr>
                  </a:outerShdw>
                </a:effectLst>
                <a:latin typeface="+mn-lt"/>
              </a:rPr>
              <a:t>Evangelism</a:t>
            </a:r>
          </a:p>
        </p:txBody>
      </p:sp>
    </p:spTree>
    <p:extLst>
      <p:ext uri="{BB962C8B-B14F-4D97-AF65-F5344CB8AC3E}">
        <p14:creationId xmlns:p14="http://schemas.microsoft.com/office/powerpoint/2010/main" val="4203272740"/>
      </p:ext>
    </p:extLst>
  </p:cSld>
  <p:clrMapOvr>
    <a:masterClrMapping/>
  </p:clrMapOvr>
  <p:transition spd="slow">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DED0F-EFE2-40A4-B473-1C701430B383}"/>
              </a:ext>
            </a:extLst>
          </p:cNvPr>
          <p:cNvSpPr>
            <a:spLocks noGrp="1"/>
          </p:cNvSpPr>
          <p:nvPr>
            <p:ph type="title"/>
          </p:nvPr>
        </p:nvSpPr>
        <p:spPr>
          <a:xfrm>
            <a:off x="628650" y="365127"/>
            <a:ext cx="7886700" cy="951056"/>
          </a:xfrm>
        </p:spPr>
        <p:txBody>
          <a:bodyPr>
            <a:normAutofit/>
          </a:bodyPr>
          <a:lstStyle/>
          <a:p>
            <a:r>
              <a:rPr lang="en-US" sz="4200" b="1" dirty="0">
                <a:latin typeface="Arial Narrow" panose="020B0606020202030204" pitchFamily="34" charset="0"/>
              </a:rPr>
              <a:t>Amazing Growth of the Early Church</a:t>
            </a:r>
          </a:p>
        </p:txBody>
      </p:sp>
    </p:spTree>
    <p:extLst>
      <p:ext uri="{BB962C8B-B14F-4D97-AF65-F5344CB8AC3E}">
        <p14:creationId xmlns:p14="http://schemas.microsoft.com/office/powerpoint/2010/main" val="2605338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DED0F-EFE2-40A4-B473-1C701430B383}"/>
              </a:ext>
            </a:extLst>
          </p:cNvPr>
          <p:cNvSpPr>
            <a:spLocks noGrp="1"/>
          </p:cNvSpPr>
          <p:nvPr>
            <p:ph type="title"/>
          </p:nvPr>
        </p:nvSpPr>
        <p:spPr>
          <a:xfrm>
            <a:off x="628650" y="365127"/>
            <a:ext cx="7886700" cy="951056"/>
          </a:xfrm>
        </p:spPr>
        <p:txBody>
          <a:bodyPr>
            <a:normAutofit/>
          </a:bodyPr>
          <a:lstStyle/>
          <a:p>
            <a:r>
              <a:rPr lang="en-US" sz="4200" b="1" dirty="0">
                <a:latin typeface="Arial Narrow" panose="020B0606020202030204" pitchFamily="34" charset="0"/>
              </a:rPr>
              <a:t>Amazing Growth of the Early Church</a:t>
            </a:r>
          </a:p>
        </p:txBody>
      </p:sp>
      <p:sp>
        <p:nvSpPr>
          <p:cNvPr id="3" name="Content Placeholder 2">
            <a:extLst>
              <a:ext uri="{FF2B5EF4-FFF2-40B4-BE49-F238E27FC236}">
                <a16:creationId xmlns:a16="http://schemas.microsoft.com/office/drawing/2014/main" id="{1F1404E4-4B5D-45F4-A3AD-DB7674D9AAD8}"/>
              </a:ext>
            </a:extLst>
          </p:cNvPr>
          <p:cNvSpPr>
            <a:spLocks noGrp="1"/>
          </p:cNvSpPr>
          <p:nvPr>
            <p:ph idx="1"/>
          </p:nvPr>
        </p:nvSpPr>
        <p:spPr/>
        <p:txBody>
          <a:bodyPr>
            <a:normAutofit/>
          </a:bodyPr>
          <a:lstStyle/>
          <a:p>
            <a:pPr marL="0" indent="0">
              <a:buNone/>
            </a:pPr>
            <a:r>
              <a:rPr lang="en-US" sz="3200" b="1" dirty="0"/>
              <a:t>“And in those days Peter stood up in the midst of the disciples (altogether the number of names was about </a:t>
            </a:r>
            <a:r>
              <a:rPr lang="en-US" sz="3200" b="1" dirty="0">
                <a:highlight>
                  <a:srgbClr val="FFFF00"/>
                </a:highlight>
              </a:rPr>
              <a:t>a hundred and twenty</a:t>
            </a:r>
            <a:r>
              <a:rPr lang="en-US" sz="3200" b="1" dirty="0"/>
              <a:t>), and said.” </a:t>
            </a:r>
          </a:p>
          <a:p>
            <a:pPr marL="0" indent="0" algn="ctr">
              <a:buNone/>
            </a:pPr>
            <a:endParaRPr lang="en-US" sz="800" b="1" dirty="0"/>
          </a:p>
          <a:p>
            <a:pPr marL="0" indent="0">
              <a:buNone/>
            </a:pPr>
            <a:r>
              <a:rPr lang="en-US" sz="3200" b="1" dirty="0"/>
              <a:t>Acts 1:15</a:t>
            </a:r>
          </a:p>
          <a:p>
            <a:pPr marL="0" indent="0" algn="ctr">
              <a:buNone/>
            </a:pPr>
            <a:endParaRPr lang="en-US" sz="3200" b="1" dirty="0"/>
          </a:p>
        </p:txBody>
      </p:sp>
      <p:pic>
        <p:nvPicPr>
          <p:cNvPr id="2050" name="Picture 2" descr="Open Bible Images, Stock Photos &amp;amp; Vectors | Shutterstock">
            <a:extLst>
              <a:ext uri="{FF2B5EF4-FFF2-40B4-BE49-F238E27FC236}">
                <a16:creationId xmlns:a16="http://schemas.microsoft.com/office/drawing/2014/main" id="{CD4AFBE1-0DD6-45F0-85D0-116622EE236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4349" b="15590"/>
          <a:stretch/>
        </p:blipFill>
        <p:spPr bwMode="auto">
          <a:xfrm>
            <a:off x="2825894" y="5177416"/>
            <a:ext cx="3492211" cy="15089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8873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DED0F-EFE2-40A4-B473-1C701430B383}"/>
              </a:ext>
            </a:extLst>
          </p:cNvPr>
          <p:cNvSpPr>
            <a:spLocks noGrp="1"/>
          </p:cNvSpPr>
          <p:nvPr>
            <p:ph type="title"/>
          </p:nvPr>
        </p:nvSpPr>
        <p:spPr>
          <a:xfrm>
            <a:off x="628650" y="365127"/>
            <a:ext cx="7886700" cy="951056"/>
          </a:xfrm>
        </p:spPr>
        <p:txBody>
          <a:bodyPr>
            <a:normAutofit/>
          </a:bodyPr>
          <a:lstStyle/>
          <a:p>
            <a:r>
              <a:rPr lang="en-US" sz="4200" b="1" dirty="0">
                <a:latin typeface="Arial Narrow" panose="020B0606020202030204" pitchFamily="34" charset="0"/>
              </a:rPr>
              <a:t>Amazing Growth of the Early Church</a:t>
            </a:r>
          </a:p>
        </p:txBody>
      </p:sp>
      <p:sp>
        <p:nvSpPr>
          <p:cNvPr id="3" name="Content Placeholder 2">
            <a:extLst>
              <a:ext uri="{FF2B5EF4-FFF2-40B4-BE49-F238E27FC236}">
                <a16:creationId xmlns:a16="http://schemas.microsoft.com/office/drawing/2014/main" id="{1F1404E4-4B5D-45F4-A3AD-DB7674D9AAD8}"/>
              </a:ext>
            </a:extLst>
          </p:cNvPr>
          <p:cNvSpPr>
            <a:spLocks noGrp="1"/>
          </p:cNvSpPr>
          <p:nvPr>
            <p:ph idx="1"/>
          </p:nvPr>
        </p:nvSpPr>
        <p:spPr/>
        <p:txBody>
          <a:bodyPr>
            <a:normAutofit/>
          </a:bodyPr>
          <a:lstStyle/>
          <a:p>
            <a:pPr marL="0" indent="0">
              <a:buNone/>
            </a:pPr>
            <a:r>
              <a:rPr lang="en-US" sz="3200" b="1" dirty="0"/>
              <a:t>“Then those who gladly received his word were baptized; and that day about </a:t>
            </a:r>
            <a:r>
              <a:rPr lang="en-US" sz="3200" b="1" dirty="0">
                <a:highlight>
                  <a:srgbClr val="FFFF00"/>
                </a:highlight>
              </a:rPr>
              <a:t>three thousand</a:t>
            </a:r>
            <a:r>
              <a:rPr lang="en-US" sz="3200" b="1" dirty="0"/>
              <a:t> souls were added to them.” </a:t>
            </a:r>
          </a:p>
          <a:p>
            <a:pPr marL="0" indent="0" algn="ctr">
              <a:buNone/>
            </a:pPr>
            <a:endParaRPr lang="en-US" sz="800" b="1" dirty="0"/>
          </a:p>
          <a:p>
            <a:pPr marL="0" indent="0">
              <a:buNone/>
            </a:pPr>
            <a:r>
              <a:rPr lang="en-US" sz="3200" b="1" dirty="0"/>
              <a:t>Acts 2:41</a:t>
            </a:r>
          </a:p>
          <a:p>
            <a:pPr marL="0" indent="0" algn="ctr">
              <a:buNone/>
            </a:pPr>
            <a:endParaRPr lang="en-US" sz="3200" b="1" dirty="0"/>
          </a:p>
        </p:txBody>
      </p:sp>
      <p:pic>
        <p:nvPicPr>
          <p:cNvPr id="2050" name="Picture 2" descr="Open Bible Images, Stock Photos &amp;amp; Vectors | Shutterstock">
            <a:extLst>
              <a:ext uri="{FF2B5EF4-FFF2-40B4-BE49-F238E27FC236}">
                <a16:creationId xmlns:a16="http://schemas.microsoft.com/office/drawing/2014/main" id="{CD4AFBE1-0DD6-45F0-85D0-116622EE236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4349" b="15590"/>
          <a:stretch/>
        </p:blipFill>
        <p:spPr bwMode="auto">
          <a:xfrm>
            <a:off x="2825894" y="5177416"/>
            <a:ext cx="3492211" cy="15089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2588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DED0F-EFE2-40A4-B473-1C701430B383}"/>
              </a:ext>
            </a:extLst>
          </p:cNvPr>
          <p:cNvSpPr>
            <a:spLocks noGrp="1"/>
          </p:cNvSpPr>
          <p:nvPr>
            <p:ph type="title"/>
          </p:nvPr>
        </p:nvSpPr>
        <p:spPr>
          <a:xfrm>
            <a:off x="628650" y="365127"/>
            <a:ext cx="7886700" cy="951056"/>
          </a:xfrm>
        </p:spPr>
        <p:txBody>
          <a:bodyPr>
            <a:normAutofit/>
          </a:bodyPr>
          <a:lstStyle/>
          <a:p>
            <a:r>
              <a:rPr lang="en-US" sz="4200" b="1" dirty="0">
                <a:latin typeface="Arial Narrow" panose="020B0606020202030204" pitchFamily="34" charset="0"/>
              </a:rPr>
              <a:t>Amazing Growth of the Early Church</a:t>
            </a:r>
          </a:p>
        </p:txBody>
      </p:sp>
      <p:sp>
        <p:nvSpPr>
          <p:cNvPr id="3" name="Content Placeholder 2">
            <a:extLst>
              <a:ext uri="{FF2B5EF4-FFF2-40B4-BE49-F238E27FC236}">
                <a16:creationId xmlns:a16="http://schemas.microsoft.com/office/drawing/2014/main" id="{1F1404E4-4B5D-45F4-A3AD-DB7674D9AAD8}"/>
              </a:ext>
            </a:extLst>
          </p:cNvPr>
          <p:cNvSpPr>
            <a:spLocks noGrp="1"/>
          </p:cNvSpPr>
          <p:nvPr>
            <p:ph idx="1"/>
          </p:nvPr>
        </p:nvSpPr>
        <p:spPr/>
        <p:txBody>
          <a:bodyPr>
            <a:normAutofit/>
          </a:bodyPr>
          <a:lstStyle/>
          <a:p>
            <a:pPr marL="0" indent="0">
              <a:buNone/>
            </a:pPr>
            <a:r>
              <a:rPr lang="en-US" sz="3200" b="1" dirty="0"/>
              <a:t>“However, many of those who heard the word believed; and the number of the men came to be about </a:t>
            </a:r>
            <a:r>
              <a:rPr lang="en-US" sz="3200" b="1" dirty="0">
                <a:highlight>
                  <a:srgbClr val="FFFF00"/>
                </a:highlight>
              </a:rPr>
              <a:t>five thousand</a:t>
            </a:r>
            <a:r>
              <a:rPr lang="en-US" sz="3200" b="1" dirty="0"/>
              <a:t>.” </a:t>
            </a:r>
          </a:p>
          <a:p>
            <a:pPr marL="0" indent="0" algn="ctr">
              <a:buNone/>
            </a:pPr>
            <a:endParaRPr lang="en-US" sz="800" b="1" dirty="0"/>
          </a:p>
          <a:p>
            <a:pPr marL="0" indent="0">
              <a:buNone/>
            </a:pPr>
            <a:r>
              <a:rPr lang="en-US" sz="3200" b="1" dirty="0"/>
              <a:t>Acts 4:4</a:t>
            </a:r>
          </a:p>
          <a:p>
            <a:pPr marL="0" indent="0" algn="ctr">
              <a:buNone/>
            </a:pPr>
            <a:endParaRPr lang="en-US" sz="3200" b="1" dirty="0"/>
          </a:p>
        </p:txBody>
      </p:sp>
      <p:pic>
        <p:nvPicPr>
          <p:cNvPr id="2050" name="Picture 2" descr="Open Bible Images, Stock Photos &amp;amp; Vectors | Shutterstock">
            <a:extLst>
              <a:ext uri="{FF2B5EF4-FFF2-40B4-BE49-F238E27FC236}">
                <a16:creationId xmlns:a16="http://schemas.microsoft.com/office/drawing/2014/main" id="{CD4AFBE1-0DD6-45F0-85D0-116622EE236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4349" b="15590"/>
          <a:stretch/>
        </p:blipFill>
        <p:spPr bwMode="auto">
          <a:xfrm>
            <a:off x="2825894" y="5177416"/>
            <a:ext cx="3492211" cy="15089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3635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DED0F-EFE2-40A4-B473-1C701430B383}"/>
              </a:ext>
            </a:extLst>
          </p:cNvPr>
          <p:cNvSpPr>
            <a:spLocks noGrp="1"/>
          </p:cNvSpPr>
          <p:nvPr>
            <p:ph type="title"/>
          </p:nvPr>
        </p:nvSpPr>
        <p:spPr>
          <a:xfrm>
            <a:off x="628650" y="365127"/>
            <a:ext cx="7886700" cy="951056"/>
          </a:xfrm>
        </p:spPr>
        <p:txBody>
          <a:bodyPr>
            <a:normAutofit/>
          </a:bodyPr>
          <a:lstStyle/>
          <a:p>
            <a:r>
              <a:rPr lang="en-US" sz="4200" b="1" dirty="0">
                <a:latin typeface="Arial Narrow" panose="020B0606020202030204" pitchFamily="34" charset="0"/>
              </a:rPr>
              <a:t>Amazing Growth of the Early Church</a:t>
            </a:r>
          </a:p>
        </p:txBody>
      </p:sp>
      <p:sp>
        <p:nvSpPr>
          <p:cNvPr id="3" name="Content Placeholder 2">
            <a:extLst>
              <a:ext uri="{FF2B5EF4-FFF2-40B4-BE49-F238E27FC236}">
                <a16:creationId xmlns:a16="http://schemas.microsoft.com/office/drawing/2014/main" id="{1F1404E4-4B5D-45F4-A3AD-DB7674D9AAD8}"/>
              </a:ext>
            </a:extLst>
          </p:cNvPr>
          <p:cNvSpPr>
            <a:spLocks noGrp="1"/>
          </p:cNvSpPr>
          <p:nvPr>
            <p:ph idx="1"/>
          </p:nvPr>
        </p:nvSpPr>
        <p:spPr/>
        <p:txBody>
          <a:bodyPr>
            <a:normAutofit/>
          </a:bodyPr>
          <a:lstStyle/>
          <a:p>
            <a:pPr marL="0" indent="0">
              <a:buNone/>
            </a:pPr>
            <a:r>
              <a:rPr lang="en-US" sz="3200" b="1" dirty="0"/>
              <a:t>“And believers were </a:t>
            </a:r>
            <a:r>
              <a:rPr lang="en-US" sz="3200" b="1" dirty="0">
                <a:highlight>
                  <a:srgbClr val="FFFF00"/>
                </a:highlight>
              </a:rPr>
              <a:t>increasingly added to the Lord</a:t>
            </a:r>
            <a:r>
              <a:rPr lang="en-US" sz="3200" b="1" dirty="0"/>
              <a:t>, </a:t>
            </a:r>
            <a:r>
              <a:rPr lang="en-US" sz="3200" b="1" dirty="0">
                <a:highlight>
                  <a:srgbClr val="FFFF00"/>
                </a:highlight>
              </a:rPr>
              <a:t>multitudes</a:t>
            </a:r>
            <a:r>
              <a:rPr lang="en-US" sz="3200" b="1" dirty="0"/>
              <a:t> of both men and women.” </a:t>
            </a:r>
          </a:p>
          <a:p>
            <a:pPr marL="0" indent="0" algn="ctr">
              <a:buNone/>
            </a:pPr>
            <a:endParaRPr lang="en-US" sz="800" b="1" dirty="0"/>
          </a:p>
          <a:p>
            <a:pPr marL="0" indent="0">
              <a:buNone/>
            </a:pPr>
            <a:r>
              <a:rPr lang="en-US" sz="3200" b="1" dirty="0"/>
              <a:t>Acts 5:14</a:t>
            </a:r>
          </a:p>
          <a:p>
            <a:pPr marL="0" indent="0" algn="ctr">
              <a:buNone/>
            </a:pPr>
            <a:endParaRPr lang="en-US" sz="3200" b="1" dirty="0"/>
          </a:p>
        </p:txBody>
      </p:sp>
      <p:pic>
        <p:nvPicPr>
          <p:cNvPr id="2050" name="Picture 2" descr="Open Bible Images, Stock Photos &amp;amp; Vectors | Shutterstock">
            <a:extLst>
              <a:ext uri="{FF2B5EF4-FFF2-40B4-BE49-F238E27FC236}">
                <a16:creationId xmlns:a16="http://schemas.microsoft.com/office/drawing/2014/main" id="{CD4AFBE1-0DD6-45F0-85D0-116622EE236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4349" b="15590"/>
          <a:stretch/>
        </p:blipFill>
        <p:spPr bwMode="auto">
          <a:xfrm>
            <a:off x="2825894" y="5177416"/>
            <a:ext cx="3492211" cy="15089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0331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713</TotalTime>
  <Words>430</Words>
  <Application>Microsoft Office PowerPoint</Application>
  <PresentationFormat>On-screen Show (4:3)</PresentationFormat>
  <Paragraphs>59</Paragraphs>
  <Slides>17</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17</vt:i4>
      </vt:variant>
    </vt:vector>
  </HeadingPairs>
  <TitlesOfParts>
    <vt:vector size="23" baseType="lpstr">
      <vt:lpstr>Arial</vt:lpstr>
      <vt:lpstr>Arial Narrow</vt:lpstr>
      <vt:lpstr>Calibri</vt:lpstr>
      <vt:lpstr>Calibri Light</vt:lpstr>
      <vt:lpstr>3_Office Theme</vt:lpstr>
      <vt:lpstr>1_Office Theme</vt:lpstr>
      <vt:lpstr>PowerPoint Presentation</vt:lpstr>
      <vt:lpstr>Zealous for Good Works Titus 2:14</vt:lpstr>
      <vt:lpstr>What is Zeal?</vt:lpstr>
      <vt:lpstr>Evangelism</vt:lpstr>
      <vt:lpstr>Amazing Growth of the Early Church</vt:lpstr>
      <vt:lpstr>Amazing Growth of the Early Church</vt:lpstr>
      <vt:lpstr>Amazing Growth of the Early Church</vt:lpstr>
      <vt:lpstr>Amazing Growth of the Early Church</vt:lpstr>
      <vt:lpstr>Amazing Growth of the Early Church</vt:lpstr>
      <vt:lpstr>Amazing Growth of the Early Church</vt:lpstr>
      <vt:lpstr>Amazing Growth of the Early Church</vt:lpstr>
      <vt:lpstr>Amazing Growth of the Early Church</vt:lpstr>
      <vt:lpstr>Amazing Growth of the Early Church</vt:lpstr>
      <vt:lpstr>Amazing Growth of the Early Church</vt:lpstr>
      <vt:lpstr>What Can Motivate Our Zeal for Being Involved in Evangelism?</vt:lpstr>
      <vt:lpstr>Zealous for Evangelism</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107</cp:revision>
  <dcterms:created xsi:type="dcterms:W3CDTF">2008-03-16T18:22:36Z</dcterms:created>
  <dcterms:modified xsi:type="dcterms:W3CDTF">2022-01-02T20:31:04Z</dcterms:modified>
</cp:coreProperties>
</file>