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 id="2147483758" r:id="rId2"/>
  </p:sldMasterIdLst>
  <p:notesMasterIdLst>
    <p:notesMasterId r:id="rId17"/>
  </p:notesMasterIdLst>
  <p:sldIdLst>
    <p:sldId id="259" r:id="rId3"/>
    <p:sldId id="574" r:id="rId4"/>
    <p:sldId id="575" r:id="rId5"/>
    <p:sldId id="256" r:id="rId6"/>
    <p:sldId id="576" r:id="rId7"/>
    <p:sldId id="577" r:id="rId8"/>
    <p:sldId id="578" r:id="rId9"/>
    <p:sldId id="579" r:id="rId10"/>
    <p:sldId id="281" r:id="rId11"/>
    <p:sldId id="282" r:id="rId12"/>
    <p:sldId id="580" r:id="rId13"/>
    <p:sldId id="581" r:id="rId14"/>
    <p:sldId id="283" r:id="rId15"/>
    <p:sldId id="58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9" d="100"/>
          <a:sy n="79" d="100"/>
        </p:scale>
        <p:origin x="118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12/26/2021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950498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310177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EB2291-DE2D-431C-8FE3-7550865DF5BF}"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1936676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EB2291-DE2D-431C-8FE3-7550865DF5BF}"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2135947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EB2291-DE2D-431C-8FE3-7550865DF5BF}" type="datetimeFigureOut">
              <a:rPr lang="en-US" smtClean="0"/>
              <a:t>12/26/2021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606013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EB2291-DE2D-431C-8FE3-7550865DF5BF}" type="datetimeFigureOut">
              <a:rPr lang="en-US" smtClean="0"/>
              <a:t>12/26/2021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207106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B2291-DE2D-431C-8FE3-7550865DF5BF}" type="datetimeFigureOut">
              <a:rPr lang="en-US" smtClean="0"/>
              <a:t>12/26/2021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19512705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B2291-DE2D-431C-8FE3-7550865DF5BF}"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599758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B2291-DE2D-431C-8FE3-7550865DF5BF}"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802685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7528161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2547637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12/26/2021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12/26/2021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12/26/2021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12/26/2021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B2291-DE2D-431C-8FE3-7550865DF5BF}" type="datetimeFigureOut">
              <a:rPr lang="en-US" smtClean="0"/>
              <a:t>12/26/2021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E324B-DB37-42D5-8ADB-2A1F8E389AEA}" type="slidenum">
              <a:rPr lang="en-US" smtClean="0"/>
              <a:t>‹#›</a:t>
            </a:fld>
            <a:endParaRPr lang="en-US"/>
          </a:p>
        </p:txBody>
      </p:sp>
    </p:spTree>
    <p:extLst>
      <p:ext uri="{BB962C8B-B14F-4D97-AF65-F5344CB8AC3E}">
        <p14:creationId xmlns:p14="http://schemas.microsoft.com/office/powerpoint/2010/main" val="1784989125"/>
      </p:ext>
    </p:extLst>
  </p:cSld>
  <p:clrMap bg1="dk1" tx1="lt1" bg2="dk2" tx2="lt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4897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a:xfrm>
            <a:off x="628650" y="715617"/>
            <a:ext cx="7886700" cy="5461346"/>
          </a:xfrm>
        </p:spPr>
        <p:txBody>
          <a:bodyPr>
            <a:normAutofit/>
          </a:bodyPr>
          <a:lstStyle/>
          <a:p>
            <a:pPr marL="0" indent="0" algn="ctr">
              <a:buNone/>
            </a:pPr>
            <a:r>
              <a:rPr lang="en-US" sz="3600" b="1" dirty="0"/>
              <a:t>“Let the word of Christ dwell in you richly in all wisdom, </a:t>
            </a:r>
            <a:r>
              <a:rPr lang="en-US" sz="3600" b="1" u="sng" dirty="0">
                <a:highlight>
                  <a:srgbClr val="FFFF00"/>
                </a:highlight>
              </a:rPr>
              <a:t>teaching</a:t>
            </a:r>
            <a:r>
              <a:rPr lang="en-US" sz="3600" b="1" dirty="0"/>
              <a:t> and </a:t>
            </a:r>
            <a:r>
              <a:rPr lang="en-US" sz="3600" b="1" u="sng" dirty="0">
                <a:highlight>
                  <a:srgbClr val="FFFF00"/>
                </a:highlight>
              </a:rPr>
              <a:t>admonishing</a:t>
            </a:r>
            <a:r>
              <a:rPr lang="en-US" sz="3600" b="1" dirty="0"/>
              <a:t> </a:t>
            </a:r>
            <a:r>
              <a:rPr lang="en-US" sz="3600" b="1" dirty="0">
                <a:highlight>
                  <a:srgbClr val="FFFF00"/>
                </a:highlight>
              </a:rPr>
              <a:t>one another</a:t>
            </a:r>
            <a:r>
              <a:rPr lang="en-US" sz="3600" b="1" dirty="0"/>
              <a:t> in psalms and hymns and spiritual songs, singing with grace in your hearts to the Lord.” </a:t>
            </a:r>
          </a:p>
          <a:p>
            <a:pPr marL="0" indent="0" algn="ctr">
              <a:buNone/>
            </a:pPr>
            <a:endParaRPr lang="en-US" sz="800" b="1" dirty="0"/>
          </a:p>
          <a:p>
            <a:pPr marL="0" indent="0" algn="ctr">
              <a:buNone/>
            </a:pPr>
            <a:r>
              <a:rPr lang="en-US" sz="3200" b="1" dirty="0"/>
              <a:t>Colossians 3:16</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409825" y="4443342"/>
            <a:ext cx="4324350" cy="1868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084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32185-F256-4373-A731-70CE876BF18C}"/>
              </a:ext>
            </a:extLst>
          </p:cNvPr>
          <p:cNvSpPr>
            <a:spLocks noGrp="1"/>
          </p:cNvSpPr>
          <p:nvPr>
            <p:ph type="title"/>
          </p:nvPr>
        </p:nvSpPr>
        <p:spPr/>
        <p:txBody>
          <a:bodyPr/>
          <a:lstStyle/>
          <a:p>
            <a:pPr algn="ctr"/>
            <a:r>
              <a:rPr lang="en-US" b="1" dirty="0">
                <a:latin typeface="+mn-lt"/>
              </a:rPr>
              <a:t>To accomplish this…</a:t>
            </a:r>
          </a:p>
        </p:txBody>
      </p:sp>
      <p:sp>
        <p:nvSpPr>
          <p:cNvPr id="3" name="Content Placeholder 2">
            <a:extLst>
              <a:ext uri="{FF2B5EF4-FFF2-40B4-BE49-F238E27FC236}">
                <a16:creationId xmlns:a16="http://schemas.microsoft.com/office/drawing/2014/main" id="{97D7178F-58C1-4E0D-A1FB-E7061B077B04}"/>
              </a:ext>
            </a:extLst>
          </p:cNvPr>
          <p:cNvSpPr>
            <a:spLocks noGrp="1"/>
          </p:cNvSpPr>
          <p:nvPr>
            <p:ph idx="1"/>
          </p:nvPr>
        </p:nvSpPr>
        <p:spPr/>
        <p:txBody>
          <a:bodyPr>
            <a:normAutofit/>
          </a:bodyPr>
          <a:lstStyle/>
          <a:p>
            <a:pPr marL="514350" indent="-514350">
              <a:buFont typeface="+mj-lt"/>
              <a:buAutoNum type="arabicPeriod"/>
            </a:pPr>
            <a:r>
              <a:rPr lang="en-US" sz="3200" b="1" dirty="0"/>
              <a:t>We must be present. </a:t>
            </a:r>
          </a:p>
          <a:p>
            <a:pPr marL="514350" indent="-514350">
              <a:buFont typeface="+mj-lt"/>
              <a:buAutoNum type="arabicPeriod"/>
            </a:pPr>
            <a:r>
              <a:rPr lang="en-US" sz="3200" b="1" dirty="0"/>
              <a:t>We must be participating. </a:t>
            </a:r>
          </a:p>
          <a:p>
            <a:pPr marL="514350" indent="-514350">
              <a:buFont typeface="+mj-lt"/>
              <a:buAutoNum type="arabicPeriod"/>
            </a:pPr>
            <a:r>
              <a:rPr lang="en-US" sz="3200" b="1" dirty="0"/>
              <a:t>Songs must be scriptural.  </a:t>
            </a:r>
          </a:p>
        </p:txBody>
      </p:sp>
      <p:pic>
        <p:nvPicPr>
          <p:cNvPr id="5" name="Picture 2" descr="The Power of Congregational Singing | by David Toledo | David Toledo —  Husband, Father, Professor, Worshiper">
            <a:extLst>
              <a:ext uri="{FF2B5EF4-FFF2-40B4-BE49-F238E27FC236}">
                <a16:creationId xmlns:a16="http://schemas.microsoft.com/office/drawing/2014/main" id="{8BBF1204-EAF5-4387-BE0C-C94E3EC1041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4181" y="3631367"/>
            <a:ext cx="4617027" cy="307801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2143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a:xfrm>
            <a:off x="628650" y="715617"/>
            <a:ext cx="7886700" cy="5461346"/>
          </a:xfrm>
        </p:spPr>
        <p:txBody>
          <a:bodyPr>
            <a:normAutofit/>
          </a:bodyPr>
          <a:lstStyle/>
          <a:p>
            <a:pPr marL="0" indent="0" algn="ctr">
              <a:buNone/>
            </a:pPr>
            <a:r>
              <a:rPr lang="en-US" sz="3600" b="1" dirty="0"/>
              <a:t>“Let the word of Christ dwell in you richly in all wisdom, teaching and admonishing one another in </a:t>
            </a:r>
            <a:r>
              <a:rPr lang="en-US" sz="3600" b="1" dirty="0">
                <a:highlight>
                  <a:srgbClr val="FFFF00"/>
                </a:highlight>
              </a:rPr>
              <a:t>psalms</a:t>
            </a:r>
            <a:r>
              <a:rPr lang="en-US" sz="3600" b="1" dirty="0"/>
              <a:t> and </a:t>
            </a:r>
            <a:r>
              <a:rPr lang="en-US" sz="3600" b="1" dirty="0">
                <a:highlight>
                  <a:srgbClr val="FFFF00"/>
                </a:highlight>
              </a:rPr>
              <a:t>hymns</a:t>
            </a:r>
            <a:r>
              <a:rPr lang="en-US" sz="3600" b="1" dirty="0"/>
              <a:t> and </a:t>
            </a:r>
            <a:r>
              <a:rPr lang="en-US" sz="3600" b="1" dirty="0">
                <a:highlight>
                  <a:srgbClr val="FFFF00"/>
                </a:highlight>
              </a:rPr>
              <a:t>spiritual songs</a:t>
            </a:r>
            <a:r>
              <a:rPr lang="en-US" sz="3600" b="1" dirty="0"/>
              <a:t>, singing with grace in your hearts to the Lord.” </a:t>
            </a:r>
          </a:p>
          <a:p>
            <a:pPr marL="0" indent="0" algn="ctr">
              <a:buNone/>
            </a:pPr>
            <a:endParaRPr lang="en-US" sz="800" b="1" dirty="0"/>
          </a:p>
          <a:p>
            <a:pPr marL="0" indent="0" algn="ctr">
              <a:buNone/>
            </a:pPr>
            <a:r>
              <a:rPr lang="en-US" sz="3200" b="1" dirty="0"/>
              <a:t>Colossians 3:16</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409825" y="4443342"/>
            <a:ext cx="4324350" cy="1868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4544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32185-F256-4373-A731-70CE876BF18C}"/>
              </a:ext>
            </a:extLst>
          </p:cNvPr>
          <p:cNvSpPr>
            <a:spLocks noGrp="1"/>
          </p:cNvSpPr>
          <p:nvPr>
            <p:ph type="title"/>
          </p:nvPr>
        </p:nvSpPr>
        <p:spPr/>
        <p:txBody>
          <a:bodyPr/>
          <a:lstStyle/>
          <a:p>
            <a:pPr algn="ctr"/>
            <a:r>
              <a:rPr lang="en-US" b="1" dirty="0">
                <a:latin typeface="+mn-lt"/>
              </a:rPr>
              <a:t>To accomplish this…</a:t>
            </a:r>
          </a:p>
        </p:txBody>
      </p:sp>
      <p:sp>
        <p:nvSpPr>
          <p:cNvPr id="3" name="Content Placeholder 2">
            <a:extLst>
              <a:ext uri="{FF2B5EF4-FFF2-40B4-BE49-F238E27FC236}">
                <a16:creationId xmlns:a16="http://schemas.microsoft.com/office/drawing/2014/main" id="{97D7178F-58C1-4E0D-A1FB-E7061B077B04}"/>
              </a:ext>
            </a:extLst>
          </p:cNvPr>
          <p:cNvSpPr>
            <a:spLocks noGrp="1"/>
          </p:cNvSpPr>
          <p:nvPr>
            <p:ph idx="1"/>
          </p:nvPr>
        </p:nvSpPr>
        <p:spPr/>
        <p:txBody>
          <a:bodyPr>
            <a:normAutofit/>
          </a:bodyPr>
          <a:lstStyle/>
          <a:p>
            <a:pPr marL="514350" indent="-514350">
              <a:buFont typeface="+mj-lt"/>
              <a:buAutoNum type="arabicPeriod"/>
            </a:pPr>
            <a:r>
              <a:rPr lang="en-US" sz="3200" b="1" dirty="0"/>
              <a:t>We must be present. </a:t>
            </a:r>
          </a:p>
          <a:p>
            <a:pPr marL="514350" indent="-514350">
              <a:buFont typeface="+mj-lt"/>
              <a:buAutoNum type="arabicPeriod"/>
            </a:pPr>
            <a:r>
              <a:rPr lang="en-US" sz="3200" b="1" dirty="0"/>
              <a:t>We must be participating. </a:t>
            </a:r>
          </a:p>
          <a:p>
            <a:pPr marL="514350" indent="-514350">
              <a:buFont typeface="+mj-lt"/>
              <a:buAutoNum type="arabicPeriod"/>
            </a:pPr>
            <a:r>
              <a:rPr lang="en-US" sz="3200" b="1" dirty="0"/>
              <a:t>Songs must be scriptural. </a:t>
            </a:r>
          </a:p>
          <a:p>
            <a:pPr marL="514350" indent="-514350">
              <a:buFont typeface="+mj-lt"/>
              <a:buAutoNum type="arabicPeriod"/>
            </a:pPr>
            <a:r>
              <a:rPr lang="en-US" sz="3200" b="1" dirty="0"/>
              <a:t>Songs must be understood. </a:t>
            </a:r>
          </a:p>
        </p:txBody>
      </p:sp>
      <p:pic>
        <p:nvPicPr>
          <p:cNvPr id="3074" name="Picture 2" descr="HFW Blue">
            <a:extLst>
              <a:ext uri="{FF2B5EF4-FFF2-40B4-BE49-F238E27FC236}">
                <a16:creationId xmlns:a16="http://schemas.microsoft.com/office/drawing/2014/main" id="{9DC55842-7C68-43D2-9E53-80FDD24A58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5311" y="3429000"/>
            <a:ext cx="1960879" cy="3063874"/>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93159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5770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0E2E9E-AAA6-4F72-A023-F33EFB400525}"/>
              </a:ext>
            </a:extLst>
          </p:cNvPr>
          <p:cNvSpPr>
            <a:spLocks noGrp="1"/>
          </p:cNvSpPr>
          <p:nvPr>
            <p:ph type="ctrTitle"/>
          </p:nvPr>
        </p:nvSpPr>
        <p:spPr/>
        <p:txBody>
          <a:bodyPr/>
          <a:lstStyle/>
          <a:p>
            <a:r>
              <a:rPr lang="en-US" b="1" dirty="0">
                <a:latin typeface="+mn-lt"/>
              </a:rPr>
              <a:t>Zealous for Good Works</a:t>
            </a:r>
            <a:br>
              <a:rPr lang="en-US" b="1" dirty="0">
                <a:latin typeface="+mn-lt"/>
              </a:rPr>
            </a:br>
            <a:r>
              <a:rPr lang="en-US" sz="3600" b="1" dirty="0">
                <a:latin typeface="+mn-lt"/>
              </a:rPr>
              <a:t>Titus 2:14</a:t>
            </a:r>
          </a:p>
        </p:txBody>
      </p:sp>
      <p:pic>
        <p:nvPicPr>
          <p:cNvPr id="6" name="Picture 2" descr="28,587 Fire Flames Heat Background Photos - Free &amp; Royalty-Free Stock  Photos from Dreamstime">
            <a:extLst>
              <a:ext uri="{FF2B5EF4-FFF2-40B4-BE49-F238E27FC236}">
                <a16:creationId xmlns:a16="http://schemas.microsoft.com/office/drawing/2014/main" id="{C3509871-8CEB-4BC3-A503-E8489A7477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23" y="4426226"/>
            <a:ext cx="9131577" cy="2484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721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BB2CB8-E099-4C7E-86D8-5A6B9B955BA1}"/>
              </a:ext>
            </a:extLst>
          </p:cNvPr>
          <p:cNvSpPr>
            <a:spLocks noGrp="1"/>
          </p:cNvSpPr>
          <p:nvPr>
            <p:ph type="title"/>
          </p:nvPr>
        </p:nvSpPr>
        <p:spPr/>
        <p:txBody>
          <a:bodyPr/>
          <a:lstStyle/>
          <a:p>
            <a:pPr algn="ctr"/>
            <a:r>
              <a:rPr lang="en-US" b="1" dirty="0">
                <a:latin typeface="+mn-lt"/>
              </a:rPr>
              <a:t>Zealous for Good Works</a:t>
            </a:r>
          </a:p>
        </p:txBody>
      </p:sp>
      <p:sp>
        <p:nvSpPr>
          <p:cNvPr id="5" name="Content Placeholder 4">
            <a:extLst>
              <a:ext uri="{FF2B5EF4-FFF2-40B4-BE49-F238E27FC236}">
                <a16:creationId xmlns:a16="http://schemas.microsoft.com/office/drawing/2014/main" id="{3D80D405-F872-4F19-948C-EA89D372188E}"/>
              </a:ext>
            </a:extLst>
          </p:cNvPr>
          <p:cNvSpPr>
            <a:spLocks noGrp="1"/>
          </p:cNvSpPr>
          <p:nvPr>
            <p:ph sz="half" idx="1"/>
          </p:nvPr>
        </p:nvSpPr>
        <p:spPr/>
        <p:txBody>
          <a:bodyPr>
            <a:normAutofit/>
          </a:bodyPr>
          <a:lstStyle/>
          <a:p>
            <a:r>
              <a:rPr lang="en-US" sz="3200" b="1" dirty="0"/>
              <a:t>Source for Zeal</a:t>
            </a:r>
          </a:p>
          <a:p>
            <a:r>
              <a:rPr lang="en-US" sz="3200" b="1" dirty="0"/>
              <a:t>Protecting our Zeal</a:t>
            </a:r>
          </a:p>
          <a:p>
            <a:r>
              <a:rPr lang="en-US" sz="3200" b="1" dirty="0"/>
              <a:t>Zealous for the Right Things</a:t>
            </a:r>
          </a:p>
          <a:p>
            <a:r>
              <a:rPr lang="en-US" sz="3200" b="1" dirty="0"/>
              <a:t>The Zeal of Jesus</a:t>
            </a:r>
          </a:p>
          <a:p>
            <a:r>
              <a:rPr lang="en-US" sz="3200" b="1" dirty="0"/>
              <a:t>How Jesus makes us “Zealous for Good Works”</a:t>
            </a:r>
          </a:p>
        </p:txBody>
      </p:sp>
      <p:sp>
        <p:nvSpPr>
          <p:cNvPr id="6" name="Content Placeholder 5">
            <a:extLst>
              <a:ext uri="{FF2B5EF4-FFF2-40B4-BE49-F238E27FC236}">
                <a16:creationId xmlns:a16="http://schemas.microsoft.com/office/drawing/2014/main" id="{81BA40CB-BB48-4AD4-9455-3DB81BF9B16B}"/>
              </a:ext>
            </a:extLst>
          </p:cNvPr>
          <p:cNvSpPr>
            <a:spLocks noGrp="1"/>
          </p:cNvSpPr>
          <p:nvPr>
            <p:ph sz="half" idx="2"/>
          </p:nvPr>
        </p:nvSpPr>
        <p:spPr/>
        <p:txBody>
          <a:bodyPr>
            <a:normAutofit/>
          </a:bodyPr>
          <a:lstStyle/>
          <a:p>
            <a:r>
              <a:rPr lang="en-US" sz="3200" b="1" dirty="0"/>
              <a:t>Praising God and Encouraging Others</a:t>
            </a:r>
          </a:p>
          <a:p>
            <a:r>
              <a:rPr lang="en-US" sz="3200" b="1" dirty="0"/>
              <a:t>Evangelism</a:t>
            </a:r>
          </a:p>
          <a:p>
            <a:r>
              <a:rPr lang="en-US" sz="3200" b="1" dirty="0"/>
              <a:t>Helping Others</a:t>
            </a:r>
          </a:p>
          <a:p>
            <a:r>
              <a:rPr lang="en-US" sz="3200" b="1" dirty="0"/>
              <a:t>Prayer</a:t>
            </a:r>
          </a:p>
          <a:p>
            <a:r>
              <a:rPr lang="en-US" sz="3200" b="1" dirty="0"/>
              <a:t>Helping the Sick and Grieving</a:t>
            </a:r>
          </a:p>
        </p:txBody>
      </p:sp>
    </p:spTree>
    <p:extLst>
      <p:ext uri="{BB962C8B-B14F-4D97-AF65-F5344CB8AC3E}">
        <p14:creationId xmlns:p14="http://schemas.microsoft.com/office/powerpoint/2010/main" val="3832767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Power of Congregational Singing | by David Toledo | David Toledo —  Husband, Father, Professor, Worshiper">
            <a:extLst>
              <a:ext uri="{FF2B5EF4-FFF2-40B4-BE49-F238E27FC236}">
                <a16:creationId xmlns:a16="http://schemas.microsoft.com/office/drawing/2014/main" id="{72B2A95F-3839-4C0C-B270-B6172818DA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5948" y="355258"/>
            <a:ext cx="7595152" cy="506343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220C130F-2E05-4BA9-9077-B0219432FABE}"/>
              </a:ext>
            </a:extLst>
          </p:cNvPr>
          <p:cNvSpPr/>
          <p:nvPr/>
        </p:nvSpPr>
        <p:spPr>
          <a:xfrm>
            <a:off x="278298" y="4200936"/>
            <a:ext cx="4492487" cy="2438400"/>
          </a:xfrm>
          <a:prstGeom prst="rect">
            <a:avLst/>
          </a:prstGeom>
          <a:solidFill>
            <a:srgbClr val="00206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A0253D-C091-48FF-AF28-A164367118FE}"/>
              </a:ext>
            </a:extLst>
          </p:cNvPr>
          <p:cNvSpPr>
            <a:spLocks noGrp="1"/>
          </p:cNvSpPr>
          <p:nvPr>
            <p:ph type="ctrTitle"/>
          </p:nvPr>
        </p:nvSpPr>
        <p:spPr>
          <a:xfrm>
            <a:off x="521806" y="4394618"/>
            <a:ext cx="4005470" cy="1957246"/>
          </a:xfrm>
        </p:spPr>
        <p:txBody>
          <a:bodyPr>
            <a:noAutofit/>
          </a:bodyPr>
          <a:lstStyle/>
          <a:p>
            <a:r>
              <a:rPr lang="en-US" sz="4400" b="1" dirty="0">
                <a:latin typeface="+mn-lt"/>
              </a:rPr>
              <a:t>Encouraging One Another Through Singing</a:t>
            </a:r>
          </a:p>
        </p:txBody>
      </p:sp>
    </p:spTree>
    <p:extLst>
      <p:ext uri="{BB962C8B-B14F-4D97-AF65-F5344CB8AC3E}">
        <p14:creationId xmlns:p14="http://schemas.microsoft.com/office/powerpoint/2010/main" val="4203272740"/>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91755-FBB9-49BA-A2F6-C45EC63F33F6}"/>
              </a:ext>
            </a:extLst>
          </p:cNvPr>
          <p:cNvSpPr>
            <a:spLocks noGrp="1"/>
          </p:cNvSpPr>
          <p:nvPr>
            <p:ph type="title"/>
          </p:nvPr>
        </p:nvSpPr>
        <p:spPr/>
        <p:txBody>
          <a:bodyPr>
            <a:normAutofit/>
          </a:bodyPr>
          <a:lstStyle/>
          <a:p>
            <a:pPr algn="ctr"/>
            <a:r>
              <a:rPr lang="en-US" sz="4800" b="1" dirty="0">
                <a:latin typeface="+mn-lt"/>
              </a:rPr>
              <a:t>What is Zeal?</a:t>
            </a:r>
          </a:p>
        </p:txBody>
      </p:sp>
      <p:sp>
        <p:nvSpPr>
          <p:cNvPr id="3" name="Content Placeholder 2">
            <a:extLst>
              <a:ext uri="{FF2B5EF4-FFF2-40B4-BE49-F238E27FC236}">
                <a16:creationId xmlns:a16="http://schemas.microsoft.com/office/drawing/2014/main" id="{4D7BEC75-FBDD-4451-ABF7-A1F10E83EAC9}"/>
              </a:ext>
            </a:extLst>
          </p:cNvPr>
          <p:cNvSpPr>
            <a:spLocks noGrp="1"/>
          </p:cNvSpPr>
          <p:nvPr>
            <p:ph idx="1"/>
          </p:nvPr>
        </p:nvSpPr>
        <p:spPr/>
        <p:txBody>
          <a:bodyPr/>
          <a:lstStyle/>
          <a:p>
            <a:r>
              <a:rPr lang="en-US" b="1" dirty="0"/>
              <a:t>“great energy or enthusiasm in </a:t>
            </a:r>
            <a:br>
              <a:rPr lang="en-US" b="1" dirty="0"/>
            </a:br>
            <a:r>
              <a:rPr lang="en-US" b="1" dirty="0"/>
              <a:t>pursuit of a cause or objective” </a:t>
            </a:r>
          </a:p>
          <a:p>
            <a:endParaRPr lang="en-US" b="1" dirty="0"/>
          </a:p>
          <a:p>
            <a:r>
              <a:rPr lang="en-US" b="1" dirty="0"/>
              <a:t>Translated from Greek </a:t>
            </a:r>
            <a:br>
              <a:rPr lang="en-US" b="1" dirty="0"/>
            </a:br>
            <a:r>
              <a:rPr lang="en-US" b="1" dirty="0"/>
              <a:t>word </a:t>
            </a:r>
            <a:r>
              <a:rPr lang="en-US" b="1" i="1" dirty="0" err="1"/>
              <a:t>zelos</a:t>
            </a:r>
            <a:r>
              <a:rPr lang="en-US" b="1" dirty="0"/>
              <a:t>.</a:t>
            </a:r>
          </a:p>
          <a:p>
            <a:r>
              <a:rPr lang="en-US" b="1" dirty="0"/>
              <a:t>“to be hot, or heat” </a:t>
            </a:r>
          </a:p>
        </p:txBody>
      </p:sp>
      <p:pic>
        <p:nvPicPr>
          <p:cNvPr id="1026" name="Picture 2" descr="Campfire clipart transparent - Clipart World">
            <a:extLst>
              <a:ext uri="{FF2B5EF4-FFF2-40B4-BE49-F238E27FC236}">
                <a16:creationId xmlns:a16="http://schemas.microsoft.com/office/drawing/2014/main" id="{AB51BFAD-CB64-4D2A-9AF5-8DD14A14508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82916" y="2965176"/>
            <a:ext cx="2253276" cy="3218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7873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a:xfrm>
            <a:off x="628650" y="715617"/>
            <a:ext cx="7886700" cy="5461346"/>
          </a:xfrm>
        </p:spPr>
        <p:txBody>
          <a:bodyPr>
            <a:normAutofit/>
          </a:bodyPr>
          <a:lstStyle/>
          <a:p>
            <a:pPr marL="0" indent="0" algn="ctr">
              <a:buNone/>
            </a:pPr>
            <a:r>
              <a:rPr lang="en-US" sz="3600" b="1" dirty="0"/>
              <a:t>“Let the word of Christ dwell in you richly in all wisdom, teaching and admonishing one another in psalms and hymns and spiritual songs, singing with grace in your hearts to the Lord.” </a:t>
            </a:r>
          </a:p>
          <a:p>
            <a:pPr marL="0" indent="0" algn="ctr">
              <a:buNone/>
            </a:pPr>
            <a:endParaRPr lang="en-US" sz="800" b="1" dirty="0"/>
          </a:p>
          <a:p>
            <a:pPr marL="0" indent="0" algn="ctr">
              <a:buNone/>
            </a:pPr>
            <a:r>
              <a:rPr lang="en-US" sz="3200" b="1" dirty="0"/>
              <a:t>Colossians 3:16</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409825" y="4443342"/>
            <a:ext cx="4324350" cy="1868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5338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a:xfrm>
            <a:off x="628650" y="715617"/>
            <a:ext cx="7886700" cy="5461346"/>
          </a:xfrm>
        </p:spPr>
        <p:txBody>
          <a:bodyPr>
            <a:normAutofit/>
          </a:bodyPr>
          <a:lstStyle/>
          <a:p>
            <a:pPr marL="0" indent="0" algn="ctr">
              <a:buNone/>
            </a:pPr>
            <a:r>
              <a:rPr lang="en-US" sz="3600" b="1" dirty="0"/>
              <a:t>“Let the word of Christ dwell in you richly in all wisdom, teaching and admonishing one another in psalms and hymns and spiritual songs, </a:t>
            </a:r>
            <a:r>
              <a:rPr lang="en-US" sz="3600" b="1" dirty="0">
                <a:highlight>
                  <a:srgbClr val="FFFF00"/>
                </a:highlight>
              </a:rPr>
              <a:t>singing with grace in your hearts to the Lord</a:t>
            </a:r>
            <a:r>
              <a:rPr lang="en-US" sz="3600" b="1" dirty="0"/>
              <a:t>.” </a:t>
            </a:r>
          </a:p>
          <a:p>
            <a:pPr marL="0" indent="0" algn="ctr">
              <a:buNone/>
            </a:pPr>
            <a:endParaRPr lang="en-US" sz="800" b="1" dirty="0"/>
          </a:p>
          <a:p>
            <a:pPr marL="0" indent="0" algn="ctr">
              <a:buNone/>
            </a:pPr>
            <a:r>
              <a:rPr lang="en-US" sz="3200" b="1" dirty="0"/>
              <a:t>Colossians 3:16</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409825" y="4443342"/>
            <a:ext cx="4324350" cy="1868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2074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a:xfrm>
            <a:off x="628650" y="715617"/>
            <a:ext cx="7886700" cy="5461346"/>
          </a:xfrm>
        </p:spPr>
        <p:txBody>
          <a:bodyPr>
            <a:normAutofit/>
          </a:bodyPr>
          <a:lstStyle/>
          <a:p>
            <a:pPr marL="0" indent="0" algn="ctr">
              <a:buNone/>
            </a:pPr>
            <a:r>
              <a:rPr lang="en-US" sz="3600" b="1" dirty="0"/>
              <a:t>“Let the word of Christ dwell in you richly in all wisdom, teaching and admonishing </a:t>
            </a:r>
            <a:r>
              <a:rPr lang="en-US" sz="3600" b="1" dirty="0">
                <a:highlight>
                  <a:srgbClr val="FFFF00"/>
                </a:highlight>
              </a:rPr>
              <a:t>one another</a:t>
            </a:r>
            <a:r>
              <a:rPr lang="en-US" sz="3600" b="1" dirty="0"/>
              <a:t> in psalms and hymns and spiritual songs, singing with grace in your hearts to the Lord.” </a:t>
            </a:r>
          </a:p>
          <a:p>
            <a:pPr marL="0" indent="0" algn="ctr">
              <a:buNone/>
            </a:pPr>
            <a:endParaRPr lang="en-US" sz="800" b="1" dirty="0"/>
          </a:p>
          <a:p>
            <a:pPr marL="0" indent="0" algn="ctr">
              <a:buNone/>
            </a:pPr>
            <a:r>
              <a:rPr lang="en-US" sz="3200" b="1" dirty="0"/>
              <a:t>Colossians 3:16</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409825" y="4443342"/>
            <a:ext cx="4324350" cy="1868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9476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a:xfrm>
            <a:off x="628650" y="715617"/>
            <a:ext cx="7886700" cy="5461346"/>
          </a:xfrm>
        </p:spPr>
        <p:txBody>
          <a:bodyPr>
            <a:normAutofit/>
          </a:bodyPr>
          <a:lstStyle/>
          <a:p>
            <a:pPr marL="0" indent="0" algn="ctr">
              <a:buNone/>
            </a:pPr>
            <a:r>
              <a:rPr lang="en-US" sz="3600" b="1" dirty="0"/>
              <a:t>“Let the word of Christ dwell in you richly in all wisdom, </a:t>
            </a:r>
            <a:r>
              <a:rPr lang="en-US" sz="3600" b="1" u="sng" dirty="0">
                <a:highlight>
                  <a:srgbClr val="FFFF00"/>
                </a:highlight>
              </a:rPr>
              <a:t>teaching</a:t>
            </a:r>
            <a:r>
              <a:rPr lang="en-US" sz="3600" b="1" dirty="0"/>
              <a:t> and admonishing </a:t>
            </a:r>
            <a:r>
              <a:rPr lang="en-US" sz="3600" b="1" dirty="0">
                <a:highlight>
                  <a:srgbClr val="FFFF00"/>
                </a:highlight>
              </a:rPr>
              <a:t>one another</a:t>
            </a:r>
            <a:r>
              <a:rPr lang="en-US" sz="3600" b="1" dirty="0"/>
              <a:t> in psalms and hymns and spiritual songs, singing with grace in your hearts to the Lord.” </a:t>
            </a:r>
          </a:p>
          <a:p>
            <a:pPr marL="0" indent="0" algn="ctr">
              <a:buNone/>
            </a:pPr>
            <a:endParaRPr lang="en-US" sz="800" b="1" dirty="0"/>
          </a:p>
          <a:p>
            <a:pPr marL="0" indent="0" algn="ctr">
              <a:buNone/>
            </a:pPr>
            <a:r>
              <a:rPr lang="en-US" sz="3200" b="1" dirty="0"/>
              <a:t>Colossians 3:16</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409825" y="4443342"/>
            <a:ext cx="4324350" cy="1868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5554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706</TotalTime>
  <Words>365</Words>
  <Application>Microsoft Office PowerPoint</Application>
  <PresentationFormat>On-screen Show (4:3)</PresentationFormat>
  <Paragraphs>45</Paragraphs>
  <Slides>14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Calibri Light</vt:lpstr>
      <vt:lpstr>3_Office Theme</vt:lpstr>
      <vt:lpstr>2_Office Theme</vt:lpstr>
      <vt:lpstr>PowerPoint Presentation</vt:lpstr>
      <vt:lpstr>Zealous for Good Works Titus 2:14</vt:lpstr>
      <vt:lpstr>Zealous for Good Works</vt:lpstr>
      <vt:lpstr>Encouraging One Another Through Singing</vt:lpstr>
      <vt:lpstr>What is Zeal?</vt:lpstr>
      <vt:lpstr>PowerPoint Presentation</vt:lpstr>
      <vt:lpstr>PowerPoint Presentation</vt:lpstr>
      <vt:lpstr>PowerPoint Presentation</vt:lpstr>
      <vt:lpstr>PowerPoint Presentation</vt:lpstr>
      <vt:lpstr>PowerPoint Presentation</vt:lpstr>
      <vt:lpstr>To accomplish this…</vt:lpstr>
      <vt:lpstr>PowerPoint Presentation</vt:lpstr>
      <vt:lpstr>To accomplish this…</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105</cp:revision>
  <dcterms:created xsi:type="dcterms:W3CDTF">2008-03-16T18:22:36Z</dcterms:created>
  <dcterms:modified xsi:type="dcterms:W3CDTF">2021-12-26T19:38:51Z</dcterms:modified>
</cp:coreProperties>
</file>