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19"/>
  </p:notesMasterIdLst>
  <p:sldIdLst>
    <p:sldId id="258" r:id="rId3"/>
    <p:sldId id="597" r:id="rId4"/>
    <p:sldId id="305" r:id="rId5"/>
    <p:sldId id="598" r:id="rId6"/>
    <p:sldId id="599" r:id="rId7"/>
    <p:sldId id="600" r:id="rId8"/>
    <p:sldId id="601" r:id="rId9"/>
    <p:sldId id="602" r:id="rId10"/>
    <p:sldId id="603" r:id="rId11"/>
    <p:sldId id="604" r:id="rId12"/>
    <p:sldId id="605" r:id="rId13"/>
    <p:sldId id="606" r:id="rId14"/>
    <p:sldId id="607" r:id="rId15"/>
    <p:sldId id="608" r:id="rId16"/>
    <p:sldId id="609" r:id="rId17"/>
    <p:sldId id="25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58"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00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12/13/2021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12/13/2021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9546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p:txBody>
          <a:bodyPr>
            <a:normAutofit/>
          </a:bodyPr>
          <a:lstStyle/>
          <a:p>
            <a:pPr algn="ctr"/>
            <a:r>
              <a:rPr lang="en-US" sz="4200" b="1" dirty="0">
                <a:latin typeface="+mn-lt"/>
              </a:rPr>
              <a:t>The Challenge of Discouragement</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p:txBody>
          <a:bodyPr>
            <a:normAutofit/>
          </a:bodyPr>
          <a:lstStyle/>
          <a:p>
            <a:pPr marL="514350" indent="-514350">
              <a:buFont typeface="+mj-lt"/>
              <a:buAutoNum type="arabicPeriod"/>
            </a:pPr>
            <a:r>
              <a:rPr lang="en-US" sz="3200" b="1" dirty="0">
                <a:solidFill>
                  <a:srgbClr val="002060"/>
                </a:solidFill>
              </a:rPr>
              <a:t>This temple is not as great as the old one.</a:t>
            </a:r>
          </a:p>
          <a:p>
            <a:endParaRPr lang="en-US" sz="3200" b="1" dirty="0">
              <a:solidFill>
                <a:srgbClr val="002060"/>
              </a:solidFill>
            </a:endParaRPr>
          </a:p>
          <a:p>
            <a:r>
              <a:rPr lang="en-US" sz="3200" b="1" dirty="0"/>
              <a:t>“Who is left among you who saw this temple in its former glory? And how do you see it now? In comparison with it, is this not in your eyes as nothing?” (Hag. 2:3)</a:t>
            </a:r>
          </a:p>
        </p:txBody>
      </p:sp>
    </p:spTree>
    <p:extLst>
      <p:ext uri="{BB962C8B-B14F-4D97-AF65-F5344CB8AC3E}">
        <p14:creationId xmlns:p14="http://schemas.microsoft.com/office/powerpoint/2010/main" val="421692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p:txBody>
          <a:bodyPr>
            <a:normAutofit/>
          </a:bodyPr>
          <a:lstStyle/>
          <a:p>
            <a:pPr algn="ctr"/>
            <a:r>
              <a:rPr lang="en-US" sz="4200" b="1" dirty="0">
                <a:latin typeface="+mn-lt"/>
              </a:rPr>
              <a:t>The Challenge of Discouragement</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p:txBody>
          <a:bodyPr>
            <a:normAutofit/>
          </a:bodyPr>
          <a:lstStyle/>
          <a:p>
            <a:pPr marL="514350" indent="-514350">
              <a:buFont typeface="+mj-lt"/>
              <a:buAutoNum type="arabicPeriod"/>
            </a:pPr>
            <a:r>
              <a:rPr lang="en-US" sz="3200" b="1" dirty="0">
                <a:solidFill>
                  <a:srgbClr val="002060"/>
                </a:solidFill>
              </a:rPr>
              <a:t>This temple is not as great as the old one.</a:t>
            </a:r>
          </a:p>
          <a:p>
            <a:endParaRPr lang="en-US" sz="3200" b="1" dirty="0"/>
          </a:p>
          <a:p>
            <a:r>
              <a:rPr lang="en-US" sz="3200" b="1" dirty="0"/>
              <a:t>The Lord makes it clear that the best is yet to come (Hag. 2:6-9). </a:t>
            </a:r>
          </a:p>
        </p:txBody>
      </p:sp>
    </p:spTree>
    <p:extLst>
      <p:ext uri="{BB962C8B-B14F-4D97-AF65-F5344CB8AC3E}">
        <p14:creationId xmlns:p14="http://schemas.microsoft.com/office/powerpoint/2010/main" val="2322745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p:txBody>
          <a:bodyPr>
            <a:normAutofit/>
          </a:bodyPr>
          <a:lstStyle/>
          <a:p>
            <a:pPr algn="ctr"/>
            <a:r>
              <a:rPr lang="en-US" sz="4200" b="1" dirty="0">
                <a:latin typeface="+mn-lt"/>
              </a:rPr>
              <a:t>The Challenge of Discouragement</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p:txBody>
          <a:bodyPr>
            <a:normAutofit/>
          </a:bodyPr>
          <a:lstStyle/>
          <a:p>
            <a:pPr marL="514350" indent="-514350">
              <a:buFont typeface="+mj-lt"/>
              <a:buAutoNum type="arabicPeriod" startAt="2"/>
            </a:pPr>
            <a:r>
              <a:rPr lang="en-US" sz="3200" b="1" dirty="0">
                <a:solidFill>
                  <a:srgbClr val="002060"/>
                </a:solidFill>
              </a:rPr>
              <a:t>Opposition from surrounding nations.</a:t>
            </a:r>
          </a:p>
          <a:p>
            <a:endParaRPr lang="en-US" sz="3200" b="1" dirty="0"/>
          </a:p>
          <a:p>
            <a:r>
              <a:rPr lang="en-US" sz="3200" b="1" dirty="0"/>
              <a:t>“‘Yet now </a:t>
            </a:r>
            <a:r>
              <a:rPr lang="en-US" sz="3200" b="1" u="sng" dirty="0"/>
              <a:t>be strong</a:t>
            </a:r>
            <a:r>
              <a:rPr lang="en-US" sz="3200" b="1" dirty="0"/>
              <a:t>, Zerubbabel,’ says the Lord; ‘and </a:t>
            </a:r>
            <a:r>
              <a:rPr lang="en-US" sz="3200" b="1" u="sng" dirty="0"/>
              <a:t>be strong</a:t>
            </a:r>
            <a:r>
              <a:rPr lang="en-US" sz="3200" b="1" dirty="0"/>
              <a:t>, Joshua, son of </a:t>
            </a:r>
            <a:r>
              <a:rPr lang="en-US" sz="3200" b="1" dirty="0" err="1"/>
              <a:t>Jehozadak</a:t>
            </a:r>
            <a:r>
              <a:rPr lang="en-US" sz="3200" b="1" dirty="0"/>
              <a:t>, the high priest; and </a:t>
            </a:r>
            <a:r>
              <a:rPr lang="en-US" sz="3200" b="1" u="sng" dirty="0"/>
              <a:t>be strong</a:t>
            </a:r>
            <a:r>
              <a:rPr lang="en-US" sz="3200" b="1" dirty="0"/>
              <a:t>, all you people of the land,’ says the Lord, ‘</a:t>
            </a:r>
            <a:r>
              <a:rPr lang="en-US" sz="3200" b="1" u="sng" dirty="0"/>
              <a:t>and work</a:t>
            </a:r>
            <a:r>
              <a:rPr lang="en-US" sz="3200" b="1" dirty="0"/>
              <a:t>; </a:t>
            </a:r>
            <a:r>
              <a:rPr lang="en-US" sz="3200" b="1" u="sng" dirty="0"/>
              <a:t>for I am with you</a:t>
            </a:r>
            <a:r>
              <a:rPr lang="en-US" sz="3200" b="1" dirty="0"/>
              <a:t>,’ says the Lord of hosts.” (Hag. 2:4).</a:t>
            </a:r>
          </a:p>
        </p:txBody>
      </p:sp>
    </p:spTree>
    <p:extLst>
      <p:ext uri="{BB962C8B-B14F-4D97-AF65-F5344CB8AC3E}">
        <p14:creationId xmlns:p14="http://schemas.microsoft.com/office/powerpoint/2010/main" val="188812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p:txBody>
          <a:bodyPr>
            <a:normAutofit/>
          </a:bodyPr>
          <a:lstStyle/>
          <a:p>
            <a:pPr algn="ctr"/>
            <a:r>
              <a:rPr lang="en-US" sz="4200" b="1" dirty="0">
                <a:latin typeface="+mn-lt"/>
              </a:rPr>
              <a:t>The Challenge of Discouragement</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p:txBody>
          <a:bodyPr>
            <a:normAutofit/>
          </a:bodyPr>
          <a:lstStyle/>
          <a:p>
            <a:pPr marL="514350" indent="-514350">
              <a:buFont typeface="+mj-lt"/>
              <a:buAutoNum type="arabicPeriod" startAt="2"/>
            </a:pPr>
            <a:r>
              <a:rPr lang="en-US" sz="3200" b="1" dirty="0">
                <a:solidFill>
                  <a:srgbClr val="002060"/>
                </a:solidFill>
              </a:rPr>
              <a:t>Opposition from surrounding nations.</a:t>
            </a:r>
          </a:p>
          <a:p>
            <a:endParaRPr lang="en-US" sz="3200" b="1" dirty="0"/>
          </a:p>
          <a:p>
            <a:r>
              <a:rPr lang="en-US" sz="3200" b="1" dirty="0"/>
              <a:t>“‘And I will shake all nations, and they shall come to the Desire of All Nations, and I will fill this temple with glory,’ says the Lord of hosts.” (Hag. 2:7).</a:t>
            </a:r>
          </a:p>
        </p:txBody>
      </p:sp>
    </p:spTree>
    <p:extLst>
      <p:ext uri="{BB962C8B-B14F-4D97-AF65-F5344CB8AC3E}">
        <p14:creationId xmlns:p14="http://schemas.microsoft.com/office/powerpoint/2010/main" val="611631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7E296-56E0-4452-AF64-3648AA6ED8B2}"/>
              </a:ext>
            </a:extLst>
          </p:cNvPr>
          <p:cNvSpPr>
            <a:spLocks noGrp="1"/>
          </p:cNvSpPr>
          <p:nvPr>
            <p:ph type="title"/>
          </p:nvPr>
        </p:nvSpPr>
        <p:spPr/>
        <p:txBody>
          <a:bodyPr/>
          <a:lstStyle/>
          <a:p>
            <a:pPr algn="ctr"/>
            <a:r>
              <a:rPr lang="en-US" b="1" dirty="0">
                <a:latin typeface="+mn-lt"/>
              </a:rPr>
              <a:t>God Stirred Up Their Spirits</a:t>
            </a:r>
          </a:p>
        </p:txBody>
      </p:sp>
      <p:sp>
        <p:nvSpPr>
          <p:cNvPr id="3" name="Content Placeholder 2">
            <a:extLst>
              <a:ext uri="{FF2B5EF4-FFF2-40B4-BE49-F238E27FC236}">
                <a16:creationId xmlns:a16="http://schemas.microsoft.com/office/drawing/2014/main" id="{E1BCF7F3-6901-4CE3-BA7F-48E06AED06DB}"/>
              </a:ext>
            </a:extLst>
          </p:cNvPr>
          <p:cNvSpPr>
            <a:spLocks noGrp="1"/>
          </p:cNvSpPr>
          <p:nvPr>
            <p:ph idx="1"/>
          </p:nvPr>
        </p:nvSpPr>
        <p:spPr/>
        <p:txBody>
          <a:bodyPr>
            <a:normAutofit/>
          </a:bodyPr>
          <a:lstStyle/>
          <a:p>
            <a:r>
              <a:rPr lang="en-US" sz="3200" b="1" dirty="0"/>
              <a:t>Haggai 1:12-14</a:t>
            </a:r>
          </a:p>
          <a:p>
            <a:r>
              <a:rPr lang="en-US" sz="3200" b="1" dirty="0"/>
              <a:t>This was done through the preaching of Haggai. </a:t>
            </a:r>
          </a:p>
          <a:p>
            <a:r>
              <a:rPr lang="en-US" sz="3200" b="1" dirty="0"/>
              <a:t>Our spirits will be stirred by the proclamation of God’s word today. </a:t>
            </a:r>
          </a:p>
        </p:txBody>
      </p:sp>
    </p:spTree>
    <p:extLst>
      <p:ext uri="{BB962C8B-B14F-4D97-AF65-F5344CB8AC3E}">
        <p14:creationId xmlns:p14="http://schemas.microsoft.com/office/powerpoint/2010/main" val="1596543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A24E9-1C6F-4F90-B703-0994F57B5CB5}"/>
              </a:ext>
            </a:extLst>
          </p:cNvPr>
          <p:cNvSpPr>
            <a:spLocks noGrp="1"/>
          </p:cNvSpPr>
          <p:nvPr>
            <p:ph type="title"/>
          </p:nvPr>
        </p:nvSpPr>
        <p:spPr>
          <a:xfrm>
            <a:off x="628650" y="649355"/>
            <a:ext cx="7886700" cy="2040834"/>
          </a:xfrm>
        </p:spPr>
        <p:txBody>
          <a:bodyPr>
            <a:normAutofit/>
          </a:bodyPr>
          <a:lstStyle/>
          <a:p>
            <a:pPr algn="ctr"/>
            <a:r>
              <a:rPr lang="en-US" b="1" dirty="0">
                <a:latin typeface="+mn-lt"/>
              </a:rPr>
              <a:t>- HAGGAI -</a:t>
            </a:r>
            <a:br>
              <a:rPr lang="en-US" b="1" dirty="0">
                <a:latin typeface="+mn-lt"/>
              </a:rPr>
            </a:br>
            <a:br>
              <a:rPr lang="en-US" sz="1000" b="1" dirty="0">
                <a:latin typeface="+mn-lt"/>
              </a:rPr>
            </a:br>
            <a:r>
              <a:rPr lang="en-US" b="1" dirty="0">
                <a:latin typeface="+mn-lt"/>
              </a:rPr>
              <a:t>God doesn’t accept our excuses!</a:t>
            </a:r>
          </a:p>
        </p:txBody>
      </p:sp>
      <p:sp>
        <p:nvSpPr>
          <p:cNvPr id="3" name="Content Placeholder 2">
            <a:extLst>
              <a:ext uri="{FF2B5EF4-FFF2-40B4-BE49-F238E27FC236}">
                <a16:creationId xmlns:a16="http://schemas.microsoft.com/office/drawing/2014/main" id="{7EF1B872-44EE-4788-96CD-D111A57B6A58}"/>
              </a:ext>
            </a:extLst>
          </p:cNvPr>
          <p:cNvSpPr>
            <a:spLocks noGrp="1"/>
          </p:cNvSpPr>
          <p:nvPr>
            <p:ph idx="1"/>
          </p:nvPr>
        </p:nvSpPr>
        <p:spPr>
          <a:xfrm>
            <a:off x="628650" y="2822713"/>
            <a:ext cx="7886700" cy="3354250"/>
          </a:xfrm>
        </p:spPr>
        <p:txBody>
          <a:bodyPr>
            <a:normAutofit/>
          </a:bodyPr>
          <a:lstStyle/>
          <a:p>
            <a:pPr>
              <a:spcBef>
                <a:spcPts val="0"/>
              </a:spcBef>
            </a:pPr>
            <a:r>
              <a:rPr lang="en-US" sz="3200" dirty="0">
                <a:effectLst/>
                <a:ea typeface="Calibri" panose="020F0502020204030204" pitchFamily="34" charset="0"/>
                <a:cs typeface="Times New Roman" panose="02020603050405020304" pitchFamily="18" charset="0"/>
              </a:rPr>
              <a:t>We must put God and His kingdom before our personal interests and pursuits.</a:t>
            </a:r>
          </a:p>
          <a:p>
            <a:pPr>
              <a:spcBef>
                <a:spcPts val="0"/>
              </a:spcBef>
            </a:pPr>
            <a:r>
              <a:rPr lang="en-US" sz="3200" dirty="0">
                <a:ea typeface="Calibri" panose="020F0502020204030204" pitchFamily="34" charset="0"/>
                <a:cs typeface="Times New Roman" panose="02020603050405020304" pitchFamily="18" charset="0"/>
              </a:rPr>
              <a:t>We must trust in God to be with us as we work for His glory. </a:t>
            </a:r>
            <a:endParaRPr lang="en-US" sz="3200" dirty="0">
              <a:effectLst/>
              <a:ea typeface="Calibri" panose="020F0502020204030204" pitchFamily="34" charset="0"/>
              <a:cs typeface="Times New Roman" panose="02020603050405020304" pitchFamily="18" charset="0"/>
            </a:endParaRPr>
          </a:p>
          <a:p>
            <a:pPr>
              <a:spcBef>
                <a:spcPts val="0"/>
              </a:spcBef>
            </a:pPr>
            <a:r>
              <a:rPr lang="en-US" sz="3200" dirty="0">
                <a:ea typeface="Calibri" panose="020F0502020204030204" pitchFamily="34" charset="0"/>
                <a:cs typeface="Times New Roman" panose="02020603050405020304" pitchFamily="18" charset="0"/>
              </a:rPr>
              <a:t>We must allow God’s word to stir us up to overcome procrastination and discouragement. </a:t>
            </a:r>
            <a:endParaRPr lang="en-US" sz="3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015769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0234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Major Messages from the Minor Prophets - Westside Vineyard Church">
            <a:extLst>
              <a:ext uri="{FF2B5EF4-FFF2-40B4-BE49-F238E27FC236}">
                <a16:creationId xmlns:a16="http://schemas.microsoft.com/office/drawing/2014/main" id="{F2A325C2-D4C9-4F51-BBB7-8C356ED32C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334" b="6135"/>
          <a:stretch/>
        </p:blipFill>
        <p:spPr bwMode="auto">
          <a:xfrm>
            <a:off x="0" y="243719"/>
            <a:ext cx="9144000" cy="455356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CCB52F24-2AEE-4E99-ADDB-D330A0AEFB2A}"/>
              </a:ext>
            </a:extLst>
          </p:cNvPr>
          <p:cNvSpPr>
            <a:spLocks noGrp="1"/>
          </p:cNvSpPr>
          <p:nvPr>
            <p:ph idx="1"/>
          </p:nvPr>
        </p:nvSpPr>
        <p:spPr>
          <a:xfrm>
            <a:off x="628650" y="5075583"/>
            <a:ext cx="7886700" cy="1538698"/>
          </a:xfrm>
        </p:spPr>
        <p:txBody>
          <a:bodyPr>
            <a:normAutofit/>
          </a:bodyPr>
          <a:lstStyle/>
          <a:p>
            <a:pPr marL="0" indent="0" algn="ctr">
              <a:buNone/>
            </a:pPr>
            <a:r>
              <a:rPr lang="en-US" sz="4000" dirty="0">
                <a:effectLst>
                  <a:outerShdw blurRad="50800" dist="38100" dir="2700000" algn="tl" rotWithShape="0">
                    <a:schemeClr val="tx1">
                      <a:lumMod val="75000"/>
                      <a:alpha val="40000"/>
                    </a:schemeClr>
                  </a:outerShdw>
                </a:effectLst>
                <a:latin typeface="Rockwell" panose="02060603020205020403" pitchFamily="18" charset="0"/>
              </a:rPr>
              <a:t>Haggai</a:t>
            </a:r>
          </a:p>
          <a:p>
            <a:pPr marL="0" indent="0" algn="ctr">
              <a:buNone/>
            </a:pPr>
            <a:r>
              <a:rPr lang="en-US" sz="3200" dirty="0">
                <a:effectLst>
                  <a:outerShdw blurRad="50800" dist="38100" dir="2700000" algn="tl" rotWithShape="0">
                    <a:schemeClr val="tx1">
                      <a:lumMod val="75000"/>
                      <a:alpha val="40000"/>
                    </a:schemeClr>
                  </a:outerShdw>
                </a:effectLst>
                <a:latin typeface="Rockwell" panose="02060603020205020403" pitchFamily="18" charset="0"/>
              </a:rPr>
              <a:t>Build the Temple!</a:t>
            </a:r>
          </a:p>
        </p:txBody>
      </p:sp>
    </p:spTree>
    <p:extLst>
      <p:ext uri="{BB962C8B-B14F-4D97-AF65-F5344CB8AC3E}">
        <p14:creationId xmlns:p14="http://schemas.microsoft.com/office/powerpoint/2010/main" val="20483078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a:xfrm>
            <a:off x="628650" y="365127"/>
            <a:ext cx="7886700" cy="840822"/>
          </a:xfrm>
        </p:spPr>
        <p:txBody>
          <a:bodyPr/>
          <a:lstStyle/>
          <a:p>
            <a:pPr algn="ctr"/>
            <a:r>
              <a:rPr lang="en-US" b="1" dirty="0">
                <a:latin typeface="+mn-lt"/>
              </a:rPr>
              <a:t>Background</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a:xfrm>
            <a:off x="628650" y="1470991"/>
            <a:ext cx="7886700" cy="4705972"/>
          </a:xfrm>
        </p:spPr>
        <p:txBody>
          <a:bodyPr>
            <a:normAutofit/>
          </a:bodyPr>
          <a:lstStyle/>
          <a:p>
            <a:r>
              <a:rPr lang="en-US" sz="3200" b="1" dirty="0"/>
              <a:t>Zerubbabel led the Jews back to Jerusalem.</a:t>
            </a:r>
          </a:p>
          <a:p>
            <a:pPr lvl="1"/>
            <a:r>
              <a:rPr lang="en-US" sz="3200" b="1" dirty="0"/>
              <a:t>Their task was to rebuild the temple </a:t>
            </a:r>
            <a:br>
              <a:rPr lang="en-US" sz="3200" b="1" dirty="0"/>
            </a:br>
            <a:r>
              <a:rPr lang="en-US" sz="3200" b="1" dirty="0"/>
              <a:t>(Ezra 1:2-4).</a:t>
            </a:r>
          </a:p>
          <a:p>
            <a:r>
              <a:rPr lang="en-US" sz="3200" b="1" dirty="0"/>
              <a:t>First, they offered sacrifices (3:2-6). </a:t>
            </a:r>
          </a:p>
          <a:p>
            <a:r>
              <a:rPr lang="en-US" sz="3200" b="1" dirty="0"/>
              <a:t>Then they gathered materials to rebuild the temple (v. 7). </a:t>
            </a:r>
          </a:p>
          <a:p>
            <a:r>
              <a:rPr lang="en-US" sz="3200" b="1" dirty="0"/>
              <a:t>There was immediate opposition, and the work stopped for nearly 16 years (4:24). </a:t>
            </a:r>
          </a:p>
        </p:txBody>
      </p:sp>
    </p:spTree>
    <p:extLst>
      <p:ext uri="{BB962C8B-B14F-4D97-AF65-F5344CB8AC3E}">
        <p14:creationId xmlns:p14="http://schemas.microsoft.com/office/powerpoint/2010/main" val="3896097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a:xfrm>
            <a:off x="628650" y="365127"/>
            <a:ext cx="7886700" cy="840822"/>
          </a:xfrm>
        </p:spPr>
        <p:txBody>
          <a:bodyPr/>
          <a:lstStyle/>
          <a:p>
            <a:pPr algn="ctr"/>
            <a:r>
              <a:rPr lang="en-US" b="1" dirty="0">
                <a:latin typeface="+mn-lt"/>
              </a:rPr>
              <a:t>Background</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a:xfrm>
            <a:off x="628650" y="1470991"/>
            <a:ext cx="7886700" cy="4705972"/>
          </a:xfrm>
        </p:spPr>
        <p:txBody>
          <a:bodyPr>
            <a:normAutofit/>
          </a:bodyPr>
          <a:lstStyle/>
          <a:p>
            <a:r>
              <a:rPr lang="en-US" sz="3200" b="1" dirty="0"/>
              <a:t>Zerubbabel led the Jews back to Jerusalem.</a:t>
            </a:r>
          </a:p>
          <a:p>
            <a:pPr lvl="1"/>
            <a:r>
              <a:rPr lang="en-US" sz="3200" b="1" dirty="0"/>
              <a:t>Their task was to rebuild the temple </a:t>
            </a:r>
            <a:br>
              <a:rPr lang="en-US" sz="3200" b="1" dirty="0"/>
            </a:br>
            <a:r>
              <a:rPr lang="en-US" sz="3200" b="1" dirty="0"/>
              <a:t>(Ezra 1:2-4).</a:t>
            </a:r>
          </a:p>
          <a:p>
            <a:r>
              <a:rPr lang="en-US" sz="3200" b="1" dirty="0"/>
              <a:t>First, they offered sacrifices (3:2-6). </a:t>
            </a:r>
          </a:p>
          <a:p>
            <a:r>
              <a:rPr lang="en-US" sz="3200" b="1" dirty="0"/>
              <a:t>Then gathered materials to rebuild the temple (v. 7). </a:t>
            </a:r>
          </a:p>
          <a:p>
            <a:r>
              <a:rPr lang="en-US" sz="3200" b="1" dirty="0"/>
              <a:t>There was immediate opposition, and the work stopped for nearly 16 years (4:24). </a:t>
            </a:r>
          </a:p>
        </p:txBody>
      </p:sp>
      <p:sp>
        <p:nvSpPr>
          <p:cNvPr id="4" name="Rectangle: Rounded Corners 3">
            <a:extLst>
              <a:ext uri="{FF2B5EF4-FFF2-40B4-BE49-F238E27FC236}">
                <a16:creationId xmlns:a16="http://schemas.microsoft.com/office/drawing/2014/main" id="{E376F934-7271-402B-B97D-245B035C5A6C}"/>
              </a:ext>
            </a:extLst>
          </p:cNvPr>
          <p:cNvSpPr/>
          <p:nvPr/>
        </p:nvSpPr>
        <p:spPr>
          <a:xfrm>
            <a:off x="628650" y="3538331"/>
            <a:ext cx="7886700" cy="2743200"/>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E661EA5-4673-4927-B375-26015CE10714}"/>
              </a:ext>
            </a:extLst>
          </p:cNvPr>
          <p:cNvSpPr txBox="1"/>
          <p:nvPr/>
        </p:nvSpPr>
        <p:spPr>
          <a:xfrm>
            <a:off x="954157" y="3823977"/>
            <a:ext cx="7275443" cy="224676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“Then the prophet Haggai and Zechariah the son of </a:t>
            </a:r>
            <a:r>
              <a:rPr kumimoji="0" lang="en-US" sz="2800" b="1" i="0" u="none" strike="noStrike" kern="1200" cap="none" spc="0" normalizeH="0" baseline="0" noProof="0" dirty="0" err="1">
                <a:ln>
                  <a:noFill/>
                </a:ln>
                <a:solidFill>
                  <a:prstClr val="black"/>
                </a:solidFill>
                <a:effectLst/>
                <a:uLnTx/>
                <a:uFillTx/>
                <a:latin typeface="Calibri" panose="020F0502020204030204"/>
                <a:ea typeface="+mn-ea"/>
                <a:cs typeface="+mn-cs"/>
              </a:rPr>
              <a:t>Iddo</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prophets, prophesied to the Jews who were in Judah and Jerusalem, in the name of the God of Israel, who was over them.” </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Ezra 5:1</a:t>
            </a:r>
          </a:p>
        </p:txBody>
      </p:sp>
    </p:spTree>
    <p:extLst>
      <p:ext uri="{BB962C8B-B14F-4D97-AF65-F5344CB8AC3E}">
        <p14:creationId xmlns:p14="http://schemas.microsoft.com/office/powerpoint/2010/main" val="1921548785"/>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p:txBody>
          <a:bodyPr/>
          <a:lstStyle/>
          <a:p>
            <a:pPr algn="ctr"/>
            <a:r>
              <a:rPr lang="en-US" b="1" dirty="0">
                <a:latin typeface="+mn-lt"/>
              </a:rPr>
              <a:t>The Challenge of Procrastination</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p:txBody>
          <a:bodyPr>
            <a:normAutofit/>
          </a:bodyPr>
          <a:lstStyle/>
          <a:p>
            <a:r>
              <a:rPr lang="en-US" sz="3200" b="1" dirty="0"/>
              <a:t>These Jews had zeal for this work </a:t>
            </a:r>
            <a:br>
              <a:rPr lang="en-US" sz="3200" b="1" dirty="0"/>
            </a:br>
            <a:r>
              <a:rPr lang="en-US" sz="3200" b="1" dirty="0"/>
              <a:t>(Ezra 3:10-13). </a:t>
            </a:r>
          </a:p>
          <a:p>
            <a:r>
              <a:rPr lang="en-US" sz="3200" b="1" dirty="0"/>
              <a:t>Some things happened to dampen and redirect this zeal. </a:t>
            </a:r>
          </a:p>
        </p:txBody>
      </p:sp>
    </p:spTree>
    <p:extLst>
      <p:ext uri="{BB962C8B-B14F-4D97-AF65-F5344CB8AC3E}">
        <p14:creationId xmlns:p14="http://schemas.microsoft.com/office/powerpoint/2010/main" val="4013569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p:txBody>
          <a:bodyPr/>
          <a:lstStyle/>
          <a:p>
            <a:pPr algn="ctr"/>
            <a:r>
              <a:rPr lang="en-US" b="1" dirty="0">
                <a:latin typeface="+mn-lt"/>
              </a:rPr>
              <a:t>The Challenge of Procrastination</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p:txBody>
          <a:bodyPr>
            <a:normAutofit/>
          </a:bodyPr>
          <a:lstStyle/>
          <a:p>
            <a:r>
              <a:rPr lang="en-US" sz="3200" b="1" dirty="0"/>
              <a:t>The people had decided “the time has not come, the time that the Lord’s house should be built” (Hag. 1:2). </a:t>
            </a:r>
          </a:p>
        </p:txBody>
      </p:sp>
    </p:spTree>
    <p:extLst>
      <p:ext uri="{BB962C8B-B14F-4D97-AF65-F5344CB8AC3E}">
        <p14:creationId xmlns:p14="http://schemas.microsoft.com/office/powerpoint/2010/main" val="3360664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p:txBody>
          <a:bodyPr/>
          <a:lstStyle/>
          <a:p>
            <a:pPr algn="ctr"/>
            <a:r>
              <a:rPr lang="en-US" b="1" dirty="0">
                <a:latin typeface="+mn-lt"/>
              </a:rPr>
              <a:t>The Challenge of Procrastination</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p:txBody>
          <a:bodyPr>
            <a:normAutofit/>
          </a:bodyPr>
          <a:lstStyle/>
          <a:p>
            <a:r>
              <a:rPr lang="en-US" sz="3200" b="1" dirty="0"/>
              <a:t>God exposed the real reason His temple wasn’t being built. They were busy building their own houses. </a:t>
            </a:r>
          </a:p>
          <a:p>
            <a:endParaRPr lang="en-US" sz="800" b="1" dirty="0"/>
          </a:p>
          <a:p>
            <a:r>
              <a:rPr lang="en-US" sz="3200" b="1" dirty="0"/>
              <a:t>“Is it time for you yourselves to dwell in your paneled houses, and this temple to lie in ruins?” (Hag. 1:4)</a:t>
            </a:r>
          </a:p>
        </p:txBody>
      </p:sp>
    </p:spTree>
    <p:extLst>
      <p:ext uri="{BB962C8B-B14F-4D97-AF65-F5344CB8AC3E}">
        <p14:creationId xmlns:p14="http://schemas.microsoft.com/office/powerpoint/2010/main" val="864595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p:txBody>
          <a:bodyPr/>
          <a:lstStyle/>
          <a:p>
            <a:pPr algn="ctr"/>
            <a:r>
              <a:rPr lang="en-US" b="1" dirty="0">
                <a:latin typeface="+mn-lt"/>
              </a:rPr>
              <a:t>The Challenge of Procrastination</a:t>
            </a:r>
          </a:p>
        </p:txBody>
      </p:sp>
      <p:sp>
        <p:nvSpPr>
          <p:cNvPr id="3" name="Content Placeholder 2">
            <a:extLst>
              <a:ext uri="{FF2B5EF4-FFF2-40B4-BE49-F238E27FC236}">
                <a16:creationId xmlns:a16="http://schemas.microsoft.com/office/drawing/2014/main" id="{4C9B6E50-71DD-48DB-ABA0-70EE326A4259}"/>
              </a:ext>
            </a:extLst>
          </p:cNvPr>
          <p:cNvSpPr>
            <a:spLocks noGrp="1"/>
          </p:cNvSpPr>
          <p:nvPr>
            <p:ph idx="1"/>
          </p:nvPr>
        </p:nvSpPr>
        <p:spPr/>
        <p:txBody>
          <a:bodyPr>
            <a:normAutofit/>
          </a:bodyPr>
          <a:lstStyle/>
          <a:p>
            <a:r>
              <a:rPr lang="en-US" sz="3200" b="1" dirty="0"/>
              <a:t>“‘Go up to the mountains and bring wood and build the temple, that I may take pleasure in it and be glorified,’ says the Lord” (Hag. 1:8)</a:t>
            </a:r>
          </a:p>
        </p:txBody>
      </p:sp>
    </p:spTree>
    <p:extLst>
      <p:ext uri="{BB962C8B-B14F-4D97-AF65-F5344CB8AC3E}">
        <p14:creationId xmlns:p14="http://schemas.microsoft.com/office/powerpoint/2010/main" val="4038644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38FA-9D4F-45B7-B179-22C70C551687}"/>
              </a:ext>
            </a:extLst>
          </p:cNvPr>
          <p:cNvSpPr>
            <a:spLocks noGrp="1"/>
          </p:cNvSpPr>
          <p:nvPr>
            <p:ph type="title"/>
          </p:nvPr>
        </p:nvSpPr>
        <p:spPr/>
        <p:txBody>
          <a:bodyPr>
            <a:normAutofit/>
          </a:bodyPr>
          <a:lstStyle/>
          <a:p>
            <a:pPr algn="ctr"/>
            <a:r>
              <a:rPr lang="en-US" sz="4200" b="1" dirty="0">
                <a:latin typeface="+mn-lt"/>
              </a:rPr>
              <a:t>The Challenge of Discouragement</a:t>
            </a:r>
          </a:p>
        </p:txBody>
      </p:sp>
      <p:sp>
        <p:nvSpPr>
          <p:cNvPr id="5" name="Content Placeholder 4">
            <a:extLst>
              <a:ext uri="{FF2B5EF4-FFF2-40B4-BE49-F238E27FC236}">
                <a16:creationId xmlns:a16="http://schemas.microsoft.com/office/drawing/2014/main" id="{B0EBF1AA-6B4E-4136-A506-E99B9962EDB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03387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804</TotalTime>
  <Words>603</Words>
  <Application>Microsoft Office PowerPoint</Application>
  <PresentationFormat>On-screen Show (4:3)</PresentationFormat>
  <Paragraphs>52</Paragraphs>
  <Slides>16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Calibri Light</vt:lpstr>
      <vt:lpstr>Rockwell</vt:lpstr>
      <vt:lpstr>2_Office Theme</vt:lpstr>
      <vt:lpstr>3_Office Theme</vt:lpstr>
      <vt:lpstr>PowerPoint Presentation</vt:lpstr>
      <vt:lpstr>PowerPoint Presentation</vt:lpstr>
      <vt:lpstr>Background</vt:lpstr>
      <vt:lpstr>Background</vt:lpstr>
      <vt:lpstr>The Challenge of Procrastination</vt:lpstr>
      <vt:lpstr>The Challenge of Procrastination</vt:lpstr>
      <vt:lpstr>The Challenge of Procrastination</vt:lpstr>
      <vt:lpstr>The Challenge of Procrastination</vt:lpstr>
      <vt:lpstr>The Challenge of Discouragement</vt:lpstr>
      <vt:lpstr>The Challenge of Discouragement</vt:lpstr>
      <vt:lpstr>The Challenge of Discouragement</vt:lpstr>
      <vt:lpstr>The Challenge of Discouragement</vt:lpstr>
      <vt:lpstr>The Challenge of Discouragement</vt:lpstr>
      <vt:lpstr>God Stirred Up Their Spirits</vt:lpstr>
      <vt:lpstr>- HAGGAI -  God doesn’t accept our excuses!</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103</cp:revision>
  <dcterms:created xsi:type="dcterms:W3CDTF">2008-03-16T18:22:36Z</dcterms:created>
  <dcterms:modified xsi:type="dcterms:W3CDTF">2021-12-13T14:32:05Z</dcterms:modified>
</cp:coreProperties>
</file>