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 id="2147483716" r:id="rId2"/>
    <p:sldMasterId id="2147483730" r:id="rId3"/>
    <p:sldMasterId id="2147483744" r:id="rId4"/>
  </p:sldMasterIdLst>
  <p:notesMasterIdLst>
    <p:notesMasterId r:id="rId16"/>
  </p:notesMasterIdLst>
  <p:sldIdLst>
    <p:sldId id="489" r:id="rId5"/>
    <p:sldId id="490" r:id="rId6"/>
    <p:sldId id="491" r:id="rId7"/>
    <p:sldId id="492" r:id="rId8"/>
    <p:sldId id="493" r:id="rId9"/>
    <p:sldId id="494" r:id="rId10"/>
    <p:sldId id="495" r:id="rId11"/>
    <p:sldId id="496" r:id="rId12"/>
    <p:sldId id="497" r:id="rId13"/>
    <p:sldId id="273" r:id="rId14"/>
    <p:sldId id="48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8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9F674F-5FF1-4C50-AE02-5B1470F93F7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25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659681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844672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8D965-FC37-4A4D-9E95-112D40E261E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540760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8D965-FC37-4A4D-9E95-112D40E261E5}"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158228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8D965-FC37-4A4D-9E95-112D40E261E5}"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773951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8D965-FC37-4A4D-9E95-112D40E261E5}"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1139775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8D965-FC37-4A4D-9E95-112D40E261E5}"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5905599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584609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266654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207137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611534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2A5D5E-CE23-4790-97CB-515671AFACD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41931130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2A5D5E-CE23-4790-97CB-515671AFACD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688874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2A5D5E-CE23-4790-97CB-515671AFACD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2086436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2A5D5E-CE23-4790-97CB-515671AFACD5}"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9938748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2A5D5E-CE23-4790-97CB-515671AFACD5}"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24673175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2A5D5E-CE23-4790-97CB-515671AFACD5}"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35204192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A5D5E-CE23-4790-97CB-515671AFACD5}"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167096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2A5D5E-CE23-4790-97CB-515671AFACD5}"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14961982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2A5D5E-CE23-4790-97CB-515671AFACD5}"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35720342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2A5D5E-CE23-4790-97CB-515671AFACD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3715496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2A5D5E-CE23-4790-97CB-515671AFACD5}"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A1FD0-91B6-4B59-80EE-4FBF7DD383CE}" type="slidenum">
              <a:rPr lang="en-US" smtClean="0"/>
              <a:t>‹#›</a:t>
            </a:fld>
            <a:endParaRPr lang="en-US"/>
          </a:p>
        </p:txBody>
      </p:sp>
    </p:spTree>
    <p:extLst>
      <p:ext uri="{BB962C8B-B14F-4D97-AF65-F5344CB8AC3E}">
        <p14:creationId xmlns:p14="http://schemas.microsoft.com/office/powerpoint/2010/main" val="40281450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9213165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2541445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EB2291-DE2D-431C-8FE3-7550865DF5BF}"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42113125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EB2291-DE2D-431C-8FE3-7550865DF5BF}"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3495186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EB2291-DE2D-431C-8FE3-7550865DF5BF}"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8342306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EB2291-DE2D-431C-8FE3-7550865DF5BF}"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90254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B2291-DE2D-431C-8FE3-7550865DF5BF}"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9495106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B2291-DE2D-431C-8FE3-7550865DF5BF}"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1469934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B2291-DE2D-431C-8FE3-7550865DF5BF}"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9816859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9593776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29945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11/22/2021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8D965-FC37-4A4D-9E95-112D40E261E5}" type="datetimeFigureOut">
              <a:rPr lang="en-US" smtClean="0"/>
              <a:t>11/22/2021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969AC-2A70-4762-801D-240741525486}" type="slidenum">
              <a:rPr lang="en-US" smtClean="0"/>
              <a:t>‹#›</a:t>
            </a:fld>
            <a:endParaRPr lang="en-US"/>
          </a:p>
        </p:txBody>
      </p:sp>
    </p:spTree>
    <p:extLst>
      <p:ext uri="{BB962C8B-B14F-4D97-AF65-F5344CB8AC3E}">
        <p14:creationId xmlns:p14="http://schemas.microsoft.com/office/powerpoint/2010/main" val="9428030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A5D5E-CE23-4790-97CB-515671AFACD5}" type="datetimeFigureOut">
              <a:rPr lang="en-US" smtClean="0"/>
              <a:t>11/22/2021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A1FD0-91B6-4B59-80EE-4FBF7DD383CE}" type="slidenum">
              <a:rPr lang="en-US" smtClean="0"/>
              <a:t>‹#›</a:t>
            </a:fld>
            <a:endParaRPr lang="en-US"/>
          </a:p>
        </p:txBody>
      </p:sp>
    </p:spTree>
    <p:extLst>
      <p:ext uri="{BB962C8B-B14F-4D97-AF65-F5344CB8AC3E}">
        <p14:creationId xmlns:p14="http://schemas.microsoft.com/office/powerpoint/2010/main" val="395037554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B2291-DE2D-431C-8FE3-7550865DF5BF}" type="datetimeFigureOut">
              <a:rPr lang="en-US" smtClean="0"/>
              <a:t>11/22/2021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E324B-DB37-42D5-8ADB-2A1F8E389AEA}" type="slidenum">
              <a:rPr lang="en-US" smtClean="0"/>
              <a:t>‹#›</a:t>
            </a:fld>
            <a:endParaRPr lang="en-US"/>
          </a:p>
        </p:txBody>
      </p:sp>
    </p:spTree>
    <p:extLst>
      <p:ext uri="{BB962C8B-B14F-4D97-AF65-F5344CB8AC3E}">
        <p14:creationId xmlns:p14="http://schemas.microsoft.com/office/powerpoint/2010/main" val="4151923528"/>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244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28,587 Fire Flames Heat Background Photos - Free &amp; Royalty-Free Stock  Photos from Dreamstime">
            <a:extLst>
              <a:ext uri="{FF2B5EF4-FFF2-40B4-BE49-F238E27FC236}">
                <a16:creationId xmlns:a16="http://schemas.microsoft.com/office/drawing/2014/main" id="{DAC3D5B1-16F5-49D9-A407-65706AB088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23" y="4373217"/>
            <a:ext cx="9131577" cy="248478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8A0253D-C091-48FF-AF28-A164367118FE}"/>
              </a:ext>
            </a:extLst>
          </p:cNvPr>
          <p:cNvSpPr>
            <a:spLocks noGrp="1"/>
          </p:cNvSpPr>
          <p:nvPr>
            <p:ph type="title"/>
          </p:nvPr>
        </p:nvSpPr>
        <p:spPr/>
        <p:txBody>
          <a:bodyPr/>
          <a:lstStyle/>
          <a:p>
            <a:pPr algn="ctr"/>
            <a:r>
              <a:rPr lang="en-US" b="1" dirty="0">
                <a:latin typeface="+mn-lt"/>
              </a:rPr>
              <a:t>The Proper Source for Our Zeal</a:t>
            </a:r>
          </a:p>
        </p:txBody>
      </p:sp>
      <p:sp>
        <p:nvSpPr>
          <p:cNvPr id="7" name="Content Placeholder 6">
            <a:extLst>
              <a:ext uri="{FF2B5EF4-FFF2-40B4-BE49-F238E27FC236}">
                <a16:creationId xmlns:a16="http://schemas.microsoft.com/office/drawing/2014/main" id="{3AF9E5B8-58EC-4A94-ACB7-F85303ADF1A5}"/>
              </a:ext>
            </a:extLst>
          </p:cNvPr>
          <p:cNvSpPr>
            <a:spLocks noGrp="1"/>
          </p:cNvSpPr>
          <p:nvPr>
            <p:ph idx="1"/>
          </p:nvPr>
        </p:nvSpPr>
        <p:spPr/>
        <p:txBody>
          <a:bodyPr>
            <a:normAutofit/>
          </a:bodyPr>
          <a:lstStyle/>
          <a:p>
            <a:pPr marL="742950" indent="-742950">
              <a:buFont typeface="+mj-lt"/>
              <a:buAutoNum type="arabicPeriod"/>
            </a:pPr>
            <a:r>
              <a:rPr lang="en-US" sz="3600" b="1" dirty="0"/>
              <a:t>Understanding God’s Word</a:t>
            </a:r>
          </a:p>
          <a:p>
            <a:pPr marL="742950" indent="-742950">
              <a:buFont typeface="+mj-lt"/>
              <a:buAutoNum type="arabicPeriod"/>
            </a:pPr>
            <a:r>
              <a:rPr lang="en-US" sz="3600" b="1" dirty="0"/>
              <a:t>True Repentance</a:t>
            </a:r>
          </a:p>
          <a:p>
            <a:pPr marL="742950" indent="-742950">
              <a:buFont typeface="+mj-lt"/>
              <a:buAutoNum type="arabicPeriod"/>
            </a:pPr>
            <a:r>
              <a:rPr lang="en-US" sz="3600" b="1" dirty="0"/>
              <a:t>Zealous Brethren</a:t>
            </a:r>
          </a:p>
        </p:txBody>
      </p:sp>
    </p:spTree>
    <p:extLst>
      <p:ext uri="{BB962C8B-B14F-4D97-AF65-F5344CB8AC3E}">
        <p14:creationId xmlns:p14="http://schemas.microsoft.com/office/powerpoint/2010/main" val="2971674893"/>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01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0E2E9E-AAA6-4F72-A023-F33EFB400525}"/>
              </a:ext>
            </a:extLst>
          </p:cNvPr>
          <p:cNvSpPr>
            <a:spLocks noGrp="1"/>
          </p:cNvSpPr>
          <p:nvPr>
            <p:ph type="ctrTitle"/>
          </p:nvPr>
        </p:nvSpPr>
        <p:spPr/>
        <p:txBody>
          <a:bodyPr/>
          <a:lstStyle/>
          <a:p>
            <a:r>
              <a:rPr lang="en-US" b="1" dirty="0">
                <a:latin typeface="+mn-lt"/>
              </a:rPr>
              <a:t>Zealous for Good Works</a:t>
            </a:r>
          </a:p>
        </p:txBody>
      </p:sp>
      <p:pic>
        <p:nvPicPr>
          <p:cNvPr id="6" name="Picture 2" descr="28,587 Fire Flames Heat Background Photos - Free &amp; Royalty-Free Stock  Photos from Dreamstime">
            <a:extLst>
              <a:ext uri="{FF2B5EF4-FFF2-40B4-BE49-F238E27FC236}">
                <a16:creationId xmlns:a16="http://schemas.microsoft.com/office/drawing/2014/main" id="{C3509871-8CEB-4BC3-A503-E8489A7477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23" y="4426226"/>
            <a:ext cx="9131577" cy="2484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721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BB2CB8-E099-4C7E-86D8-5A6B9B955BA1}"/>
              </a:ext>
            </a:extLst>
          </p:cNvPr>
          <p:cNvSpPr>
            <a:spLocks noGrp="1"/>
          </p:cNvSpPr>
          <p:nvPr>
            <p:ph type="title"/>
          </p:nvPr>
        </p:nvSpPr>
        <p:spPr/>
        <p:txBody>
          <a:bodyPr/>
          <a:lstStyle/>
          <a:p>
            <a:pPr algn="ctr"/>
            <a:r>
              <a:rPr lang="en-US" b="1" dirty="0">
                <a:latin typeface="+mn-lt"/>
              </a:rPr>
              <a:t>Zealous for Good Works</a:t>
            </a:r>
          </a:p>
        </p:txBody>
      </p:sp>
      <p:sp>
        <p:nvSpPr>
          <p:cNvPr id="5" name="Content Placeholder 4">
            <a:extLst>
              <a:ext uri="{FF2B5EF4-FFF2-40B4-BE49-F238E27FC236}">
                <a16:creationId xmlns:a16="http://schemas.microsoft.com/office/drawing/2014/main" id="{3D80D405-F872-4F19-948C-EA89D372188E}"/>
              </a:ext>
            </a:extLst>
          </p:cNvPr>
          <p:cNvSpPr>
            <a:spLocks noGrp="1"/>
          </p:cNvSpPr>
          <p:nvPr>
            <p:ph sz="half" idx="1"/>
          </p:nvPr>
        </p:nvSpPr>
        <p:spPr/>
        <p:txBody>
          <a:bodyPr>
            <a:normAutofit/>
          </a:bodyPr>
          <a:lstStyle/>
          <a:p>
            <a:r>
              <a:rPr lang="en-US" sz="3200" b="1" dirty="0"/>
              <a:t>Source for Zeal</a:t>
            </a:r>
          </a:p>
          <a:p>
            <a:r>
              <a:rPr lang="en-US" sz="3200" b="1" dirty="0"/>
              <a:t>Protecting our Zeal</a:t>
            </a:r>
          </a:p>
          <a:p>
            <a:r>
              <a:rPr lang="en-US" sz="3200" b="1" dirty="0"/>
              <a:t>Zealous for the Right Things</a:t>
            </a:r>
          </a:p>
          <a:p>
            <a:r>
              <a:rPr lang="en-US" sz="3200" b="1" dirty="0"/>
              <a:t>The Zeal of Jesus</a:t>
            </a:r>
          </a:p>
          <a:p>
            <a:r>
              <a:rPr lang="en-US" sz="3200" b="1" dirty="0"/>
              <a:t>How Jesus makes us “Zealous for Good Works”</a:t>
            </a:r>
          </a:p>
        </p:txBody>
      </p:sp>
      <p:sp>
        <p:nvSpPr>
          <p:cNvPr id="6" name="Content Placeholder 5">
            <a:extLst>
              <a:ext uri="{FF2B5EF4-FFF2-40B4-BE49-F238E27FC236}">
                <a16:creationId xmlns:a16="http://schemas.microsoft.com/office/drawing/2014/main" id="{81BA40CB-BB48-4AD4-9455-3DB81BF9B16B}"/>
              </a:ext>
            </a:extLst>
          </p:cNvPr>
          <p:cNvSpPr>
            <a:spLocks noGrp="1"/>
          </p:cNvSpPr>
          <p:nvPr>
            <p:ph sz="half" idx="2"/>
          </p:nvPr>
        </p:nvSpPr>
        <p:spPr/>
        <p:txBody>
          <a:bodyPr>
            <a:normAutofit/>
          </a:bodyPr>
          <a:lstStyle/>
          <a:p>
            <a:r>
              <a:rPr lang="en-US" sz="3200" b="1" dirty="0"/>
              <a:t>Praising God and Encouraging Others</a:t>
            </a:r>
          </a:p>
          <a:p>
            <a:r>
              <a:rPr lang="en-US" sz="3200" b="1" dirty="0"/>
              <a:t>Evangelism</a:t>
            </a:r>
          </a:p>
          <a:p>
            <a:r>
              <a:rPr lang="en-US" sz="3200" b="1" dirty="0"/>
              <a:t>Helping Others</a:t>
            </a:r>
          </a:p>
          <a:p>
            <a:r>
              <a:rPr lang="en-US" sz="3200" b="1" dirty="0"/>
              <a:t>Prayer</a:t>
            </a:r>
          </a:p>
          <a:p>
            <a:r>
              <a:rPr lang="en-US" sz="3200" b="1" dirty="0"/>
              <a:t>Helping the Sick and Grieving</a:t>
            </a:r>
          </a:p>
        </p:txBody>
      </p:sp>
    </p:spTree>
    <p:extLst>
      <p:ext uri="{BB962C8B-B14F-4D97-AF65-F5344CB8AC3E}">
        <p14:creationId xmlns:p14="http://schemas.microsoft.com/office/powerpoint/2010/main" val="383276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0253D-C091-48FF-AF28-A164367118FE}"/>
              </a:ext>
            </a:extLst>
          </p:cNvPr>
          <p:cNvSpPr>
            <a:spLocks noGrp="1"/>
          </p:cNvSpPr>
          <p:nvPr>
            <p:ph type="ctrTitle"/>
          </p:nvPr>
        </p:nvSpPr>
        <p:spPr>
          <a:xfrm>
            <a:off x="685800" y="1665697"/>
            <a:ext cx="7772400" cy="2387600"/>
          </a:xfrm>
        </p:spPr>
        <p:txBody>
          <a:bodyPr/>
          <a:lstStyle/>
          <a:p>
            <a:r>
              <a:rPr lang="en-US" b="1" dirty="0">
                <a:latin typeface="+mn-lt"/>
              </a:rPr>
              <a:t>The Proper Source </a:t>
            </a:r>
            <a:br>
              <a:rPr lang="en-US" b="1" dirty="0">
                <a:latin typeface="+mn-lt"/>
              </a:rPr>
            </a:br>
            <a:r>
              <a:rPr lang="en-US" b="1" dirty="0">
                <a:latin typeface="+mn-lt"/>
              </a:rPr>
              <a:t>for Our Zeal</a:t>
            </a:r>
          </a:p>
        </p:txBody>
      </p:sp>
      <p:sp>
        <p:nvSpPr>
          <p:cNvPr id="3" name="Subtitle 2">
            <a:extLst>
              <a:ext uri="{FF2B5EF4-FFF2-40B4-BE49-F238E27FC236}">
                <a16:creationId xmlns:a16="http://schemas.microsoft.com/office/drawing/2014/main" id="{DEA05085-ED88-47E8-ACF9-503F16ABCDC4}"/>
              </a:ext>
            </a:extLst>
          </p:cNvPr>
          <p:cNvSpPr>
            <a:spLocks noGrp="1"/>
          </p:cNvSpPr>
          <p:nvPr>
            <p:ph type="subTitle" idx="1"/>
          </p:nvPr>
        </p:nvSpPr>
        <p:spPr>
          <a:xfrm>
            <a:off x="1143000" y="408267"/>
            <a:ext cx="6858000" cy="824188"/>
          </a:xfrm>
        </p:spPr>
        <p:txBody>
          <a:bodyPr>
            <a:normAutofit/>
          </a:bodyPr>
          <a:lstStyle/>
          <a:p>
            <a:r>
              <a:rPr lang="en-US" sz="3200" b="1" dirty="0"/>
              <a:t>“zealous for good works” Titus 2:14</a:t>
            </a:r>
          </a:p>
        </p:txBody>
      </p:sp>
      <p:pic>
        <p:nvPicPr>
          <p:cNvPr id="4" name="Picture 2" descr="28,587 Fire Flames Heat Background Photos - Free &amp; Royalty-Free Stock  Photos from Dreamstime">
            <a:extLst>
              <a:ext uri="{FF2B5EF4-FFF2-40B4-BE49-F238E27FC236}">
                <a16:creationId xmlns:a16="http://schemas.microsoft.com/office/drawing/2014/main" id="{DAC3D5B1-16F5-49D9-A407-65706AB088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23" y="4426226"/>
            <a:ext cx="9131577" cy="2484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27274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91755-FBB9-49BA-A2F6-C45EC63F33F6}"/>
              </a:ext>
            </a:extLst>
          </p:cNvPr>
          <p:cNvSpPr>
            <a:spLocks noGrp="1"/>
          </p:cNvSpPr>
          <p:nvPr>
            <p:ph type="title"/>
          </p:nvPr>
        </p:nvSpPr>
        <p:spPr/>
        <p:txBody>
          <a:bodyPr>
            <a:normAutofit/>
          </a:bodyPr>
          <a:lstStyle/>
          <a:p>
            <a:pPr algn="ctr"/>
            <a:r>
              <a:rPr lang="en-US" sz="4800" b="1" dirty="0">
                <a:latin typeface="+mn-lt"/>
              </a:rPr>
              <a:t>What is Zeal?</a:t>
            </a:r>
          </a:p>
        </p:txBody>
      </p:sp>
      <p:sp>
        <p:nvSpPr>
          <p:cNvPr id="3" name="Content Placeholder 2">
            <a:extLst>
              <a:ext uri="{FF2B5EF4-FFF2-40B4-BE49-F238E27FC236}">
                <a16:creationId xmlns:a16="http://schemas.microsoft.com/office/drawing/2014/main" id="{4D7BEC75-FBDD-4451-ABF7-A1F10E83EAC9}"/>
              </a:ext>
            </a:extLst>
          </p:cNvPr>
          <p:cNvSpPr>
            <a:spLocks noGrp="1"/>
          </p:cNvSpPr>
          <p:nvPr>
            <p:ph idx="1"/>
          </p:nvPr>
        </p:nvSpPr>
        <p:spPr/>
        <p:txBody>
          <a:bodyPr/>
          <a:lstStyle/>
          <a:p>
            <a:r>
              <a:rPr lang="en-US" b="1" dirty="0"/>
              <a:t>“great energy of enthusiasm in pursuit of a cause or objective” </a:t>
            </a:r>
          </a:p>
          <a:p>
            <a:endParaRPr lang="en-US" b="1" dirty="0"/>
          </a:p>
          <a:p>
            <a:r>
              <a:rPr lang="en-US" b="1" dirty="0"/>
              <a:t>Translated from Greek </a:t>
            </a:r>
            <a:br>
              <a:rPr lang="en-US" b="1" dirty="0"/>
            </a:br>
            <a:r>
              <a:rPr lang="en-US" b="1" dirty="0"/>
              <a:t>word </a:t>
            </a:r>
            <a:r>
              <a:rPr lang="en-US" b="1" i="1" dirty="0" err="1"/>
              <a:t>zelos</a:t>
            </a:r>
            <a:r>
              <a:rPr lang="en-US" b="1" dirty="0"/>
              <a:t>.</a:t>
            </a:r>
          </a:p>
          <a:p>
            <a:r>
              <a:rPr lang="en-US" b="1" dirty="0"/>
              <a:t>“to be hot, or heat” </a:t>
            </a:r>
          </a:p>
        </p:txBody>
      </p:sp>
      <p:pic>
        <p:nvPicPr>
          <p:cNvPr id="1028" name="Picture 4" descr="house-fire-pictures-0001 | Wagner Insurance Group">
            <a:extLst>
              <a:ext uri="{FF2B5EF4-FFF2-40B4-BE49-F238E27FC236}">
                <a16:creationId xmlns:a16="http://schemas.microsoft.com/office/drawing/2014/main" id="{D0B756E9-B9A3-4FBF-BF7A-828ADE9ED9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727463"/>
            <a:ext cx="4000500"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38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2EA8-4DC0-4871-A872-EBB33ADF686E}"/>
              </a:ext>
            </a:extLst>
          </p:cNvPr>
          <p:cNvSpPr>
            <a:spLocks noGrp="1"/>
          </p:cNvSpPr>
          <p:nvPr>
            <p:ph type="title"/>
          </p:nvPr>
        </p:nvSpPr>
        <p:spPr/>
        <p:txBody>
          <a:bodyPr/>
          <a:lstStyle/>
          <a:p>
            <a:pPr algn="ctr"/>
            <a:r>
              <a:rPr lang="en-US" b="1" dirty="0">
                <a:latin typeface="+mn-lt"/>
              </a:rPr>
              <a:t>1. Understanding God’s Word</a:t>
            </a:r>
          </a:p>
        </p:txBody>
      </p:sp>
      <p:sp>
        <p:nvSpPr>
          <p:cNvPr id="3" name="Content Placeholder 2">
            <a:extLst>
              <a:ext uri="{FF2B5EF4-FFF2-40B4-BE49-F238E27FC236}">
                <a16:creationId xmlns:a16="http://schemas.microsoft.com/office/drawing/2014/main" id="{FF34A679-88C5-4CDF-8FA5-25546E7E9D9B}"/>
              </a:ext>
            </a:extLst>
          </p:cNvPr>
          <p:cNvSpPr>
            <a:spLocks noGrp="1"/>
          </p:cNvSpPr>
          <p:nvPr>
            <p:ph idx="1"/>
          </p:nvPr>
        </p:nvSpPr>
        <p:spPr/>
        <p:txBody>
          <a:bodyPr>
            <a:normAutofit/>
          </a:bodyPr>
          <a:lstStyle/>
          <a:p>
            <a:r>
              <a:rPr lang="en-US" sz="3200" b="1" dirty="0"/>
              <a:t>Romans 10:1-3</a:t>
            </a:r>
          </a:p>
        </p:txBody>
      </p:sp>
      <p:pic>
        <p:nvPicPr>
          <p:cNvPr id="2050" name="Picture 2" descr="How to read the Bible - Parish of Bracknell">
            <a:extLst>
              <a:ext uri="{FF2B5EF4-FFF2-40B4-BE49-F238E27FC236}">
                <a16:creationId xmlns:a16="http://schemas.microsoft.com/office/drawing/2014/main" id="{62103072-4E7B-4CBB-A1F2-E74045AD85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311" y="2770906"/>
            <a:ext cx="7109377" cy="372196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272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2EA8-4DC0-4871-A872-EBB33ADF686E}"/>
              </a:ext>
            </a:extLst>
          </p:cNvPr>
          <p:cNvSpPr>
            <a:spLocks noGrp="1"/>
          </p:cNvSpPr>
          <p:nvPr>
            <p:ph type="title"/>
          </p:nvPr>
        </p:nvSpPr>
        <p:spPr/>
        <p:txBody>
          <a:bodyPr/>
          <a:lstStyle/>
          <a:p>
            <a:pPr algn="ctr"/>
            <a:r>
              <a:rPr lang="en-US" b="1" dirty="0">
                <a:latin typeface="+mn-lt"/>
              </a:rPr>
              <a:t>1. Understanding God’s Word</a:t>
            </a:r>
          </a:p>
        </p:txBody>
      </p:sp>
      <p:sp>
        <p:nvSpPr>
          <p:cNvPr id="3" name="Content Placeholder 2">
            <a:extLst>
              <a:ext uri="{FF2B5EF4-FFF2-40B4-BE49-F238E27FC236}">
                <a16:creationId xmlns:a16="http://schemas.microsoft.com/office/drawing/2014/main" id="{FF34A679-88C5-4CDF-8FA5-25546E7E9D9B}"/>
              </a:ext>
            </a:extLst>
          </p:cNvPr>
          <p:cNvSpPr>
            <a:spLocks noGrp="1"/>
          </p:cNvSpPr>
          <p:nvPr>
            <p:ph idx="1"/>
          </p:nvPr>
        </p:nvSpPr>
        <p:spPr/>
        <p:txBody>
          <a:bodyPr>
            <a:normAutofit/>
          </a:bodyPr>
          <a:lstStyle/>
          <a:p>
            <a:pPr marL="0" indent="0">
              <a:buNone/>
            </a:pPr>
            <a:r>
              <a:rPr lang="en-US" sz="3200" b="1" dirty="0"/>
              <a:t>“And beginning at Moses and all the Prophets, He expounded to them in all the Scriptures the things concerning Himself” (Luke 24:27). </a:t>
            </a:r>
          </a:p>
          <a:p>
            <a:pPr marL="0" indent="0">
              <a:buNone/>
            </a:pPr>
            <a:endParaRPr lang="en-US" sz="1000" b="1" dirty="0"/>
          </a:p>
          <a:p>
            <a:pPr marL="0" indent="0">
              <a:buNone/>
            </a:pPr>
            <a:r>
              <a:rPr lang="en-US" sz="3200" b="1" dirty="0"/>
              <a:t>“And they said to one another, ‘Did not our heart burn within us while He talked with us on the road, and while He opened the Scriptures to us?’” (v. 32)</a:t>
            </a:r>
          </a:p>
          <a:p>
            <a:pPr marL="0" indent="0">
              <a:buNone/>
            </a:pPr>
            <a:endParaRPr lang="en-US" sz="3200" b="1" dirty="0"/>
          </a:p>
          <a:p>
            <a:pPr marL="0" indent="0">
              <a:buNone/>
            </a:pPr>
            <a:endParaRPr lang="en-US" sz="3200" b="1" dirty="0"/>
          </a:p>
        </p:txBody>
      </p:sp>
    </p:spTree>
    <p:extLst>
      <p:ext uri="{BB962C8B-B14F-4D97-AF65-F5344CB8AC3E}">
        <p14:creationId xmlns:p14="http://schemas.microsoft.com/office/powerpoint/2010/main" val="3669909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2EA8-4DC0-4871-A872-EBB33ADF686E}"/>
              </a:ext>
            </a:extLst>
          </p:cNvPr>
          <p:cNvSpPr>
            <a:spLocks noGrp="1"/>
          </p:cNvSpPr>
          <p:nvPr>
            <p:ph type="title"/>
          </p:nvPr>
        </p:nvSpPr>
        <p:spPr/>
        <p:txBody>
          <a:bodyPr>
            <a:normAutofit/>
          </a:bodyPr>
          <a:lstStyle/>
          <a:p>
            <a:pPr algn="ctr"/>
            <a:r>
              <a:rPr lang="en-US" b="1" dirty="0">
                <a:latin typeface="+mn-lt"/>
              </a:rPr>
              <a:t>2. True Repentance</a:t>
            </a:r>
          </a:p>
        </p:txBody>
      </p:sp>
      <p:sp>
        <p:nvSpPr>
          <p:cNvPr id="3" name="Content Placeholder 2">
            <a:extLst>
              <a:ext uri="{FF2B5EF4-FFF2-40B4-BE49-F238E27FC236}">
                <a16:creationId xmlns:a16="http://schemas.microsoft.com/office/drawing/2014/main" id="{FF34A679-88C5-4CDF-8FA5-25546E7E9D9B}"/>
              </a:ext>
            </a:extLst>
          </p:cNvPr>
          <p:cNvSpPr>
            <a:spLocks noGrp="1"/>
          </p:cNvSpPr>
          <p:nvPr>
            <p:ph idx="1"/>
          </p:nvPr>
        </p:nvSpPr>
        <p:spPr/>
        <p:txBody>
          <a:bodyPr>
            <a:normAutofit/>
          </a:bodyPr>
          <a:lstStyle/>
          <a:p>
            <a:r>
              <a:rPr lang="en-US" sz="3200" b="1" dirty="0"/>
              <a:t>Psalm 32:1-5</a:t>
            </a:r>
          </a:p>
          <a:p>
            <a:r>
              <a:rPr lang="en-US" sz="3200" b="1" dirty="0"/>
              <a:t>2 Corinthians 7:8-11</a:t>
            </a:r>
          </a:p>
        </p:txBody>
      </p:sp>
      <p:pic>
        <p:nvPicPr>
          <p:cNvPr id="3074" name="Picture 2" descr="How to Make a U Turn - Comedy Traffic School®">
            <a:extLst>
              <a:ext uri="{FF2B5EF4-FFF2-40B4-BE49-F238E27FC236}">
                <a16:creationId xmlns:a16="http://schemas.microsoft.com/office/drawing/2014/main" id="{667D194A-FC68-4AD2-BE62-206B855401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8352" y="3538330"/>
            <a:ext cx="5317095" cy="3030744"/>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966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2EA8-4DC0-4871-A872-EBB33ADF686E}"/>
              </a:ext>
            </a:extLst>
          </p:cNvPr>
          <p:cNvSpPr>
            <a:spLocks noGrp="1"/>
          </p:cNvSpPr>
          <p:nvPr>
            <p:ph type="title"/>
          </p:nvPr>
        </p:nvSpPr>
        <p:spPr/>
        <p:txBody>
          <a:bodyPr>
            <a:normAutofit/>
          </a:bodyPr>
          <a:lstStyle/>
          <a:p>
            <a:pPr algn="ctr"/>
            <a:r>
              <a:rPr lang="en-US" b="1" dirty="0">
                <a:latin typeface="+mn-lt"/>
              </a:rPr>
              <a:t>3. Zealous Brethren</a:t>
            </a:r>
          </a:p>
        </p:txBody>
      </p:sp>
      <p:sp>
        <p:nvSpPr>
          <p:cNvPr id="3" name="Content Placeholder 2">
            <a:extLst>
              <a:ext uri="{FF2B5EF4-FFF2-40B4-BE49-F238E27FC236}">
                <a16:creationId xmlns:a16="http://schemas.microsoft.com/office/drawing/2014/main" id="{FF34A679-88C5-4CDF-8FA5-25546E7E9D9B}"/>
              </a:ext>
            </a:extLst>
          </p:cNvPr>
          <p:cNvSpPr>
            <a:spLocks noGrp="1"/>
          </p:cNvSpPr>
          <p:nvPr>
            <p:ph idx="1"/>
          </p:nvPr>
        </p:nvSpPr>
        <p:spPr/>
        <p:txBody>
          <a:bodyPr>
            <a:normAutofit/>
          </a:bodyPr>
          <a:lstStyle/>
          <a:p>
            <a:r>
              <a:rPr lang="en-US" sz="3200" b="1" dirty="0"/>
              <a:t>2 Corinthians 8:1-5</a:t>
            </a:r>
          </a:p>
          <a:p>
            <a:r>
              <a:rPr lang="en-US" sz="3200" b="1" dirty="0"/>
              <a:t>2 Corinthians 9:1-2</a:t>
            </a:r>
          </a:p>
        </p:txBody>
      </p:sp>
      <p:pic>
        <p:nvPicPr>
          <p:cNvPr id="4098" name="Picture 2" descr="Glowing Fire Embers | Free stock photos - Rgbstock - Free stock images |  somadjinn | August - 04 - 2012 (51)">
            <a:extLst>
              <a:ext uri="{FF2B5EF4-FFF2-40B4-BE49-F238E27FC236}">
                <a16:creationId xmlns:a16="http://schemas.microsoft.com/office/drawing/2014/main" id="{7ED8E14A-9169-442B-A842-A46F5F1917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0850" y="3197083"/>
            <a:ext cx="4910759" cy="3273839"/>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12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205</Words>
  <Application>Microsoft Office PowerPoint</Application>
  <PresentationFormat>On-screen Show (4:3)</PresentationFormat>
  <Paragraphs>36</Paragraphs>
  <Slides>11</Slides>
  <Notes>1</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11</vt:i4>
      </vt:variant>
    </vt:vector>
  </HeadingPairs>
  <TitlesOfParts>
    <vt:vector size="18" baseType="lpstr">
      <vt:lpstr>Arial</vt:lpstr>
      <vt:lpstr>Calibri</vt:lpstr>
      <vt:lpstr>Calibri Light</vt:lpstr>
      <vt:lpstr>3_Office Theme</vt:lpstr>
      <vt:lpstr>Office Theme</vt:lpstr>
      <vt:lpstr>4_Office Theme</vt:lpstr>
      <vt:lpstr>2_Office Theme</vt:lpstr>
      <vt:lpstr>PowerPoint Presentation</vt:lpstr>
      <vt:lpstr>Zealous for Good Works</vt:lpstr>
      <vt:lpstr>Zealous for Good Works</vt:lpstr>
      <vt:lpstr>The Proper Source  for Our Zeal</vt:lpstr>
      <vt:lpstr>What is Zeal?</vt:lpstr>
      <vt:lpstr>1. Understanding God’s Word</vt:lpstr>
      <vt:lpstr>1. Understanding God’s Word</vt:lpstr>
      <vt:lpstr>2. True Repentance</vt:lpstr>
      <vt:lpstr>3. Zealous Brethren</vt:lpstr>
      <vt:lpstr>The Proper Source for Our Zeal</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98</cp:revision>
  <dcterms:created xsi:type="dcterms:W3CDTF">2008-03-16T18:22:36Z</dcterms:created>
  <dcterms:modified xsi:type="dcterms:W3CDTF">2021-11-22T14:02:15Z</dcterms:modified>
</cp:coreProperties>
</file>