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dwritersguild.org/tag/membership-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icserver.org/j/judgmen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icserver.org/j/judgment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ublicdomainfiles.com/show_file.php?id=1348803601331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File:Boer_goats.jpg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commons.wikimedia.org/wiki/File:Flock_of_sheep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File:Boer_goats.jpg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commons.wikimedia.org/wiki/File:Flock_of_sheep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File:Boer_goats.jpg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commons.wikimedia.org/wiki/File:Flock_of_sheep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elrenuevopentecostal.blogspot.com/2012_02_01_archiv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919" y="97653"/>
            <a:ext cx="10517081" cy="15735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cap="small" dirty="0">
                <a:latin typeface="Elephant" panose="02020904090505020303" pitchFamily="18" charset="0"/>
              </a:rPr>
              <a:t>A Brief Glimpse of</a:t>
            </a:r>
            <a:br>
              <a:rPr lang="en-US" sz="5400" cap="small" dirty="0">
                <a:latin typeface="Elephant" panose="02020904090505020303" pitchFamily="18" charset="0"/>
              </a:rPr>
            </a:br>
            <a:r>
              <a:rPr lang="en-US" sz="5400" cap="small" dirty="0">
                <a:latin typeface="Elephant" panose="02020904090505020303" pitchFamily="18" charset="0"/>
              </a:rPr>
              <a:t> The 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186" y="4836034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sz="4800" cap="small" dirty="0">
                <a:solidFill>
                  <a:srgbClr val="0000FF"/>
                </a:solidFill>
                <a:latin typeface="Impact" panose="020B0806030902050204" pitchFamily="34" charset="0"/>
              </a:rPr>
              <a:t>Matthew 25:31-46</a:t>
            </a:r>
          </a:p>
          <a:p>
            <a:pPr algn="ctr"/>
            <a:r>
              <a:rPr lang="en-US" sz="4800" cap="small" dirty="0">
                <a:solidFill>
                  <a:srgbClr val="0000FF"/>
                </a:solidFill>
                <a:latin typeface="Impact" panose="020B0806030902050204" pitchFamily="34" charset="0"/>
              </a:rPr>
              <a:t>Revelation 20:11-15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91C0EC-F903-4016-9DA4-6793C0194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27038" y="1751214"/>
            <a:ext cx="4516812" cy="279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Lifting Veil of the Final Judgment</a:t>
            </a:r>
          </a:p>
        </p:txBody>
      </p:sp>
      <p:pic>
        <p:nvPicPr>
          <p:cNvPr id="3" name="Picture 2" descr="A close up of a street sign on a pole&#10;&#10;Description automatically generated">
            <a:extLst>
              <a:ext uri="{FF2B5EF4-FFF2-40B4-BE49-F238E27FC236}">
                <a16:creationId xmlns:a16="http://schemas.microsoft.com/office/drawing/2014/main" id="{506A24AF-BD4D-4FD5-8BAB-46DD70565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2900" y="1463675"/>
            <a:ext cx="4457700" cy="3658902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95900" y="1463674"/>
            <a:ext cx="6057900" cy="520382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cap="small" dirty="0">
                <a:solidFill>
                  <a:srgbClr val="0000FF"/>
                </a:solidFill>
                <a:latin typeface="Impact" panose="020B0806030902050204" pitchFamily="34" charset="0"/>
              </a:rPr>
              <a:t>Revelation 20:11-15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Great White Throne </a:t>
            </a:r>
            <a:r>
              <a:rPr lang="en-US" sz="2800" dirty="0">
                <a:latin typeface="Impact" panose="020B0806030902050204" pitchFamily="34" charset="0"/>
              </a:rPr>
              <a:t>(v.11)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Face of earth and heaven fled away—no place to hide!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Dead—small and great </a:t>
            </a:r>
            <a:r>
              <a:rPr lang="en-US" sz="2800" dirty="0">
                <a:latin typeface="Impact" panose="020B0806030902050204" pitchFamily="34" charset="0"/>
              </a:rPr>
              <a:t>(v.12)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“</a:t>
            </a:r>
            <a:r>
              <a:rPr lang="en-US" sz="2800" dirty="0">
                <a:latin typeface="Impact" panose="020B0806030902050204" pitchFamily="34" charset="0"/>
              </a:rPr>
              <a:t>Books</a:t>
            </a:r>
            <a:r>
              <a:rPr lang="en-US" sz="2800" dirty="0">
                <a:latin typeface="Georgia" panose="02040502050405020303" pitchFamily="18" charset="0"/>
              </a:rPr>
              <a:t>” were opened—                         ”</a:t>
            </a:r>
            <a:r>
              <a:rPr lang="en-US" sz="2800" dirty="0">
                <a:latin typeface="Impact" panose="020B0806030902050204" pitchFamily="34" charset="0"/>
              </a:rPr>
              <a:t>Book of Life</a:t>
            </a:r>
            <a:r>
              <a:rPr lang="en-US" sz="2800" dirty="0">
                <a:latin typeface="Georgia" panose="02040502050405020303" pitchFamily="18" charset="0"/>
              </a:rPr>
              <a:t>” 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Judged according to their works—things written in the “books”</a:t>
            </a:r>
          </a:p>
          <a:p>
            <a:pPr lvl="2"/>
            <a:r>
              <a:rPr lang="en-US" sz="2800" dirty="0">
                <a:latin typeface="Georgia" panose="02040502050405020303" pitchFamily="18" charset="0"/>
              </a:rPr>
              <a:t>STANDARD</a:t>
            </a:r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Lifting Veil of the Final Judgment</a:t>
            </a:r>
          </a:p>
        </p:txBody>
      </p:sp>
      <p:pic>
        <p:nvPicPr>
          <p:cNvPr id="3" name="Picture 2" descr="A close up of a street sign on a pole&#10;&#10;Description automatically generated">
            <a:extLst>
              <a:ext uri="{FF2B5EF4-FFF2-40B4-BE49-F238E27FC236}">
                <a16:creationId xmlns:a16="http://schemas.microsoft.com/office/drawing/2014/main" id="{506A24AF-BD4D-4FD5-8BAB-46DD70565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2900" y="1463675"/>
            <a:ext cx="4457700" cy="3658902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95900" y="1463674"/>
            <a:ext cx="6057900" cy="520382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cap="small" dirty="0">
                <a:solidFill>
                  <a:srgbClr val="0000FF"/>
                </a:solidFill>
                <a:latin typeface="Impact" panose="020B0806030902050204" pitchFamily="34" charset="0"/>
              </a:rPr>
              <a:t>Revelation 20:11-15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Sea gave up the dead </a:t>
            </a:r>
            <a:r>
              <a:rPr lang="en-US" sz="2800" dirty="0">
                <a:latin typeface="Impact" panose="020B0806030902050204" pitchFamily="34" charset="0"/>
              </a:rPr>
              <a:t>(v.13)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Death and Hades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Judged according to their works</a:t>
            </a:r>
            <a:endParaRPr lang="en-US" sz="2800" dirty="0">
              <a:latin typeface="Impact" panose="020B0806030902050204" pitchFamily="34" charset="0"/>
            </a:endParaRP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Death and Hades cast into lake of fire—”second death” </a:t>
            </a:r>
            <a:r>
              <a:rPr lang="en-US" sz="2800" dirty="0">
                <a:latin typeface="Impact" panose="020B0806030902050204" pitchFamily="34" charset="0"/>
              </a:rPr>
              <a:t>(v.14)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Death and Hades—cast into                 lake of fire </a:t>
            </a:r>
            <a:r>
              <a:rPr lang="en-US" sz="2800" dirty="0">
                <a:latin typeface="Impact" panose="020B0806030902050204" pitchFamily="34" charset="0"/>
              </a:rPr>
              <a:t>(vs.15)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“Second Death”</a:t>
            </a:r>
          </a:p>
        </p:txBody>
      </p:sp>
    </p:spTree>
    <p:extLst>
      <p:ext uri="{BB962C8B-B14F-4D97-AF65-F5344CB8AC3E}">
        <p14:creationId xmlns:p14="http://schemas.microsoft.com/office/powerpoint/2010/main" val="56703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How Many Deaths?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07124" y="1653033"/>
            <a:ext cx="6057900" cy="520382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z="3600" cap="small" dirty="0">
                <a:solidFill>
                  <a:srgbClr val="0000FF"/>
                </a:solidFill>
                <a:latin typeface="Impact" panose="020B0806030902050204" pitchFamily="34" charset="0"/>
              </a:rPr>
              <a:t>Hebrews 9:27</a:t>
            </a:r>
            <a:r>
              <a:rPr lang="en-US" sz="3600" cap="small" dirty="0">
                <a:latin typeface="Georgia" panose="02040502050405020303" pitchFamily="18" charset="0"/>
              </a:rPr>
              <a:t>—                            Physical death</a:t>
            </a:r>
          </a:p>
          <a:p>
            <a:pPr lvl="0"/>
            <a:endParaRPr lang="en-US" sz="3600" cap="small" dirty="0">
              <a:latin typeface="Georgia" panose="02040502050405020303" pitchFamily="18" charset="0"/>
            </a:endParaRPr>
          </a:p>
          <a:p>
            <a:pPr lvl="0"/>
            <a:r>
              <a:rPr lang="en-US" sz="3600" cap="small" dirty="0">
                <a:solidFill>
                  <a:srgbClr val="0000FF"/>
                </a:solidFill>
                <a:latin typeface="Impact" panose="020B0806030902050204" pitchFamily="34" charset="0"/>
              </a:rPr>
              <a:t>Romans 6:2</a:t>
            </a:r>
            <a:r>
              <a:rPr lang="en-US" sz="3600" cap="small" dirty="0">
                <a:latin typeface="Georgia" panose="02040502050405020303" pitchFamily="18" charset="0"/>
              </a:rPr>
              <a:t>—Die to Sin</a:t>
            </a:r>
          </a:p>
          <a:p>
            <a:pPr lvl="0"/>
            <a:endParaRPr lang="en-US" sz="3600" cap="small" dirty="0">
              <a:latin typeface="Georgia" panose="02040502050405020303" pitchFamily="18" charset="0"/>
            </a:endParaRPr>
          </a:p>
          <a:p>
            <a:pPr lvl="0"/>
            <a:r>
              <a:rPr lang="en-US" sz="3600" cap="small" dirty="0">
                <a:solidFill>
                  <a:srgbClr val="0000FF"/>
                </a:solidFill>
                <a:latin typeface="Impact" panose="020B0806030902050204" pitchFamily="34" charset="0"/>
              </a:rPr>
              <a:t>Revelation 20:15</a:t>
            </a:r>
            <a:r>
              <a:rPr lang="en-US" sz="3600" cap="small" dirty="0">
                <a:latin typeface="Georgia" panose="02040502050405020303" pitchFamily="18" charset="0"/>
              </a:rPr>
              <a:t>—                          Second Death</a:t>
            </a:r>
            <a:endParaRPr lang="en-US" sz="3600" dirty="0">
              <a:latin typeface="Georgia" panose="02040502050405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782732-A9AB-4B31-92BB-1348603EA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49424" y="1306666"/>
            <a:ext cx="4088906" cy="51388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132E6C-0ED4-4EC4-8C6D-577874FB92BC}"/>
              </a:ext>
            </a:extLst>
          </p:cNvPr>
          <p:cNvSpPr txBox="1"/>
          <p:nvPr/>
        </p:nvSpPr>
        <p:spPr>
          <a:xfrm>
            <a:off x="1669002" y="2598831"/>
            <a:ext cx="2787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Elephant" panose="02020904090505020303" pitchFamily="18" charset="0"/>
              </a:rPr>
              <a:t>Died Twice to Live  Eternally!</a:t>
            </a:r>
          </a:p>
        </p:txBody>
      </p:sp>
    </p:spTree>
    <p:extLst>
      <p:ext uri="{BB962C8B-B14F-4D97-AF65-F5344CB8AC3E}">
        <p14:creationId xmlns:p14="http://schemas.microsoft.com/office/powerpoint/2010/main" val="365072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Judge By What “Things”?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95900" y="1463674"/>
            <a:ext cx="6057900" cy="520382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en-US" sz="4000" dirty="0">
                <a:latin typeface="Georgia" panose="02040502050405020303" pitchFamily="18" charset="0"/>
              </a:rPr>
              <a:t>Sheep and Goats</a:t>
            </a:r>
          </a:p>
          <a:p>
            <a:pPr lvl="1"/>
            <a:r>
              <a:rPr lang="en-US" sz="4000" dirty="0">
                <a:latin typeface="Impact" panose="020B0806030902050204" pitchFamily="34" charset="0"/>
              </a:rPr>
              <a:t>Right Hand</a:t>
            </a:r>
            <a:r>
              <a:rPr lang="en-US" sz="4000" dirty="0">
                <a:latin typeface="Georgia" panose="02040502050405020303" pitchFamily="18" charset="0"/>
              </a:rPr>
              <a:t>—Sheep</a:t>
            </a:r>
          </a:p>
          <a:p>
            <a:pPr lvl="1"/>
            <a:r>
              <a:rPr lang="en-US" sz="4000" dirty="0">
                <a:latin typeface="Impact" panose="020B0806030902050204" pitchFamily="34" charset="0"/>
              </a:rPr>
              <a:t>Left Hand </a:t>
            </a:r>
            <a:r>
              <a:rPr lang="en-US" sz="4000" dirty="0">
                <a:latin typeface="Georgia" panose="02040502050405020303" pitchFamily="18" charset="0"/>
              </a:rPr>
              <a:t>–Goats </a:t>
            </a:r>
          </a:p>
          <a:p>
            <a:pPr lvl="0"/>
            <a:r>
              <a:rPr lang="en-US" sz="4000" dirty="0">
                <a:solidFill>
                  <a:srgbClr val="0000FF"/>
                </a:solidFill>
                <a:latin typeface="Georgia" panose="02040502050405020303" pitchFamily="18" charset="0"/>
              </a:rPr>
              <a:t>“</a:t>
            </a:r>
            <a:r>
              <a:rPr lang="en-US" sz="4000" i="1" dirty="0">
                <a:solidFill>
                  <a:srgbClr val="0000FF"/>
                </a:solidFill>
                <a:latin typeface="Georgia" panose="02040502050405020303" pitchFamily="18" charset="0"/>
              </a:rPr>
              <a:t>Come blessed of My Father, inherit the kingdom prepared for you from the foundation of the world.” (vs.32-24)</a:t>
            </a:r>
          </a:p>
        </p:txBody>
      </p:sp>
      <p:pic>
        <p:nvPicPr>
          <p:cNvPr id="3" name="Picture 2" descr="A herd of sheep standing on a dry grass field&#10;&#10;Description automatically generated">
            <a:extLst>
              <a:ext uri="{FF2B5EF4-FFF2-40B4-BE49-F238E27FC236}">
                <a16:creationId xmlns:a16="http://schemas.microsoft.com/office/drawing/2014/main" id="{8365E1A7-5104-4E24-94CD-7A9470725C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1955" y="1657350"/>
            <a:ext cx="1655445" cy="4286250"/>
          </a:xfrm>
          <a:prstGeom prst="rect">
            <a:avLst/>
          </a:prstGeom>
        </p:spPr>
      </p:pic>
      <p:pic>
        <p:nvPicPr>
          <p:cNvPr id="8" name="Picture 7" descr="A group of sheep standing on a dry grass field&#10;&#10;Description automatically generated">
            <a:extLst>
              <a:ext uri="{FF2B5EF4-FFF2-40B4-BE49-F238E27FC236}">
                <a16:creationId xmlns:a16="http://schemas.microsoft.com/office/drawing/2014/main" id="{083B2338-9053-4168-BBCF-017FA6D193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238375" y="1657350"/>
            <a:ext cx="26193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1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Judge By What “Things”?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95900" y="1156887"/>
            <a:ext cx="6494145" cy="556300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en-US" sz="4000" dirty="0">
                <a:latin typeface="Georgia" panose="02040502050405020303" pitchFamily="18" charset="0"/>
              </a:rPr>
              <a:t>Hungry—fed me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Thirsty—gave drink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Stranger—took me in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Naked—clothed me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Sick—visited me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Prison—came to me</a:t>
            </a:r>
          </a:p>
          <a:p>
            <a:pPr lvl="0"/>
            <a:r>
              <a:rPr lang="en-US" sz="4000" dirty="0">
                <a:solidFill>
                  <a:srgbClr val="0000FF"/>
                </a:solidFill>
                <a:latin typeface="Impact" panose="020B0806030902050204" pitchFamily="34" charset="0"/>
              </a:rPr>
              <a:t>“Did to the least –                                  did unto Me.”</a:t>
            </a:r>
          </a:p>
        </p:txBody>
      </p:sp>
      <p:pic>
        <p:nvPicPr>
          <p:cNvPr id="3" name="Picture 2" descr="A herd of sheep standing on a dry grass field&#10;&#10;Description automatically generated">
            <a:extLst>
              <a:ext uri="{FF2B5EF4-FFF2-40B4-BE49-F238E27FC236}">
                <a16:creationId xmlns:a16="http://schemas.microsoft.com/office/drawing/2014/main" id="{8365E1A7-5104-4E24-94CD-7A9470725C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1955" y="1657350"/>
            <a:ext cx="1655445" cy="4286250"/>
          </a:xfrm>
          <a:prstGeom prst="rect">
            <a:avLst/>
          </a:prstGeom>
        </p:spPr>
      </p:pic>
      <p:pic>
        <p:nvPicPr>
          <p:cNvPr id="8" name="Picture 7" descr="A group of sheep standing on a dry grass field&#10;&#10;Description automatically generated">
            <a:extLst>
              <a:ext uri="{FF2B5EF4-FFF2-40B4-BE49-F238E27FC236}">
                <a16:creationId xmlns:a16="http://schemas.microsoft.com/office/drawing/2014/main" id="{083B2338-9053-4168-BBCF-017FA6D193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238375" y="1657350"/>
            <a:ext cx="26193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Judge By What “Things”?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95900" y="1156887"/>
            <a:ext cx="6494145" cy="556300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en-US" sz="4000" dirty="0">
                <a:latin typeface="Georgia" panose="02040502050405020303" pitchFamily="18" charset="0"/>
              </a:rPr>
              <a:t>Hungry—no food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Thirsty—no drink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Stranger—not take in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Naked—not clothed me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Sick—not visited me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Prison—not come to me</a:t>
            </a:r>
          </a:p>
          <a:p>
            <a:pPr lvl="0"/>
            <a:r>
              <a:rPr lang="en-US" sz="4000" dirty="0">
                <a:solidFill>
                  <a:srgbClr val="0000FF"/>
                </a:solidFill>
                <a:latin typeface="Impact" panose="020B0806030902050204" pitchFamily="34" charset="0"/>
              </a:rPr>
              <a:t>“Did not do it to the least – did not unto Me.”</a:t>
            </a:r>
          </a:p>
        </p:txBody>
      </p:sp>
      <p:pic>
        <p:nvPicPr>
          <p:cNvPr id="3" name="Picture 2" descr="A herd of sheep standing on a dry grass field&#10;&#10;Description automatically generated">
            <a:extLst>
              <a:ext uri="{FF2B5EF4-FFF2-40B4-BE49-F238E27FC236}">
                <a16:creationId xmlns:a16="http://schemas.microsoft.com/office/drawing/2014/main" id="{8365E1A7-5104-4E24-94CD-7A9470725C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1955" y="1657350"/>
            <a:ext cx="1655445" cy="4286250"/>
          </a:xfrm>
          <a:prstGeom prst="rect">
            <a:avLst/>
          </a:prstGeom>
        </p:spPr>
      </p:pic>
      <p:pic>
        <p:nvPicPr>
          <p:cNvPr id="8" name="Picture 7" descr="A group of sheep standing on a dry grass field&#10;&#10;Description automatically generated">
            <a:extLst>
              <a:ext uri="{FF2B5EF4-FFF2-40B4-BE49-F238E27FC236}">
                <a16:creationId xmlns:a16="http://schemas.microsoft.com/office/drawing/2014/main" id="{083B2338-9053-4168-BBCF-017FA6D193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238375" y="1657350"/>
            <a:ext cx="26193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1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9424" y="138111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Difference…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95900" y="1156887"/>
            <a:ext cx="6494145" cy="556300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en-US" sz="4000" dirty="0">
                <a:latin typeface="Georgia" panose="02040502050405020303" pitchFamily="18" charset="0"/>
              </a:rPr>
              <a:t>Opportunities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Responsibility 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Servant’s Heart</a:t>
            </a:r>
          </a:p>
          <a:p>
            <a:pPr lvl="0"/>
            <a:r>
              <a:rPr lang="en-US" sz="4000" dirty="0">
                <a:latin typeface="Georgia" panose="02040502050405020303" pitchFamily="18" charset="0"/>
              </a:rPr>
              <a:t>Willingness to show compassion</a:t>
            </a:r>
          </a:p>
          <a:p>
            <a:pPr lvl="1"/>
            <a:r>
              <a:rPr lang="en-US" sz="3600" dirty="0">
                <a:solidFill>
                  <a:srgbClr val="0000FF"/>
                </a:solidFill>
                <a:latin typeface="Impact" panose="020B0806030902050204" pitchFamily="34" charset="0"/>
              </a:rPr>
              <a:t>Everlasting punishment</a:t>
            </a:r>
          </a:p>
          <a:p>
            <a:pPr lvl="1"/>
            <a:r>
              <a:rPr lang="en-US" sz="3600" dirty="0">
                <a:solidFill>
                  <a:srgbClr val="0000FF"/>
                </a:solidFill>
                <a:latin typeface="Impact" panose="020B0806030902050204" pitchFamily="34" charset="0"/>
              </a:rPr>
              <a:t>Eternal life</a:t>
            </a:r>
          </a:p>
        </p:txBody>
      </p:sp>
      <p:pic>
        <p:nvPicPr>
          <p:cNvPr id="4" name="Picture 3" descr="A picture containing man, person, sitting, indoor&#10;&#10;Description automatically generated">
            <a:extLst>
              <a:ext uri="{FF2B5EF4-FFF2-40B4-BE49-F238E27FC236}">
                <a16:creationId xmlns:a16="http://schemas.microsoft.com/office/drawing/2014/main" id="{A4AFCBDE-9DD5-4C50-902A-50931F34E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24403" y="1156887"/>
            <a:ext cx="5003800" cy="556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766411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45</TotalTime>
  <Words>306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Elephant</vt:lpstr>
      <vt:lpstr>Georgia</vt:lpstr>
      <vt:lpstr>Impact</vt:lpstr>
      <vt:lpstr>Melancholy abstract design template</vt:lpstr>
      <vt:lpstr>A Brief Glimpse of  The End</vt:lpstr>
      <vt:lpstr>Lifting Veil of the Final Judgment</vt:lpstr>
      <vt:lpstr>Lifting Veil of the Final Judgment</vt:lpstr>
      <vt:lpstr>How Many Deaths?</vt:lpstr>
      <vt:lpstr>Judge By What “Things”?</vt:lpstr>
      <vt:lpstr>Judge By What “Things”?</vt:lpstr>
      <vt:lpstr>Judge By What “Things”?</vt:lpstr>
      <vt:lpstr>Difference…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Glimpse of  The End</dc:title>
  <dc:creator>Keith Greer</dc:creator>
  <cp:lastModifiedBy>Keith Greer</cp:lastModifiedBy>
  <cp:revision>6</cp:revision>
  <dcterms:created xsi:type="dcterms:W3CDTF">2019-08-14T14:11:37Z</dcterms:created>
  <dcterms:modified xsi:type="dcterms:W3CDTF">2019-08-14T14:57:35Z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