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76" r:id="rId2"/>
  </p:sldMasterIdLst>
  <p:notesMasterIdLst>
    <p:notesMasterId r:id="rId22"/>
  </p:notesMasterIdLst>
  <p:sldIdLst>
    <p:sldId id="462" r:id="rId3"/>
    <p:sldId id="479" r:id="rId4"/>
    <p:sldId id="480" r:id="rId5"/>
    <p:sldId id="481" r:id="rId6"/>
    <p:sldId id="482" r:id="rId7"/>
    <p:sldId id="483" r:id="rId8"/>
    <p:sldId id="484" r:id="rId9"/>
    <p:sldId id="485" r:id="rId10"/>
    <p:sldId id="486" r:id="rId11"/>
    <p:sldId id="487" r:id="rId12"/>
    <p:sldId id="488" r:id="rId13"/>
    <p:sldId id="489" r:id="rId14"/>
    <p:sldId id="490" r:id="rId15"/>
    <p:sldId id="491" r:id="rId16"/>
    <p:sldId id="492" r:id="rId17"/>
    <p:sldId id="493" r:id="rId18"/>
    <p:sldId id="494" r:id="rId19"/>
    <p:sldId id="495" r:id="rId20"/>
    <p:sldId id="47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86" d="100"/>
          <a:sy n="86" d="100"/>
        </p:scale>
        <p:origin x="496" y="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3346"/>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8/9/2021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7774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595734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96860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BDA8FF6-8994-4CD3-A88E-31333234165D}" type="datetimeFigureOut">
              <a:rPr lang="en-US" smtClean="0"/>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B644DF-1A4B-4659-A3DC-2095FE9866B7}" type="slidenum">
              <a:rPr lang="en-US" smtClean="0"/>
              <a:t>‹#›</a:t>
            </a:fld>
            <a:endParaRPr lang="en-US"/>
          </a:p>
        </p:txBody>
      </p:sp>
    </p:spTree>
    <p:extLst>
      <p:ext uri="{BB962C8B-B14F-4D97-AF65-F5344CB8AC3E}">
        <p14:creationId xmlns:p14="http://schemas.microsoft.com/office/powerpoint/2010/main" val="23784116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DA8FF6-8994-4CD3-A88E-31333234165D}" type="datetimeFigureOut">
              <a:rPr lang="en-US" smtClean="0"/>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B644DF-1A4B-4659-A3DC-2095FE9866B7}" type="slidenum">
              <a:rPr lang="en-US" smtClean="0"/>
              <a:t>‹#›</a:t>
            </a:fld>
            <a:endParaRPr lang="en-US"/>
          </a:p>
        </p:txBody>
      </p:sp>
    </p:spTree>
    <p:extLst>
      <p:ext uri="{BB962C8B-B14F-4D97-AF65-F5344CB8AC3E}">
        <p14:creationId xmlns:p14="http://schemas.microsoft.com/office/powerpoint/2010/main" val="910646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DA8FF6-8994-4CD3-A88E-31333234165D}" type="datetimeFigureOut">
              <a:rPr lang="en-US" smtClean="0"/>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B644DF-1A4B-4659-A3DC-2095FE9866B7}" type="slidenum">
              <a:rPr lang="en-US" smtClean="0"/>
              <a:t>‹#›</a:t>
            </a:fld>
            <a:endParaRPr lang="en-US"/>
          </a:p>
        </p:txBody>
      </p:sp>
    </p:spTree>
    <p:extLst>
      <p:ext uri="{BB962C8B-B14F-4D97-AF65-F5344CB8AC3E}">
        <p14:creationId xmlns:p14="http://schemas.microsoft.com/office/powerpoint/2010/main" val="306581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BDA8FF6-8994-4CD3-A88E-31333234165D}" type="datetimeFigureOut">
              <a:rPr lang="en-US" smtClean="0"/>
              <a:t>8/9/2021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B644DF-1A4B-4659-A3DC-2095FE9866B7}" type="slidenum">
              <a:rPr lang="en-US" smtClean="0"/>
              <a:t>‹#›</a:t>
            </a:fld>
            <a:endParaRPr lang="en-US"/>
          </a:p>
        </p:txBody>
      </p:sp>
    </p:spTree>
    <p:extLst>
      <p:ext uri="{BB962C8B-B14F-4D97-AF65-F5344CB8AC3E}">
        <p14:creationId xmlns:p14="http://schemas.microsoft.com/office/powerpoint/2010/main" val="31831978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BDA8FF6-8994-4CD3-A88E-31333234165D}" type="datetimeFigureOut">
              <a:rPr lang="en-US" smtClean="0"/>
              <a:t>8/9/2021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B644DF-1A4B-4659-A3DC-2095FE9866B7}" type="slidenum">
              <a:rPr lang="en-US" smtClean="0"/>
              <a:t>‹#›</a:t>
            </a:fld>
            <a:endParaRPr lang="en-US"/>
          </a:p>
        </p:txBody>
      </p:sp>
    </p:spTree>
    <p:extLst>
      <p:ext uri="{BB962C8B-B14F-4D97-AF65-F5344CB8AC3E}">
        <p14:creationId xmlns:p14="http://schemas.microsoft.com/office/powerpoint/2010/main" val="1290072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BDA8FF6-8994-4CD3-A88E-31333234165D}" type="datetimeFigureOut">
              <a:rPr lang="en-US" smtClean="0"/>
              <a:t>8/9/2021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B644DF-1A4B-4659-A3DC-2095FE9866B7}" type="slidenum">
              <a:rPr lang="en-US" smtClean="0"/>
              <a:t>‹#›</a:t>
            </a:fld>
            <a:endParaRPr lang="en-US"/>
          </a:p>
        </p:txBody>
      </p:sp>
    </p:spTree>
    <p:extLst>
      <p:ext uri="{BB962C8B-B14F-4D97-AF65-F5344CB8AC3E}">
        <p14:creationId xmlns:p14="http://schemas.microsoft.com/office/powerpoint/2010/main" val="36841427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DA8FF6-8994-4CD3-A88E-31333234165D}" type="datetimeFigureOut">
              <a:rPr lang="en-US" smtClean="0"/>
              <a:t>8/9/2021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B644DF-1A4B-4659-A3DC-2095FE9866B7}" type="slidenum">
              <a:rPr lang="en-US" smtClean="0"/>
              <a:t>‹#›</a:t>
            </a:fld>
            <a:endParaRPr lang="en-US"/>
          </a:p>
        </p:txBody>
      </p:sp>
    </p:spTree>
    <p:extLst>
      <p:ext uri="{BB962C8B-B14F-4D97-AF65-F5344CB8AC3E}">
        <p14:creationId xmlns:p14="http://schemas.microsoft.com/office/powerpoint/2010/main" val="1795590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BDA8FF6-8994-4CD3-A88E-31333234165D}" type="datetimeFigureOut">
              <a:rPr lang="en-US" smtClean="0"/>
              <a:t>8/9/2021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B644DF-1A4B-4659-A3DC-2095FE9866B7}" type="slidenum">
              <a:rPr lang="en-US" smtClean="0"/>
              <a:t>‹#›</a:t>
            </a:fld>
            <a:endParaRPr lang="en-US"/>
          </a:p>
        </p:txBody>
      </p:sp>
    </p:spTree>
    <p:extLst>
      <p:ext uri="{BB962C8B-B14F-4D97-AF65-F5344CB8AC3E}">
        <p14:creationId xmlns:p14="http://schemas.microsoft.com/office/powerpoint/2010/main" val="2592167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562557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BDA8FF6-8994-4CD3-A88E-31333234165D}" type="datetimeFigureOut">
              <a:rPr lang="en-US" smtClean="0"/>
              <a:t>8/9/2021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B644DF-1A4B-4659-A3DC-2095FE9866B7}" type="slidenum">
              <a:rPr lang="en-US" smtClean="0"/>
              <a:t>‹#›</a:t>
            </a:fld>
            <a:endParaRPr lang="en-US"/>
          </a:p>
        </p:txBody>
      </p:sp>
    </p:spTree>
    <p:extLst>
      <p:ext uri="{BB962C8B-B14F-4D97-AF65-F5344CB8AC3E}">
        <p14:creationId xmlns:p14="http://schemas.microsoft.com/office/powerpoint/2010/main" val="35923551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DA8FF6-8994-4CD3-A88E-31333234165D}" type="datetimeFigureOut">
              <a:rPr lang="en-US" smtClean="0"/>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B644DF-1A4B-4659-A3DC-2095FE9866B7}" type="slidenum">
              <a:rPr lang="en-US" smtClean="0"/>
              <a:t>‹#›</a:t>
            </a:fld>
            <a:endParaRPr lang="en-US"/>
          </a:p>
        </p:txBody>
      </p:sp>
    </p:spTree>
    <p:extLst>
      <p:ext uri="{BB962C8B-B14F-4D97-AF65-F5344CB8AC3E}">
        <p14:creationId xmlns:p14="http://schemas.microsoft.com/office/powerpoint/2010/main" val="11517464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DA8FF6-8994-4CD3-A88E-31333234165D}" type="datetimeFigureOut">
              <a:rPr lang="en-US" smtClean="0"/>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B644DF-1A4B-4659-A3DC-2095FE9866B7}" type="slidenum">
              <a:rPr lang="en-US" smtClean="0"/>
              <a:t>‹#›</a:t>
            </a:fld>
            <a:endParaRPr lang="en-US"/>
          </a:p>
        </p:txBody>
      </p:sp>
    </p:spTree>
    <p:extLst>
      <p:ext uri="{BB962C8B-B14F-4D97-AF65-F5344CB8AC3E}">
        <p14:creationId xmlns:p14="http://schemas.microsoft.com/office/powerpoint/2010/main" val="3621791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218627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8/9/2021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42719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8/9/2021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50327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8/9/2021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07245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8/9/2021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560122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8/9/2021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85391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8/9/2021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418066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8/9/2021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2819669178"/>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43000" b="-4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DA8FF6-8994-4CD3-A88E-31333234165D}" type="datetimeFigureOut">
              <a:rPr lang="en-US" smtClean="0"/>
              <a:t>8/9/2021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B644DF-1A4B-4659-A3DC-2095FE9866B7}" type="slidenum">
              <a:rPr lang="en-US" smtClean="0"/>
              <a:t>‹#›</a:t>
            </a:fld>
            <a:endParaRPr lang="en-US"/>
          </a:p>
        </p:txBody>
      </p:sp>
    </p:spTree>
    <p:extLst>
      <p:ext uri="{BB962C8B-B14F-4D97-AF65-F5344CB8AC3E}">
        <p14:creationId xmlns:p14="http://schemas.microsoft.com/office/powerpoint/2010/main" val="630665998"/>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5184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356DD-04CA-4F7A-B962-BF8A91B12F70}"/>
              </a:ext>
            </a:extLst>
          </p:cNvPr>
          <p:cNvSpPr>
            <a:spLocks noGrp="1"/>
          </p:cNvSpPr>
          <p:nvPr>
            <p:ph type="title"/>
          </p:nvPr>
        </p:nvSpPr>
        <p:spPr>
          <a:effectLst>
            <a:outerShdw blurRad="50800" dist="50800" dir="10380000" algn="ctr" rotWithShape="0">
              <a:schemeClr val="tx1"/>
            </a:outerShdw>
          </a:effectLst>
        </p:spPr>
        <p:txBody>
          <a:bodyPr/>
          <a:lstStyle/>
          <a:p>
            <a:r>
              <a:rPr lang="en-US" dirty="0">
                <a:solidFill>
                  <a:schemeClr val="bg1"/>
                </a:solidFill>
              </a:rPr>
              <a:t>Needed Perspective </a:t>
            </a:r>
          </a:p>
        </p:txBody>
      </p:sp>
      <p:sp>
        <p:nvSpPr>
          <p:cNvPr id="3" name="Content Placeholder 2">
            <a:extLst>
              <a:ext uri="{FF2B5EF4-FFF2-40B4-BE49-F238E27FC236}">
                <a16:creationId xmlns:a16="http://schemas.microsoft.com/office/drawing/2014/main" id="{9CAB2C63-ED4C-4E3C-B875-0238416E6D20}"/>
              </a:ext>
            </a:extLst>
          </p:cNvPr>
          <p:cNvSpPr>
            <a:spLocks noGrp="1"/>
          </p:cNvSpPr>
          <p:nvPr>
            <p:ph idx="1"/>
          </p:nvPr>
        </p:nvSpPr>
        <p:spPr>
          <a:xfrm>
            <a:off x="628650" y="2226471"/>
            <a:ext cx="7886700" cy="1593056"/>
          </a:xfrm>
          <a:solidFill>
            <a:schemeClr val="tx1">
              <a:lumMod val="95000"/>
              <a:lumOff val="5000"/>
            </a:schemeClr>
          </a:solidFill>
          <a:effectLst>
            <a:outerShdw blurRad="50800" dist="50800" dir="10380000" algn="ctr" rotWithShape="0">
              <a:schemeClr val="tx1"/>
            </a:outerShdw>
          </a:effectLst>
        </p:spPr>
        <p:txBody>
          <a:bodyPr/>
          <a:lstStyle/>
          <a:p>
            <a:r>
              <a:rPr lang="en-US" dirty="0">
                <a:solidFill>
                  <a:schemeClr val="bg1"/>
                </a:solidFill>
              </a:rPr>
              <a:t>What does the Bible have to say </a:t>
            </a:r>
          </a:p>
          <a:p>
            <a:r>
              <a:rPr lang="en-US" dirty="0">
                <a:solidFill>
                  <a:schemeClr val="bg1"/>
                </a:solidFill>
              </a:rPr>
              <a:t>As with any other issue that affects faith &amp; belief need to have an answer based on scripture </a:t>
            </a:r>
          </a:p>
          <a:p>
            <a:endParaRPr lang="en-US" dirty="0">
              <a:solidFill>
                <a:schemeClr val="bg1"/>
              </a:solidFill>
            </a:endParaRPr>
          </a:p>
          <a:p>
            <a:pPr marL="0" indent="0">
              <a:buNone/>
            </a:pPr>
            <a:endParaRPr lang="en-US" dirty="0">
              <a:solidFill>
                <a:schemeClr val="bg1"/>
              </a:solidFill>
            </a:endParaRPr>
          </a:p>
        </p:txBody>
      </p:sp>
    </p:spTree>
    <p:extLst>
      <p:ext uri="{BB962C8B-B14F-4D97-AF65-F5344CB8AC3E}">
        <p14:creationId xmlns:p14="http://schemas.microsoft.com/office/powerpoint/2010/main" val="3098660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ABDA5-885B-49ED-AE12-3E4AAD09CBCF}"/>
              </a:ext>
            </a:extLst>
          </p:cNvPr>
          <p:cNvSpPr>
            <a:spLocks noGrp="1"/>
          </p:cNvSpPr>
          <p:nvPr>
            <p:ph type="title"/>
          </p:nvPr>
        </p:nvSpPr>
        <p:spPr>
          <a:xfrm>
            <a:off x="628650" y="1131094"/>
            <a:ext cx="7218178" cy="994172"/>
          </a:xfrm>
          <a:solidFill>
            <a:schemeClr val="tx2">
              <a:lumMod val="50000"/>
            </a:schemeClr>
          </a:solidFill>
          <a:effectLst>
            <a:outerShdw blurRad="50800" dist="50800" dir="10380000" algn="ctr" rotWithShape="0">
              <a:schemeClr val="tx1"/>
            </a:outerShdw>
          </a:effectLst>
        </p:spPr>
        <p:txBody>
          <a:bodyPr>
            <a:normAutofit/>
          </a:bodyPr>
          <a:lstStyle/>
          <a:p>
            <a:r>
              <a:rPr lang="en-US" dirty="0">
                <a:solidFill>
                  <a:schemeClr val="bg1"/>
                </a:solidFill>
              </a:rPr>
              <a:t>The Power Of God &amp; Creation </a:t>
            </a:r>
          </a:p>
        </p:txBody>
      </p:sp>
      <p:pic>
        <p:nvPicPr>
          <p:cNvPr id="6" name="Picture 5" descr="Text&#10;&#10;Description automatically generated">
            <a:extLst>
              <a:ext uri="{FF2B5EF4-FFF2-40B4-BE49-F238E27FC236}">
                <a16:creationId xmlns:a16="http://schemas.microsoft.com/office/drawing/2014/main" id="{3DB3C5F1-A7AD-43AB-AC8B-CA5D9DB12B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162" y="2324547"/>
            <a:ext cx="8260314" cy="3173819"/>
          </a:xfrm>
          <a:prstGeom prst="rect">
            <a:avLst/>
          </a:prstGeom>
        </p:spPr>
      </p:pic>
    </p:spTree>
    <p:extLst>
      <p:ext uri="{BB962C8B-B14F-4D97-AF65-F5344CB8AC3E}">
        <p14:creationId xmlns:p14="http://schemas.microsoft.com/office/powerpoint/2010/main" val="1361706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ABDA5-885B-49ED-AE12-3E4AAD09CBCF}"/>
              </a:ext>
            </a:extLst>
          </p:cNvPr>
          <p:cNvSpPr>
            <a:spLocks noGrp="1"/>
          </p:cNvSpPr>
          <p:nvPr>
            <p:ph type="title"/>
          </p:nvPr>
        </p:nvSpPr>
        <p:spPr>
          <a:xfrm>
            <a:off x="628652" y="1131096"/>
            <a:ext cx="7267795" cy="897731"/>
          </a:xfrm>
          <a:solidFill>
            <a:schemeClr val="tx2">
              <a:lumMod val="50000"/>
            </a:schemeClr>
          </a:solidFill>
          <a:effectLst>
            <a:outerShdw blurRad="50800" dist="50800" dir="10380000" algn="ctr" rotWithShape="0">
              <a:schemeClr val="tx1"/>
            </a:outerShdw>
          </a:effectLst>
        </p:spPr>
        <p:txBody>
          <a:bodyPr>
            <a:normAutofit/>
          </a:bodyPr>
          <a:lstStyle/>
          <a:p>
            <a:r>
              <a:rPr lang="en-US" dirty="0">
                <a:solidFill>
                  <a:schemeClr val="bg1"/>
                </a:solidFill>
              </a:rPr>
              <a:t>The Power Of God &amp; Creation </a:t>
            </a:r>
          </a:p>
        </p:txBody>
      </p:sp>
      <p:sp>
        <p:nvSpPr>
          <p:cNvPr id="3" name="Content Placeholder 2">
            <a:extLst>
              <a:ext uri="{FF2B5EF4-FFF2-40B4-BE49-F238E27FC236}">
                <a16:creationId xmlns:a16="http://schemas.microsoft.com/office/drawing/2014/main" id="{F4F33C73-F2B5-4D82-890A-80C716E129C5}"/>
              </a:ext>
            </a:extLst>
          </p:cNvPr>
          <p:cNvSpPr>
            <a:spLocks noGrp="1"/>
          </p:cNvSpPr>
          <p:nvPr>
            <p:ph idx="1"/>
          </p:nvPr>
        </p:nvSpPr>
        <p:spPr>
          <a:xfrm>
            <a:off x="628650" y="2226471"/>
            <a:ext cx="7886700" cy="3002756"/>
          </a:xfrm>
          <a:solidFill>
            <a:schemeClr val="bg1"/>
          </a:solidFill>
        </p:spPr>
        <p:txBody>
          <a:bodyPr>
            <a:normAutofit/>
          </a:bodyPr>
          <a:lstStyle/>
          <a:p>
            <a:r>
              <a:rPr lang="en-US" sz="1800" b="1" dirty="0">
                <a:highlight>
                  <a:srgbClr val="FFFF00"/>
                </a:highlight>
              </a:rPr>
              <a:t>Psalm 19.1 </a:t>
            </a:r>
            <a:r>
              <a:rPr lang="en-US" sz="1800" dirty="0"/>
              <a:t>- </a:t>
            </a:r>
            <a:r>
              <a:rPr lang="en-US" sz="1800" dirty="0">
                <a:solidFill>
                  <a:srgbClr val="FF0000"/>
                </a:solidFill>
              </a:rPr>
              <a:t>The </a:t>
            </a:r>
            <a:r>
              <a:rPr lang="en-US" sz="1800" dirty="0">
                <a:solidFill>
                  <a:srgbClr val="FF0000"/>
                </a:solidFill>
                <a:highlight>
                  <a:srgbClr val="FFFF00"/>
                </a:highlight>
              </a:rPr>
              <a:t>heavens declare the glory of God</a:t>
            </a:r>
            <a:r>
              <a:rPr lang="en-US" sz="1800" dirty="0">
                <a:solidFill>
                  <a:srgbClr val="FF0000"/>
                </a:solidFill>
              </a:rPr>
              <a:t>; and the firmament </a:t>
            </a:r>
            <a:r>
              <a:rPr lang="en-US" sz="1800" dirty="0" err="1">
                <a:solidFill>
                  <a:srgbClr val="FF0000"/>
                </a:solidFill>
              </a:rPr>
              <a:t>sheweth</a:t>
            </a:r>
            <a:r>
              <a:rPr lang="en-US" sz="1800" dirty="0">
                <a:solidFill>
                  <a:srgbClr val="FF0000"/>
                </a:solidFill>
              </a:rPr>
              <a:t> his handywork.</a:t>
            </a:r>
          </a:p>
          <a:p>
            <a:r>
              <a:rPr lang="en-US" sz="1800" b="1" dirty="0">
                <a:highlight>
                  <a:srgbClr val="FFFF00"/>
                </a:highlight>
              </a:rPr>
              <a:t>Rom 1.20, 28 </a:t>
            </a:r>
            <a:r>
              <a:rPr lang="en-US" sz="1800" dirty="0"/>
              <a:t>- </a:t>
            </a:r>
            <a:r>
              <a:rPr lang="en-US" sz="1800" dirty="0">
                <a:solidFill>
                  <a:srgbClr val="0066FF"/>
                </a:solidFill>
              </a:rPr>
              <a:t>For the </a:t>
            </a:r>
            <a:r>
              <a:rPr lang="en-US" sz="1800" dirty="0">
                <a:solidFill>
                  <a:srgbClr val="0066FF"/>
                </a:solidFill>
                <a:highlight>
                  <a:srgbClr val="FFFF00"/>
                </a:highlight>
              </a:rPr>
              <a:t>invisible things</a:t>
            </a:r>
            <a:r>
              <a:rPr lang="en-US" sz="1800" dirty="0">
                <a:solidFill>
                  <a:srgbClr val="0066FF"/>
                </a:solidFill>
              </a:rPr>
              <a:t> of him from the creation of the world are clearly seen, being </a:t>
            </a:r>
            <a:r>
              <a:rPr lang="en-US" sz="1800" dirty="0">
                <a:solidFill>
                  <a:srgbClr val="0066FF"/>
                </a:solidFill>
                <a:highlight>
                  <a:srgbClr val="FFFF00"/>
                </a:highlight>
              </a:rPr>
              <a:t>understood by the things that are made</a:t>
            </a:r>
            <a:r>
              <a:rPr lang="en-US" sz="1800" dirty="0">
                <a:solidFill>
                  <a:srgbClr val="0066FF"/>
                </a:solidFill>
              </a:rPr>
              <a:t>, even his eternal power and Godhead .... they did not like to retain God in their knowledge</a:t>
            </a:r>
          </a:p>
          <a:p>
            <a:r>
              <a:rPr lang="en-US" sz="1800" b="1" dirty="0">
                <a:highlight>
                  <a:srgbClr val="FFFF00"/>
                </a:highlight>
              </a:rPr>
              <a:t>Isa 57.15 </a:t>
            </a:r>
            <a:r>
              <a:rPr lang="en-US" sz="1800" dirty="0"/>
              <a:t>- </a:t>
            </a:r>
            <a:r>
              <a:rPr lang="en-US" sz="1800" dirty="0">
                <a:solidFill>
                  <a:srgbClr val="FF0000"/>
                </a:solidFill>
              </a:rPr>
              <a:t>For thus saith </a:t>
            </a:r>
            <a:r>
              <a:rPr lang="en-US" sz="1800" dirty="0">
                <a:solidFill>
                  <a:srgbClr val="FF0000"/>
                </a:solidFill>
                <a:highlight>
                  <a:srgbClr val="FFFF00"/>
                </a:highlight>
              </a:rPr>
              <a:t>the high and lofty One that </a:t>
            </a:r>
            <a:r>
              <a:rPr lang="en-US" sz="1800" dirty="0" err="1">
                <a:solidFill>
                  <a:srgbClr val="FF0000"/>
                </a:solidFill>
                <a:highlight>
                  <a:srgbClr val="FFFF00"/>
                </a:highlight>
              </a:rPr>
              <a:t>inhabiteth</a:t>
            </a:r>
            <a:r>
              <a:rPr lang="en-US" sz="1800" dirty="0">
                <a:solidFill>
                  <a:srgbClr val="FF0000"/>
                </a:solidFill>
                <a:highlight>
                  <a:srgbClr val="FFFF00"/>
                </a:highlight>
              </a:rPr>
              <a:t> eternity</a:t>
            </a:r>
            <a:r>
              <a:rPr lang="en-US" sz="1800" dirty="0">
                <a:solidFill>
                  <a:srgbClr val="FF0000"/>
                </a:solidFill>
              </a:rPr>
              <a:t>, whose name is Holy; I dwell in the high and holy place</a:t>
            </a:r>
          </a:p>
          <a:p>
            <a:r>
              <a:rPr lang="en-US" sz="1800" b="1" dirty="0">
                <a:highlight>
                  <a:srgbClr val="FFFF00"/>
                </a:highlight>
              </a:rPr>
              <a:t>Isa 55.8-9 </a:t>
            </a:r>
            <a:r>
              <a:rPr lang="en-US" sz="1800" dirty="0"/>
              <a:t>-  </a:t>
            </a:r>
            <a:r>
              <a:rPr lang="en-US" sz="1800" dirty="0">
                <a:solidFill>
                  <a:srgbClr val="0066FF"/>
                </a:solidFill>
              </a:rPr>
              <a:t>For my thoughts are not your thoughts, neither are your ways my ways, saith the Lord.  For as the heavens are higher than the earth, </a:t>
            </a:r>
            <a:r>
              <a:rPr lang="en-US" sz="1800" dirty="0">
                <a:solidFill>
                  <a:srgbClr val="0066FF"/>
                </a:solidFill>
                <a:highlight>
                  <a:srgbClr val="FFFF00"/>
                </a:highlight>
              </a:rPr>
              <a:t>so are my ways higher than your ways, and my thoughts than your thoughts</a:t>
            </a:r>
            <a:r>
              <a:rPr lang="en-US" sz="1800" dirty="0">
                <a:solidFill>
                  <a:srgbClr val="0066FF"/>
                </a:solidFill>
              </a:rPr>
              <a:t>.</a:t>
            </a:r>
          </a:p>
        </p:txBody>
      </p:sp>
    </p:spTree>
    <p:extLst>
      <p:ext uri="{BB962C8B-B14F-4D97-AF65-F5344CB8AC3E}">
        <p14:creationId xmlns:p14="http://schemas.microsoft.com/office/powerpoint/2010/main" val="1363766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3454B-57AC-44A4-AF60-39812A42844C}"/>
              </a:ext>
            </a:extLst>
          </p:cNvPr>
          <p:cNvSpPr>
            <a:spLocks noGrp="1"/>
          </p:cNvSpPr>
          <p:nvPr>
            <p:ph type="title"/>
          </p:nvPr>
        </p:nvSpPr>
        <p:spPr>
          <a:xfrm>
            <a:off x="628652" y="1131096"/>
            <a:ext cx="2714625" cy="557689"/>
          </a:xfrm>
          <a:solidFill>
            <a:schemeClr val="accent1">
              <a:lumMod val="50000"/>
            </a:schemeClr>
          </a:solidFill>
          <a:effectLst>
            <a:outerShdw blurRad="50800" dist="50800" dir="10380000" algn="ctr" rotWithShape="0">
              <a:schemeClr val="tx1"/>
            </a:outerShdw>
          </a:effectLst>
        </p:spPr>
        <p:txBody>
          <a:bodyPr>
            <a:normAutofit fontScale="90000"/>
          </a:bodyPr>
          <a:lstStyle/>
          <a:p>
            <a:r>
              <a:rPr lang="en-US" dirty="0">
                <a:solidFill>
                  <a:schemeClr val="bg1"/>
                </a:solidFill>
              </a:rPr>
              <a:t>God &amp; Man</a:t>
            </a:r>
          </a:p>
        </p:txBody>
      </p:sp>
      <p:sp>
        <p:nvSpPr>
          <p:cNvPr id="3" name="Content Placeholder 2">
            <a:extLst>
              <a:ext uri="{FF2B5EF4-FFF2-40B4-BE49-F238E27FC236}">
                <a16:creationId xmlns:a16="http://schemas.microsoft.com/office/drawing/2014/main" id="{3F050A30-0C10-41FF-9FAD-DEB8CB7D70FD}"/>
              </a:ext>
            </a:extLst>
          </p:cNvPr>
          <p:cNvSpPr>
            <a:spLocks noGrp="1"/>
          </p:cNvSpPr>
          <p:nvPr>
            <p:ph idx="1"/>
          </p:nvPr>
        </p:nvSpPr>
        <p:spPr>
          <a:xfrm>
            <a:off x="628650" y="1854056"/>
            <a:ext cx="7886700" cy="3508744"/>
          </a:xfrm>
          <a:solidFill>
            <a:schemeClr val="bg1"/>
          </a:solidFill>
        </p:spPr>
        <p:txBody>
          <a:bodyPr>
            <a:normAutofit lnSpcReduction="10000"/>
          </a:bodyPr>
          <a:lstStyle/>
          <a:p>
            <a:r>
              <a:rPr lang="en-US" sz="1800" b="1" dirty="0">
                <a:highlight>
                  <a:srgbClr val="FFFF00"/>
                </a:highlight>
              </a:rPr>
              <a:t>Gen 1.26-27 </a:t>
            </a:r>
            <a:r>
              <a:rPr lang="en-US" sz="1800" dirty="0"/>
              <a:t>- </a:t>
            </a:r>
            <a:r>
              <a:rPr lang="en-US" sz="1800" dirty="0">
                <a:solidFill>
                  <a:srgbClr val="FF0000"/>
                </a:solidFill>
              </a:rPr>
              <a:t>And God said, Let us make man in our image, after our likeness: and </a:t>
            </a:r>
            <a:r>
              <a:rPr lang="en-US" sz="1800" dirty="0">
                <a:solidFill>
                  <a:srgbClr val="FF0000"/>
                </a:solidFill>
                <a:highlight>
                  <a:srgbClr val="FFFF00"/>
                </a:highlight>
              </a:rPr>
              <a:t>let them have dominion over the fish of the sea, and over the fowl of the air, and over the cattle, and over all the earth, and over every creeping thing that </a:t>
            </a:r>
            <a:r>
              <a:rPr lang="en-US" sz="1800" dirty="0" err="1">
                <a:solidFill>
                  <a:srgbClr val="FF0000"/>
                </a:solidFill>
                <a:highlight>
                  <a:srgbClr val="FFFF00"/>
                </a:highlight>
              </a:rPr>
              <a:t>creepeth</a:t>
            </a:r>
            <a:r>
              <a:rPr lang="en-US" sz="1800" dirty="0">
                <a:solidFill>
                  <a:srgbClr val="FF0000"/>
                </a:solidFill>
                <a:highlight>
                  <a:srgbClr val="FFFF00"/>
                </a:highlight>
              </a:rPr>
              <a:t> upon the earth</a:t>
            </a:r>
            <a:r>
              <a:rPr lang="en-US" sz="1800" dirty="0">
                <a:solidFill>
                  <a:srgbClr val="FF0000"/>
                </a:solidFill>
              </a:rPr>
              <a:t>.   So God created man in his own image, in the image of God created he him; male and female created he them.</a:t>
            </a:r>
          </a:p>
          <a:p>
            <a:r>
              <a:rPr lang="en-US" sz="1800" b="1" dirty="0" err="1">
                <a:highlight>
                  <a:srgbClr val="FFFF00"/>
                </a:highlight>
              </a:rPr>
              <a:t>Psm</a:t>
            </a:r>
            <a:r>
              <a:rPr lang="en-US" sz="1800" b="1" dirty="0">
                <a:highlight>
                  <a:srgbClr val="FFFF00"/>
                </a:highlight>
              </a:rPr>
              <a:t> 115.16 </a:t>
            </a:r>
            <a:r>
              <a:rPr lang="en-US" sz="1800" dirty="0"/>
              <a:t>- </a:t>
            </a:r>
            <a:r>
              <a:rPr lang="en-US" sz="1800" dirty="0">
                <a:solidFill>
                  <a:srgbClr val="0066FF"/>
                </a:solidFill>
              </a:rPr>
              <a:t>The heaven, even the heavens, are the Lord's: but the </a:t>
            </a:r>
            <a:r>
              <a:rPr lang="en-US" sz="1800" dirty="0">
                <a:solidFill>
                  <a:srgbClr val="0066FF"/>
                </a:solidFill>
                <a:highlight>
                  <a:srgbClr val="FFFF00"/>
                </a:highlight>
              </a:rPr>
              <a:t>earth hath he given to the children of men</a:t>
            </a:r>
            <a:r>
              <a:rPr lang="en-US" sz="1800" dirty="0">
                <a:solidFill>
                  <a:srgbClr val="0066FF"/>
                </a:solidFill>
              </a:rPr>
              <a:t>.</a:t>
            </a:r>
          </a:p>
          <a:p>
            <a:r>
              <a:rPr lang="en-US" sz="1800" b="1" dirty="0" err="1">
                <a:highlight>
                  <a:srgbClr val="FFFF00"/>
                </a:highlight>
              </a:rPr>
              <a:t>Psm</a:t>
            </a:r>
            <a:r>
              <a:rPr lang="en-US" sz="1800" b="1" dirty="0">
                <a:highlight>
                  <a:srgbClr val="FFFF00"/>
                </a:highlight>
              </a:rPr>
              <a:t> 8.3-8 </a:t>
            </a:r>
            <a:r>
              <a:rPr lang="en-US" sz="1800" dirty="0"/>
              <a:t>- </a:t>
            </a:r>
            <a:r>
              <a:rPr lang="en-US" sz="1800" dirty="0">
                <a:solidFill>
                  <a:srgbClr val="FF0000"/>
                </a:solidFill>
              </a:rPr>
              <a:t>What is man, that thou art mindful of him? and the son of man, that thou </a:t>
            </a:r>
            <a:r>
              <a:rPr lang="en-US" sz="1800" dirty="0" err="1">
                <a:solidFill>
                  <a:srgbClr val="FF0000"/>
                </a:solidFill>
              </a:rPr>
              <a:t>visitest</a:t>
            </a:r>
            <a:r>
              <a:rPr lang="en-US" sz="1800" dirty="0">
                <a:solidFill>
                  <a:srgbClr val="FF0000"/>
                </a:solidFill>
              </a:rPr>
              <a:t> him?   For thou hast made him a little lower than the angels, and hast crowned him with glory and </a:t>
            </a:r>
            <a:r>
              <a:rPr lang="en-US" sz="1800" dirty="0" err="1">
                <a:solidFill>
                  <a:srgbClr val="FF0000"/>
                </a:solidFill>
              </a:rPr>
              <a:t>honour</a:t>
            </a:r>
            <a:r>
              <a:rPr lang="en-US" sz="1800" dirty="0">
                <a:solidFill>
                  <a:srgbClr val="FF0000"/>
                </a:solidFill>
              </a:rPr>
              <a:t>.    Thou </a:t>
            </a:r>
            <a:r>
              <a:rPr lang="en-US" sz="1800" dirty="0" err="1">
                <a:solidFill>
                  <a:srgbClr val="FF0000"/>
                </a:solidFill>
              </a:rPr>
              <a:t>madest</a:t>
            </a:r>
            <a:r>
              <a:rPr lang="en-US" sz="1800" dirty="0">
                <a:solidFill>
                  <a:srgbClr val="FF0000"/>
                </a:solidFill>
              </a:rPr>
              <a:t> him to have </a:t>
            </a:r>
            <a:r>
              <a:rPr lang="en-US" sz="1800" dirty="0">
                <a:solidFill>
                  <a:srgbClr val="FF0000"/>
                </a:solidFill>
                <a:highlight>
                  <a:srgbClr val="FFFF00"/>
                </a:highlight>
              </a:rPr>
              <a:t>dominion over the works of thy hands</a:t>
            </a:r>
            <a:r>
              <a:rPr lang="en-US" sz="1800" dirty="0">
                <a:solidFill>
                  <a:srgbClr val="FF0000"/>
                </a:solidFill>
              </a:rPr>
              <a:t>; thou hast put all things under his feet:  All sheep and oxen, yea, and the beasts of the field;  The fowl of the air, and the fish of the sea, and whatsoever </a:t>
            </a:r>
            <a:r>
              <a:rPr lang="en-US" sz="1800" dirty="0" err="1">
                <a:solidFill>
                  <a:srgbClr val="FF0000"/>
                </a:solidFill>
              </a:rPr>
              <a:t>passeth</a:t>
            </a:r>
            <a:r>
              <a:rPr lang="en-US" sz="1800" dirty="0">
                <a:solidFill>
                  <a:srgbClr val="FF0000"/>
                </a:solidFill>
              </a:rPr>
              <a:t> through the paths of the seas.</a:t>
            </a:r>
          </a:p>
          <a:p>
            <a:endParaRPr lang="en-US" dirty="0"/>
          </a:p>
        </p:txBody>
      </p:sp>
    </p:spTree>
    <p:extLst>
      <p:ext uri="{BB962C8B-B14F-4D97-AF65-F5344CB8AC3E}">
        <p14:creationId xmlns:p14="http://schemas.microsoft.com/office/powerpoint/2010/main" val="3858132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3454B-57AC-44A4-AF60-39812A42844C}"/>
              </a:ext>
            </a:extLst>
          </p:cNvPr>
          <p:cNvSpPr>
            <a:spLocks noGrp="1"/>
          </p:cNvSpPr>
          <p:nvPr>
            <p:ph type="title"/>
          </p:nvPr>
        </p:nvSpPr>
        <p:spPr>
          <a:xfrm>
            <a:off x="628652" y="1131096"/>
            <a:ext cx="2714625" cy="557689"/>
          </a:xfrm>
          <a:solidFill>
            <a:schemeClr val="accent1">
              <a:lumMod val="50000"/>
            </a:schemeClr>
          </a:solidFill>
          <a:effectLst>
            <a:outerShdw blurRad="50800" dist="50800" dir="10380000" algn="ctr" rotWithShape="0">
              <a:schemeClr val="tx1"/>
            </a:outerShdw>
          </a:effectLst>
        </p:spPr>
        <p:txBody>
          <a:bodyPr>
            <a:normAutofit fontScale="90000"/>
          </a:bodyPr>
          <a:lstStyle/>
          <a:p>
            <a:r>
              <a:rPr lang="en-US" dirty="0">
                <a:solidFill>
                  <a:schemeClr val="bg1"/>
                </a:solidFill>
              </a:rPr>
              <a:t>God &amp; Man</a:t>
            </a:r>
          </a:p>
        </p:txBody>
      </p:sp>
      <p:sp>
        <p:nvSpPr>
          <p:cNvPr id="3" name="Content Placeholder 2">
            <a:extLst>
              <a:ext uri="{FF2B5EF4-FFF2-40B4-BE49-F238E27FC236}">
                <a16:creationId xmlns:a16="http://schemas.microsoft.com/office/drawing/2014/main" id="{3F050A30-0C10-41FF-9FAD-DEB8CB7D70FD}"/>
              </a:ext>
            </a:extLst>
          </p:cNvPr>
          <p:cNvSpPr>
            <a:spLocks noGrp="1"/>
          </p:cNvSpPr>
          <p:nvPr>
            <p:ph idx="1"/>
          </p:nvPr>
        </p:nvSpPr>
        <p:spPr>
          <a:xfrm>
            <a:off x="495300" y="2688910"/>
            <a:ext cx="7886700" cy="1625918"/>
          </a:xfrm>
          <a:solidFill>
            <a:schemeClr val="bg1"/>
          </a:solidFill>
        </p:spPr>
        <p:txBody>
          <a:bodyPr>
            <a:normAutofit fontScale="92500" lnSpcReduction="20000"/>
          </a:bodyPr>
          <a:lstStyle/>
          <a:p>
            <a:r>
              <a:rPr lang="en-US" b="1" dirty="0">
                <a:highlight>
                  <a:srgbClr val="FFFF00"/>
                </a:highlight>
              </a:rPr>
              <a:t>Eccl 3.11 </a:t>
            </a:r>
            <a:r>
              <a:rPr lang="en-US" dirty="0"/>
              <a:t>- </a:t>
            </a:r>
            <a:r>
              <a:rPr lang="en-US" dirty="0">
                <a:solidFill>
                  <a:srgbClr val="0066FF"/>
                </a:solidFill>
              </a:rPr>
              <a:t>…H</a:t>
            </a:r>
            <a:r>
              <a:rPr lang="en-US" b="0" i="0" u="none" strike="noStrike" baseline="0" dirty="0">
                <a:solidFill>
                  <a:srgbClr val="0066FF"/>
                </a:solidFill>
              </a:rPr>
              <a:t>e hath set the world in their heart, so that </a:t>
            </a:r>
            <a:r>
              <a:rPr lang="en-US" b="0" i="0" u="none" strike="noStrike" baseline="0" dirty="0">
                <a:solidFill>
                  <a:srgbClr val="0066FF"/>
                </a:solidFill>
                <a:highlight>
                  <a:srgbClr val="FFFF00"/>
                </a:highlight>
              </a:rPr>
              <a:t>no man can find out the work that God </a:t>
            </a:r>
            <a:r>
              <a:rPr lang="en-US" b="0" i="0" u="none" strike="noStrike" baseline="0" dirty="0" err="1">
                <a:solidFill>
                  <a:srgbClr val="0066FF"/>
                </a:solidFill>
                <a:highlight>
                  <a:srgbClr val="FFFF00"/>
                </a:highlight>
              </a:rPr>
              <a:t>maketh</a:t>
            </a:r>
            <a:r>
              <a:rPr lang="en-US" b="0" i="0" u="none" strike="noStrike" baseline="0" dirty="0">
                <a:solidFill>
                  <a:srgbClr val="0066FF"/>
                </a:solidFill>
                <a:highlight>
                  <a:srgbClr val="FFFF00"/>
                </a:highlight>
              </a:rPr>
              <a:t> from the beginning to the end</a:t>
            </a:r>
            <a:r>
              <a:rPr lang="en-US" b="0" i="0" u="none" strike="noStrike" baseline="0" dirty="0">
                <a:solidFill>
                  <a:srgbClr val="0066FF"/>
                </a:solidFill>
              </a:rPr>
              <a:t>.</a:t>
            </a:r>
          </a:p>
          <a:p>
            <a:r>
              <a:rPr lang="en-US" b="1" dirty="0">
                <a:highlight>
                  <a:srgbClr val="FFFF00"/>
                </a:highlight>
              </a:rPr>
              <a:t>Job 9.10 </a:t>
            </a:r>
            <a:r>
              <a:rPr lang="en-US" dirty="0"/>
              <a:t>– </a:t>
            </a:r>
            <a:r>
              <a:rPr lang="en-US" dirty="0">
                <a:solidFill>
                  <a:srgbClr val="FF0000"/>
                </a:solidFill>
              </a:rPr>
              <a:t>{God} </a:t>
            </a:r>
            <a:r>
              <a:rPr lang="en-US" b="0" i="0" u="none" strike="noStrike" baseline="0" dirty="0">
                <a:solidFill>
                  <a:srgbClr val="FF0000"/>
                </a:solidFill>
              </a:rPr>
              <a:t>doeth </a:t>
            </a:r>
            <a:r>
              <a:rPr lang="en-US" b="0" i="0" u="none" strike="noStrike" baseline="0" dirty="0">
                <a:solidFill>
                  <a:srgbClr val="FF0000"/>
                </a:solidFill>
                <a:highlight>
                  <a:srgbClr val="FFFF00"/>
                </a:highlight>
              </a:rPr>
              <a:t>great things past finding out</a:t>
            </a:r>
            <a:r>
              <a:rPr lang="en-US" b="0" i="0" u="none" strike="noStrike" baseline="0" dirty="0">
                <a:solidFill>
                  <a:srgbClr val="FF0000"/>
                </a:solidFill>
              </a:rPr>
              <a:t>; yea, and wonders without number.</a:t>
            </a:r>
          </a:p>
          <a:p>
            <a:endParaRPr lang="en-US" dirty="0"/>
          </a:p>
        </p:txBody>
      </p:sp>
    </p:spTree>
    <p:extLst>
      <p:ext uri="{BB962C8B-B14F-4D97-AF65-F5344CB8AC3E}">
        <p14:creationId xmlns:p14="http://schemas.microsoft.com/office/powerpoint/2010/main" val="2129832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3454B-57AC-44A4-AF60-39812A42844C}"/>
              </a:ext>
            </a:extLst>
          </p:cNvPr>
          <p:cNvSpPr>
            <a:spLocks noGrp="1"/>
          </p:cNvSpPr>
          <p:nvPr>
            <p:ph type="title"/>
          </p:nvPr>
        </p:nvSpPr>
        <p:spPr>
          <a:xfrm>
            <a:off x="628652" y="1131096"/>
            <a:ext cx="7792334" cy="609124"/>
          </a:xfrm>
          <a:solidFill>
            <a:schemeClr val="accent4">
              <a:lumMod val="50000"/>
            </a:schemeClr>
          </a:solidFill>
        </p:spPr>
        <p:txBody>
          <a:bodyPr>
            <a:normAutofit fontScale="90000"/>
          </a:bodyPr>
          <a:lstStyle/>
          <a:p>
            <a:r>
              <a:rPr lang="en-US" dirty="0">
                <a:solidFill>
                  <a:schemeClr val="bg1"/>
                </a:solidFill>
                <a:effectLst>
                  <a:outerShdw blurRad="50800" dist="50800" dir="10380000" algn="ctr" rotWithShape="0">
                    <a:schemeClr val="tx1"/>
                  </a:outerShdw>
                </a:effectLst>
              </a:rPr>
              <a:t>Earth – The Power of God Revealed </a:t>
            </a:r>
          </a:p>
        </p:txBody>
      </p:sp>
      <p:sp>
        <p:nvSpPr>
          <p:cNvPr id="3" name="Content Placeholder 2">
            <a:extLst>
              <a:ext uri="{FF2B5EF4-FFF2-40B4-BE49-F238E27FC236}">
                <a16:creationId xmlns:a16="http://schemas.microsoft.com/office/drawing/2014/main" id="{3F050A30-0C10-41FF-9FAD-DEB8CB7D70FD}"/>
              </a:ext>
            </a:extLst>
          </p:cNvPr>
          <p:cNvSpPr>
            <a:spLocks noGrp="1"/>
          </p:cNvSpPr>
          <p:nvPr>
            <p:ph idx="1"/>
          </p:nvPr>
        </p:nvSpPr>
        <p:spPr>
          <a:xfrm>
            <a:off x="628650" y="1817372"/>
            <a:ext cx="7886700" cy="4583427"/>
          </a:xfrm>
          <a:solidFill>
            <a:schemeClr val="bg1"/>
          </a:solidFill>
        </p:spPr>
        <p:txBody>
          <a:bodyPr>
            <a:noAutofit/>
          </a:bodyPr>
          <a:lstStyle/>
          <a:p>
            <a:r>
              <a:rPr lang="en-US" sz="2400" b="1" dirty="0">
                <a:highlight>
                  <a:srgbClr val="FFFF00"/>
                </a:highlight>
              </a:rPr>
              <a:t>Gen 1.14-15</a:t>
            </a:r>
            <a:r>
              <a:rPr lang="en-US" sz="2400" dirty="0">
                <a:highlight>
                  <a:srgbClr val="FFFF00"/>
                </a:highlight>
              </a:rPr>
              <a:t> </a:t>
            </a:r>
            <a:r>
              <a:rPr lang="en-US" sz="2400" dirty="0"/>
              <a:t>- </a:t>
            </a:r>
            <a:r>
              <a:rPr lang="en-US" sz="2400" b="0" i="0" u="none" strike="noStrike" baseline="0" dirty="0">
                <a:solidFill>
                  <a:srgbClr val="FF0000"/>
                </a:solidFill>
              </a:rPr>
              <a:t>And God said, Let there be lights in the firmament of the heaven to divide the day from the night; and let them be for </a:t>
            </a:r>
            <a:r>
              <a:rPr lang="en-US" sz="2400" b="0" i="0" u="none" strike="noStrike" baseline="0" dirty="0">
                <a:solidFill>
                  <a:srgbClr val="FF0000"/>
                </a:solidFill>
                <a:highlight>
                  <a:srgbClr val="FFFF00"/>
                </a:highlight>
              </a:rPr>
              <a:t>signs, and for seasons, and for days, and years</a:t>
            </a:r>
            <a:r>
              <a:rPr lang="en-US" sz="2400" b="0" i="0" u="none" strike="noStrike" baseline="0" dirty="0">
                <a:solidFill>
                  <a:srgbClr val="FF0000"/>
                </a:solidFill>
              </a:rPr>
              <a:t>:   And let them be for lights in the firmament of the heaven to give light upon the earth: and it was so.</a:t>
            </a:r>
          </a:p>
          <a:p>
            <a:r>
              <a:rPr lang="en-US" sz="2400" b="1" dirty="0" err="1">
                <a:highlight>
                  <a:srgbClr val="FFFF00"/>
                </a:highlight>
              </a:rPr>
              <a:t>Psm</a:t>
            </a:r>
            <a:r>
              <a:rPr lang="en-US" sz="2400" b="1" dirty="0">
                <a:highlight>
                  <a:srgbClr val="FFFF00"/>
                </a:highlight>
              </a:rPr>
              <a:t> 74.16-17 </a:t>
            </a:r>
            <a:r>
              <a:rPr lang="en-US" sz="2400" dirty="0"/>
              <a:t>-</a:t>
            </a:r>
            <a:r>
              <a:rPr lang="en-US" sz="2400" dirty="0">
                <a:solidFill>
                  <a:srgbClr val="FF0000"/>
                </a:solidFill>
              </a:rPr>
              <a:t> </a:t>
            </a:r>
            <a:r>
              <a:rPr lang="en-US" sz="2400" b="0" i="0" u="none" strike="noStrike" baseline="0" dirty="0">
                <a:solidFill>
                  <a:srgbClr val="0000FF"/>
                </a:solidFill>
              </a:rPr>
              <a:t>The day is thine, the night also is thine: thou hast prepared the light and the sun.    Thou hast set all the borders of the earth:  </a:t>
            </a:r>
            <a:r>
              <a:rPr lang="en-US" sz="2400" b="0" i="0" u="none" strike="noStrike" baseline="0" dirty="0">
                <a:solidFill>
                  <a:srgbClr val="0000FF"/>
                </a:solidFill>
                <a:highlight>
                  <a:srgbClr val="FFFF00"/>
                </a:highlight>
              </a:rPr>
              <a:t>thou hast made summer and winter</a:t>
            </a:r>
            <a:r>
              <a:rPr lang="en-US" sz="2400" b="0" i="0" u="none" strike="noStrike" baseline="0" dirty="0">
                <a:solidFill>
                  <a:srgbClr val="0000FF"/>
                </a:solidFill>
              </a:rPr>
              <a:t>.</a:t>
            </a:r>
            <a:endParaRPr lang="en-US" sz="2400" dirty="0">
              <a:solidFill>
                <a:srgbClr val="FF0000"/>
              </a:solidFill>
            </a:endParaRPr>
          </a:p>
          <a:p>
            <a:r>
              <a:rPr lang="en-US" sz="2400" b="1" dirty="0" err="1">
                <a:highlight>
                  <a:srgbClr val="FFFF00"/>
                </a:highlight>
              </a:rPr>
              <a:t>Psm</a:t>
            </a:r>
            <a:r>
              <a:rPr lang="en-US" sz="2400" b="1" dirty="0">
                <a:highlight>
                  <a:srgbClr val="FFFF00"/>
                </a:highlight>
              </a:rPr>
              <a:t> 72.5 </a:t>
            </a:r>
            <a:r>
              <a:rPr lang="en-US" sz="2400" dirty="0"/>
              <a:t>-</a:t>
            </a:r>
            <a:r>
              <a:rPr lang="en-US" sz="2400" dirty="0">
                <a:solidFill>
                  <a:srgbClr val="FF0000"/>
                </a:solidFill>
              </a:rPr>
              <a:t> </a:t>
            </a:r>
            <a:r>
              <a:rPr lang="en-US" sz="2400" b="0" i="0" u="none" strike="noStrike" baseline="0" dirty="0">
                <a:solidFill>
                  <a:srgbClr val="FF0000"/>
                </a:solidFill>
              </a:rPr>
              <a:t>They shall fear thee </a:t>
            </a:r>
            <a:r>
              <a:rPr lang="en-US" sz="2400" b="0" i="0" u="none" strike="noStrike" baseline="0" dirty="0">
                <a:solidFill>
                  <a:srgbClr val="FF0000"/>
                </a:solidFill>
                <a:highlight>
                  <a:srgbClr val="FFFF00"/>
                </a:highlight>
              </a:rPr>
              <a:t>as long as the sun and moon endure</a:t>
            </a:r>
            <a:r>
              <a:rPr lang="en-US" sz="2400" b="0" i="0" u="none" strike="noStrike" baseline="0" dirty="0">
                <a:solidFill>
                  <a:srgbClr val="FF0000"/>
                </a:solidFill>
              </a:rPr>
              <a:t>, throughout all generations.</a:t>
            </a:r>
          </a:p>
          <a:p>
            <a:r>
              <a:rPr lang="en-US" sz="2400" b="1" dirty="0">
                <a:highlight>
                  <a:srgbClr val="FFFF00"/>
                </a:highlight>
              </a:rPr>
              <a:t>Job 26.10 </a:t>
            </a:r>
            <a:r>
              <a:rPr lang="en-US" sz="2400" dirty="0"/>
              <a:t>- </a:t>
            </a:r>
            <a:r>
              <a:rPr lang="en-US" sz="2400" b="0" i="0" u="none" strike="noStrike" baseline="0" dirty="0">
                <a:solidFill>
                  <a:srgbClr val="0000FF"/>
                </a:solidFill>
              </a:rPr>
              <a:t>He hath compassed the </a:t>
            </a:r>
            <a:r>
              <a:rPr lang="en-US" sz="2400" b="0" i="0" u="none" strike="noStrike" baseline="0" dirty="0">
                <a:solidFill>
                  <a:srgbClr val="0000FF"/>
                </a:solidFill>
                <a:highlight>
                  <a:srgbClr val="FFFF00"/>
                </a:highlight>
              </a:rPr>
              <a:t>waters with bounds</a:t>
            </a:r>
            <a:r>
              <a:rPr lang="en-US" sz="2400" b="0" i="0" u="none" strike="noStrike" baseline="0" dirty="0">
                <a:solidFill>
                  <a:srgbClr val="0000FF"/>
                </a:solidFill>
              </a:rPr>
              <a:t>, </a:t>
            </a:r>
            <a:r>
              <a:rPr lang="en-US" sz="2400" b="0" i="0" u="none" strike="noStrike" baseline="0" dirty="0">
                <a:solidFill>
                  <a:srgbClr val="0000FF"/>
                </a:solidFill>
                <a:highlight>
                  <a:srgbClr val="FFFF00"/>
                </a:highlight>
              </a:rPr>
              <a:t>until the day and night come to an end</a:t>
            </a:r>
            <a:r>
              <a:rPr lang="en-US" sz="2400" b="0" i="0" u="none" strike="noStrike" baseline="0" dirty="0">
                <a:solidFill>
                  <a:srgbClr val="0000FF"/>
                </a:solidFill>
              </a:rPr>
              <a:t>.</a:t>
            </a:r>
            <a:endParaRPr lang="en-US" sz="2400" b="0" i="0" u="none" strike="noStrike" baseline="0" dirty="0">
              <a:solidFill>
                <a:srgbClr val="FF0000"/>
              </a:solidFill>
            </a:endParaRPr>
          </a:p>
        </p:txBody>
      </p:sp>
    </p:spTree>
    <p:extLst>
      <p:ext uri="{BB962C8B-B14F-4D97-AF65-F5344CB8AC3E}">
        <p14:creationId xmlns:p14="http://schemas.microsoft.com/office/powerpoint/2010/main" val="2075598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3454B-57AC-44A4-AF60-39812A42844C}"/>
              </a:ext>
            </a:extLst>
          </p:cNvPr>
          <p:cNvSpPr>
            <a:spLocks noGrp="1"/>
          </p:cNvSpPr>
          <p:nvPr>
            <p:ph type="title"/>
          </p:nvPr>
        </p:nvSpPr>
        <p:spPr>
          <a:xfrm>
            <a:off x="628649" y="1131096"/>
            <a:ext cx="7629303" cy="609124"/>
          </a:xfrm>
          <a:solidFill>
            <a:schemeClr val="accent2">
              <a:lumMod val="50000"/>
            </a:schemeClr>
          </a:solidFill>
          <a:effectLst>
            <a:outerShdw blurRad="50800" dist="50800" dir="10380000" algn="ctr" rotWithShape="0">
              <a:schemeClr val="tx1"/>
            </a:outerShdw>
          </a:effectLst>
        </p:spPr>
        <p:txBody>
          <a:bodyPr>
            <a:normAutofit fontScale="90000"/>
          </a:bodyPr>
          <a:lstStyle/>
          <a:p>
            <a:r>
              <a:rPr lang="en-US" dirty="0">
                <a:solidFill>
                  <a:schemeClr val="bg1"/>
                </a:solidFill>
              </a:rPr>
              <a:t>Earth – The Power of God Revealed </a:t>
            </a:r>
          </a:p>
        </p:txBody>
      </p:sp>
      <p:sp>
        <p:nvSpPr>
          <p:cNvPr id="3" name="Content Placeholder 2">
            <a:extLst>
              <a:ext uri="{FF2B5EF4-FFF2-40B4-BE49-F238E27FC236}">
                <a16:creationId xmlns:a16="http://schemas.microsoft.com/office/drawing/2014/main" id="{3F050A30-0C10-41FF-9FAD-DEB8CB7D70FD}"/>
              </a:ext>
            </a:extLst>
          </p:cNvPr>
          <p:cNvSpPr>
            <a:spLocks noGrp="1"/>
          </p:cNvSpPr>
          <p:nvPr>
            <p:ph idx="1"/>
          </p:nvPr>
        </p:nvSpPr>
        <p:spPr>
          <a:xfrm>
            <a:off x="561975" y="2217421"/>
            <a:ext cx="7886700" cy="3956552"/>
          </a:xfrm>
          <a:solidFill>
            <a:schemeClr val="bg1"/>
          </a:solidFill>
        </p:spPr>
        <p:txBody>
          <a:bodyPr>
            <a:noAutofit/>
          </a:bodyPr>
          <a:lstStyle/>
          <a:p>
            <a:r>
              <a:rPr lang="en-US" sz="2400" b="1" dirty="0" err="1">
                <a:highlight>
                  <a:srgbClr val="FFFF00"/>
                </a:highlight>
              </a:rPr>
              <a:t>Psm</a:t>
            </a:r>
            <a:r>
              <a:rPr lang="en-US" sz="2400" b="1" dirty="0">
                <a:highlight>
                  <a:srgbClr val="FFFF00"/>
                </a:highlight>
              </a:rPr>
              <a:t> 104.5 </a:t>
            </a:r>
            <a:r>
              <a:rPr lang="en-US" sz="2400" dirty="0"/>
              <a:t>- </a:t>
            </a:r>
            <a:r>
              <a:rPr lang="en-US" sz="2400" b="0" i="0" u="none" strike="noStrike" baseline="0" dirty="0">
                <a:solidFill>
                  <a:srgbClr val="FF0000"/>
                </a:solidFill>
              </a:rPr>
              <a:t>Who laid the foundations of the earth, that it </a:t>
            </a:r>
            <a:r>
              <a:rPr lang="en-US" sz="2400" b="0" i="0" u="none" strike="noStrike" baseline="0" dirty="0">
                <a:solidFill>
                  <a:srgbClr val="FF0000"/>
                </a:solidFill>
                <a:highlight>
                  <a:srgbClr val="FFFF00"/>
                </a:highlight>
              </a:rPr>
              <a:t>should not be removed for ever</a:t>
            </a:r>
            <a:r>
              <a:rPr lang="en-US" sz="2400" b="0" i="0" u="none" strike="noStrike" baseline="0" dirty="0">
                <a:solidFill>
                  <a:srgbClr val="FF0000"/>
                </a:solidFill>
              </a:rPr>
              <a:t>.</a:t>
            </a:r>
            <a:endParaRPr lang="en-US" sz="2400" dirty="0">
              <a:solidFill>
                <a:srgbClr val="FF0000"/>
              </a:solidFill>
            </a:endParaRPr>
          </a:p>
          <a:p>
            <a:r>
              <a:rPr lang="en-US" sz="2400" b="1" dirty="0" err="1">
                <a:highlight>
                  <a:srgbClr val="FFFF00"/>
                </a:highlight>
              </a:rPr>
              <a:t>Psm</a:t>
            </a:r>
            <a:r>
              <a:rPr lang="en-US" sz="2400" b="1" dirty="0">
                <a:highlight>
                  <a:srgbClr val="FFFF00"/>
                </a:highlight>
              </a:rPr>
              <a:t> 24.1-2 </a:t>
            </a:r>
            <a:r>
              <a:rPr lang="en-US" sz="2400" dirty="0"/>
              <a:t>- </a:t>
            </a:r>
            <a:r>
              <a:rPr lang="en-US" sz="2400" b="0" i="0" u="none" strike="noStrike" baseline="0" dirty="0">
                <a:solidFill>
                  <a:srgbClr val="0066FF"/>
                </a:solidFill>
              </a:rPr>
              <a:t>The earth is the Lord's, and the fulness thereof; the world, and they that dwell therein.  For he hath </a:t>
            </a:r>
            <a:r>
              <a:rPr lang="en-US" sz="2400" b="0" i="0" u="none" strike="noStrike" baseline="0" dirty="0">
                <a:solidFill>
                  <a:srgbClr val="0066FF"/>
                </a:solidFill>
                <a:highlight>
                  <a:srgbClr val="FFFF00"/>
                </a:highlight>
              </a:rPr>
              <a:t>founded it upon the seas</a:t>
            </a:r>
            <a:r>
              <a:rPr lang="en-US" sz="2400" b="0" i="0" u="none" strike="noStrike" baseline="0" dirty="0">
                <a:solidFill>
                  <a:srgbClr val="0066FF"/>
                </a:solidFill>
              </a:rPr>
              <a:t>, and </a:t>
            </a:r>
            <a:r>
              <a:rPr lang="en-US" sz="2400" b="0" i="0" u="none" strike="noStrike" baseline="0" dirty="0">
                <a:solidFill>
                  <a:srgbClr val="0066FF"/>
                </a:solidFill>
                <a:highlight>
                  <a:srgbClr val="FFFF00"/>
                </a:highlight>
              </a:rPr>
              <a:t>established it upon the floods</a:t>
            </a:r>
            <a:r>
              <a:rPr lang="en-US" sz="2400" b="0" i="0" u="none" strike="noStrike" baseline="0" dirty="0">
                <a:solidFill>
                  <a:srgbClr val="0066FF"/>
                </a:solidFill>
              </a:rPr>
              <a:t>.</a:t>
            </a:r>
          </a:p>
          <a:p>
            <a:r>
              <a:rPr lang="en-US" sz="2400" b="1" dirty="0" err="1">
                <a:highlight>
                  <a:srgbClr val="FFFF00"/>
                </a:highlight>
              </a:rPr>
              <a:t>Psm</a:t>
            </a:r>
            <a:r>
              <a:rPr lang="en-US" sz="2400" b="1" dirty="0">
                <a:highlight>
                  <a:srgbClr val="FFFF00"/>
                </a:highlight>
              </a:rPr>
              <a:t> 136.6 </a:t>
            </a:r>
            <a:r>
              <a:rPr lang="en-US" sz="2400" dirty="0"/>
              <a:t>- </a:t>
            </a:r>
            <a:r>
              <a:rPr lang="en-US" sz="2400" b="0" i="0" u="none" strike="noStrike" baseline="0" dirty="0">
                <a:solidFill>
                  <a:srgbClr val="FF0000"/>
                </a:solidFill>
              </a:rPr>
              <a:t>To him that </a:t>
            </a:r>
            <a:r>
              <a:rPr lang="en-US" sz="2400" b="0" i="0" u="none" strike="noStrike" baseline="0" dirty="0">
                <a:solidFill>
                  <a:srgbClr val="FF0000"/>
                </a:solidFill>
                <a:highlight>
                  <a:srgbClr val="FFFF00"/>
                </a:highlight>
              </a:rPr>
              <a:t>stretched out the earth above the waters</a:t>
            </a:r>
            <a:endParaRPr lang="en-US" sz="2400" dirty="0">
              <a:solidFill>
                <a:srgbClr val="FF0000"/>
              </a:solidFill>
              <a:highlight>
                <a:srgbClr val="FFFF00"/>
              </a:highlight>
            </a:endParaRPr>
          </a:p>
          <a:p>
            <a:r>
              <a:rPr lang="en-US" sz="2400" b="1" dirty="0">
                <a:highlight>
                  <a:srgbClr val="FFFF00"/>
                </a:highlight>
              </a:rPr>
              <a:t>Eccl 1.7 </a:t>
            </a:r>
            <a:r>
              <a:rPr lang="en-US" sz="2400" dirty="0"/>
              <a:t>- </a:t>
            </a:r>
            <a:r>
              <a:rPr lang="en-US" sz="2400" b="0" i="0" u="none" strike="noStrike" baseline="0" dirty="0">
                <a:solidFill>
                  <a:srgbClr val="0066FF"/>
                </a:solidFill>
              </a:rPr>
              <a:t>All the rivers run into the sea; yet </a:t>
            </a:r>
            <a:r>
              <a:rPr lang="en-US" sz="2400" b="0" i="0" u="none" strike="noStrike" baseline="0" dirty="0">
                <a:solidFill>
                  <a:srgbClr val="0066FF"/>
                </a:solidFill>
                <a:highlight>
                  <a:srgbClr val="FFFF00"/>
                </a:highlight>
              </a:rPr>
              <a:t>the sea is not full</a:t>
            </a:r>
            <a:r>
              <a:rPr lang="en-US" sz="2400" b="0" i="0" u="none" strike="noStrike" baseline="0" dirty="0">
                <a:solidFill>
                  <a:srgbClr val="0066FF"/>
                </a:solidFill>
              </a:rPr>
              <a:t>; unto the place from whence the rivers come, </a:t>
            </a:r>
            <a:r>
              <a:rPr lang="en-US" sz="2400" b="0" i="0" u="none" strike="noStrike" baseline="0" dirty="0">
                <a:solidFill>
                  <a:srgbClr val="0066FF"/>
                </a:solidFill>
                <a:highlight>
                  <a:srgbClr val="FFFF00"/>
                </a:highlight>
              </a:rPr>
              <a:t>thither they return again</a:t>
            </a:r>
            <a:r>
              <a:rPr lang="en-US" sz="2400" b="0" i="0" u="none" strike="noStrike" baseline="0" dirty="0">
                <a:solidFill>
                  <a:srgbClr val="0066FF"/>
                </a:solidFill>
              </a:rPr>
              <a:t>.</a:t>
            </a:r>
            <a:endParaRPr lang="en-US" sz="2400" dirty="0">
              <a:solidFill>
                <a:srgbClr val="0066FF"/>
              </a:solidFill>
            </a:endParaRPr>
          </a:p>
        </p:txBody>
      </p:sp>
    </p:spTree>
    <p:extLst>
      <p:ext uri="{BB962C8B-B14F-4D97-AF65-F5344CB8AC3E}">
        <p14:creationId xmlns:p14="http://schemas.microsoft.com/office/powerpoint/2010/main" val="112500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CA5A8-0DCD-4A8A-8D5A-F96FD5812954}"/>
              </a:ext>
            </a:extLst>
          </p:cNvPr>
          <p:cNvSpPr>
            <a:spLocks noGrp="1"/>
          </p:cNvSpPr>
          <p:nvPr>
            <p:ph type="title"/>
          </p:nvPr>
        </p:nvSpPr>
        <p:spPr>
          <a:xfrm>
            <a:off x="628650" y="1131094"/>
            <a:ext cx="5429250" cy="994172"/>
          </a:xfrm>
          <a:solidFill>
            <a:schemeClr val="accent1">
              <a:lumMod val="50000"/>
            </a:schemeClr>
          </a:solidFill>
          <a:effectLst>
            <a:outerShdw blurRad="50800" dist="50800" dir="10380000" algn="ctr" rotWithShape="0">
              <a:schemeClr val="tx1"/>
            </a:outerShdw>
          </a:effectLst>
        </p:spPr>
        <p:txBody>
          <a:bodyPr>
            <a:normAutofit fontScale="90000"/>
          </a:bodyPr>
          <a:lstStyle/>
          <a:p>
            <a:r>
              <a:rPr lang="en-US" dirty="0">
                <a:solidFill>
                  <a:schemeClr val="bg1"/>
                </a:solidFill>
              </a:rPr>
              <a:t>What about climate change?? </a:t>
            </a:r>
          </a:p>
        </p:txBody>
      </p:sp>
      <p:sp>
        <p:nvSpPr>
          <p:cNvPr id="3" name="Content Placeholder 2">
            <a:extLst>
              <a:ext uri="{FF2B5EF4-FFF2-40B4-BE49-F238E27FC236}">
                <a16:creationId xmlns:a16="http://schemas.microsoft.com/office/drawing/2014/main" id="{36C37797-E489-4B5A-A059-FFE1D2E95D48}"/>
              </a:ext>
            </a:extLst>
          </p:cNvPr>
          <p:cNvSpPr>
            <a:spLocks noGrp="1"/>
          </p:cNvSpPr>
          <p:nvPr>
            <p:ph idx="1"/>
          </p:nvPr>
        </p:nvSpPr>
        <p:spPr>
          <a:xfrm>
            <a:off x="628650" y="2626521"/>
            <a:ext cx="7886700" cy="2297906"/>
          </a:xfrm>
          <a:solidFill>
            <a:schemeClr val="bg1"/>
          </a:solidFill>
        </p:spPr>
        <p:txBody>
          <a:bodyPr/>
          <a:lstStyle/>
          <a:p>
            <a:r>
              <a:rPr lang="en-US" b="1" dirty="0">
                <a:highlight>
                  <a:srgbClr val="FFFF00"/>
                </a:highlight>
              </a:rPr>
              <a:t>Gen 8.20-21 </a:t>
            </a:r>
          </a:p>
          <a:p>
            <a:pPr marL="342884" lvl="1" indent="0">
              <a:buNone/>
            </a:pPr>
            <a:r>
              <a:rPr lang="en-US" sz="2100" dirty="0">
                <a:solidFill>
                  <a:srgbClr val="FF0000"/>
                </a:solidFill>
              </a:rPr>
              <a:t>And Noah </a:t>
            </a:r>
            <a:r>
              <a:rPr lang="en-US" sz="2100" dirty="0" err="1">
                <a:solidFill>
                  <a:srgbClr val="FF0000"/>
                </a:solidFill>
              </a:rPr>
              <a:t>builded</a:t>
            </a:r>
            <a:r>
              <a:rPr lang="en-US" sz="2100" dirty="0">
                <a:solidFill>
                  <a:srgbClr val="FF0000"/>
                </a:solidFill>
              </a:rPr>
              <a:t> an altar unto the Lord; and took of every clean beast, and of every clean fowl, and offered burnt offerings on the altar.   And the Lord smelled a sweet </a:t>
            </a:r>
            <a:r>
              <a:rPr lang="en-US" sz="2100" dirty="0" err="1">
                <a:solidFill>
                  <a:srgbClr val="FF0000"/>
                </a:solidFill>
              </a:rPr>
              <a:t>savour</a:t>
            </a:r>
            <a:r>
              <a:rPr lang="en-US" sz="2100" dirty="0">
                <a:solidFill>
                  <a:srgbClr val="FF0000"/>
                </a:solidFill>
              </a:rPr>
              <a:t>; and the Lord said in his heart, I will not again curse the ground any more for man's sake; for the imagination of man's heart is evil from his youth; </a:t>
            </a:r>
            <a:r>
              <a:rPr lang="en-US" sz="2100" dirty="0">
                <a:solidFill>
                  <a:srgbClr val="FF0000"/>
                </a:solidFill>
                <a:highlight>
                  <a:srgbClr val="000000"/>
                </a:highlight>
              </a:rPr>
              <a:t>neither will I again smite any more every thing living, as I have done</a:t>
            </a:r>
            <a:r>
              <a:rPr lang="en-US" sz="2100" dirty="0">
                <a:solidFill>
                  <a:srgbClr val="FF0000"/>
                </a:solidFill>
              </a:rPr>
              <a:t>.</a:t>
            </a:r>
            <a:endParaRPr lang="en-US" sz="2100" dirty="0"/>
          </a:p>
        </p:txBody>
      </p:sp>
    </p:spTree>
    <p:extLst>
      <p:ext uri="{BB962C8B-B14F-4D97-AF65-F5344CB8AC3E}">
        <p14:creationId xmlns:p14="http://schemas.microsoft.com/office/powerpoint/2010/main" val="3023230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1B796D-55F3-4CD7-B98A-1657B0DF894E}"/>
              </a:ext>
            </a:extLst>
          </p:cNvPr>
          <p:cNvSpPr>
            <a:spLocks noGrp="1"/>
          </p:cNvSpPr>
          <p:nvPr>
            <p:ph idx="1"/>
          </p:nvPr>
        </p:nvSpPr>
        <p:spPr>
          <a:solidFill>
            <a:schemeClr val="bg2">
              <a:lumMod val="10000"/>
            </a:schemeClr>
          </a:solidFill>
          <a:effectLst>
            <a:outerShdw blurRad="50800" dist="50800" dir="10380000" algn="ctr" rotWithShape="0">
              <a:schemeClr val="tx1"/>
            </a:outerShdw>
          </a:effectLst>
        </p:spPr>
        <p:txBody>
          <a:bodyPr>
            <a:normAutofit/>
          </a:bodyPr>
          <a:lstStyle/>
          <a:p>
            <a:r>
              <a:rPr lang="en-US" sz="2400" dirty="0">
                <a:solidFill>
                  <a:srgbClr val="FFFF00"/>
                </a:solidFill>
              </a:rPr>
              <a:t>Gen 8.22 </a:t>
            </a:r>
          </a:p>
          <a:p>
            <a:pPr lvl="1"/>
            <a:r>
              <a:rPr lang="en-US" sz="2700" dirty="0">
                <a:solidFill>
                  <a:srgbClr val="FF99FF"/>
                </a:solidFill>
              </a:rPr>
              <a:t>While the Earth </a:t>
            </a:r>
            <a:r>
              <a:rPr lang="en-US" sz="2700" dirty="0" err="1">
                <a:solidFill>
                  <a:srgbClr val="FF99FF"/>
                </a:solidFill>
              </a:rPr>
              <a:t>remaineth</a:t>
            </a:r>
            <a:r>
              <a:rPr lang="en-US" sz="2700" dirty="0">
                <a:solidFill>
                  <a:srgbClr val="FF99FF"/>
                </a:solidFill>
              </a:rPr>
              <a:t> … </a:t>
            </a:r>
          </a:p>
          <a:p>
            <a:pPr lvl="2"/>
            <a:r>
              <a:rPr lang="en-US" sz="2400" dirty="0">
                <a:solidFill>
                  <a:srgbClr val="66FF33"/>
                </a:solidFill>
              </a:rPr>
              <a:t>States conditions that will prevail </a:t>
            </a:r>
          </a:p>
          <a:p>
            <a:pPr lvl="3"/>
            <a:r>
              <a:rPr lang="en-US" sz="2100" dirty="0">
                <a:solidFill>
                  <a:srgbClr val="00CCFF"/>
                </a:solidFill>
              </a:rPr>
              <a:t>1. Seedtime &amp; Harvest </a:t>
            </a:r>
          </a:p>
          <a:p>
            <a:pPr lvl="3"/>
            <a:r>
              <a:rPr lang="en-US" sz="2100" dirty="0">
                <a:solidFill>
                  <a:srgbClr val="FF9900"/>
                </a:solidFill>
              </a:rPr>
              <a:t>2. Cold &amp; Heat </a:t>
            </a:r>
          </a:p>
          <a:p>
            <a:pPr lvl="3"/>
            <a:r>
              <a:rPr lang="en-US" sz="2100" dirty="0">
                <a:solidFill>
                  <a:schemeClr val="accent6">
                    <a:lumMod val="60000"/>
                    <a:lumOff val="40000"/>
                  </a:schemeClr>
                </a:solidFill>
              </a:rPr>
              <a:t>3. Summer &amp; Winter </a:t>
            </a:r>
          </a:p>
          <a:p>
            <a:pPr lvl="3"/>
            <a:r>
              <a:rPr lang="en-US" sz="2100" dirty="0">
                <a:solidFill>
                  <a:srgbClr val="00FFFF"/>
                </a:solidFill>
              </a:rPr>
              <a:t>4. Day &amp; Night </a:t>
            </a:r>
          </a:p>
          <a:p>
            <a:pPr lvl="3"/>
            <a:endParaRPr lang="en-US" dirty="0">
              <a:solidFill>
                <a:schemeClr val="bg1"/>
              </a:solidFill>
            </a:endParaRPr>
          </a:p>
          <a:p>
            <a:pPr marL="1028649" lvl="3" indent="0">
              <a:buNone/>
            </a:pPr>
            <a:r>
              <a:rPr lang="en-US" sz="5400" dirty="0">
                <a:solidFill>
                  <a:schemeClr val="bg1"/>
                </a:solidFill>
              </a:rPr>
              <a:t>SHALL NOT CEASE </a:t>
            </a:r>
          </a:p>
        </p:txBody>
      </p:sp>
      <p:sp>
        <p:nvSpPr>
          <p:cNvPr id="4" name="Title 1">
            <a:extLst>
              <a:ext uri="{FF2B5EF4-FFF2-40B4-BE49-F238E27FC236}">
                <a16:creationId xmlns:a16="http://schemas.microsoft.com/office/drawing/2014/main" id="{9CC97A61-CE61-4DEB-B9F8-8E6B125B0AF4}"/>
              </a:ext>
            </a:extLst>
          </p:cNvPr>
          <p:cNvSpPr txBox="1">
            <a:spLocks/>
          </p:cNvSpPr>
          <p:nvPr/>
        </p:nvSpPr>
        <p:spPr>
          <a:xfrm>
            <a:off x="457200" y="1166815"/>
            <a:ext cx="5429250" cy="659606"/>
          </a:xfrm>
          <a:prstGeom prst="rect">
            <a:avLst/>
          </a:prstGeom>
          <a:solidFill>
            <a:schemeClr val="accent1">
              <a:lumMod val="50000"/>
            </a:schemeClr>
          </a:solidFill>
          <a:effectLst>
            <a:outerShdw blurRad="50800" dist="50800" dir="10380000" algn="ctr" rotWithShape="0">
              <a:schemeClr val="tx1"/>
            </a:outerShdw>
          </a:effectLst>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300" b="0" i="0" u="none" strike="noStrike" kern="1200" cap="none" spc="0" normalizeH="0" baseline="0" noProof="0">
                <a:ln>
                  <a:noFill/>
                </a:ln>
                <a:solidFill>
                  <a:prstClr val="white"/>
                </a:solidFill>
                <a:effectLst/>
                <a:uLnTx/>
                <a:uFillTx/>
                <a:latin typeface="Calibri Light" panose="020F0302020204030204"/>
                <a:ea typeface="+mj-ea"/>
                <a:cs typeface="+mj-cs"/>
              </a:rPr>
              <a:t>What about climate change?? </a:t>
            </a:r>
            <a:endParaRPr kumimoji="0" lang="en-US" sz="3300" b="0" i="0" u="none" strike="noStrike" kern="1200" cap="none" spc="0" normalizeH="0" baseline="0" noProof="0" dirty="0">
              <a:ln>
                <a:noFill/>
              </a:ln>
              <a:solidFill>
                <a:prstClr val="white"/>
              </a:solidFill>
              <a:effectLst/>
              <a:uLnTx/>
              <a:uFillTx/>
              <a:latin typeface="Calibri Light" panose="020F0302020204030204"/>
              <a:ea typeface="+mj-ea"/>
              <a:cs typeface="+mj-cs"/>
            </a:endParaRPr>
          </a:p>
        </p:txBody>
      </p:sp>
      <p:sp>
        <p:nvSpPr>
          <p:cNvPr id="6" name="Title 5">
            <a:extLst>
              <a:ext uri="{FF2B5EF4-FFF2-40B4-BE49-F238E27FC236}">
                <a16:creationId xmlns:a16="http://schemas.microsoft.com/office/drawing/2014/main" id="{BBA7CEF6-AD72-4D0C-8382-CC3C405B6B59}"/>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1361321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500"/>
                                        <p:tgtEl>
                                          <p:spTgt spid="3">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500"/>
                                        <p:tgtEl>
                                          <p:spTgt spid="3">
                                            <p:txEl>
                                              <p:pRg st="6" end="6"/>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fade">
                                      <p:cBhvr>
                                        <p:cTn id="4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9302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2F73E-1573-4C6A-803D-9C84A8B063B1}"/>
              </a:ext>
            </a:extLst>
          </p:cNvPr>
          <p:cNvSpPr>
            <a:spLocks noGrp="1"/>
          </p:cNvSpPr>
          <p:nvPr>
            <p:ph type="ctrTitle"/>
          </p:nvPr>
        </p:nvSpPr>
        <p:spPr>
          <a:xfrm>
            <a:off x="1143000" y="2705103"/>
            <a:ext cx="6858000" cy="784622"/>
          </a:xfrm>
          <a:solidFill>
            <a:schemeClr val="bg2">
              <a:lumMod val="25000"/>
            </a:schemeClr>
          </a:solidFill>
          <a:effectLst>
            <a:outerShdw blurRad="50800" dist="38100" dir="8100000" algn="tr" rotWithShape="0">
              <a:prstClr val="black">
                <a:alpha val="40000"/>
              </a:prstClr>
            </a:outerShdw>
          </a:effectLst>
        </p:spPr>
        <p:txBody>
          <a:bodyPr>
            <a:normAutofit fontScale="90000"/>
          </a:bodyPr>
          <a:lstStyle/>
          <a:p>
            <a:r>
              <a:rPr lang="en-US" sz="5400" dirty="0">
                <a:solidFill>
                  <a:srgbClr val="FFFF00"/>
                </a:solidFill>
              </a:rPr>
              <a:t>God, Man &amp; The Earth</a:t>
            </a:r>
          </a:p>
        </p:txBody>
      </p:sp>
      <p:sp>
        <p:nvSpPr>
          <p:cNvPr id="3" name="Subtitle 2">
            <a:extLst>
              <a:ext uri="{FF2B5EF4-FFF2-40B4-BE49-F238E27FC236}">
                <a16:creationId xmlns:a16="http://schemas.microsoft.com/office/drawing/2014/main" id="{5AD905D2-B105-4334-AE3A-28A685374377}"/>
              </a:ext>
            </a:extLst>
          </p:cNvPr>
          <p:cNvSpPr>
            <a:spLocks noGrp="1"/>
          </p:cNvSpPr>
          <p:nvPr>
            <p:ph type="subTitle" idx="1"/>
          </p:nvPr>
        </p:nvSpPr>
        <p:spPr>
          <a:xfrm>
            <a:off x="1143000" y="3558781"/>
            <a:ext cx="6858000" cy="432197"/>
          </a:xfrm>
          <a:solidFill>
            <a:schemeClr val="tx2">
              <a:lumMod val="75000"/>
            </a:schemeClr>
          </a:solidFill>
        </p:spPr>
        <p:txBody>
          <a:bodyPr>
            <a:normAutofit/>
          </a:bodyPr>
          <a:lstStyle/>
          <a:p>
            <a:r>
              <a:rPr lang="en-US" sz="2100" dirty="0">
                <a:solidFill>
                  <a:srgbClr val="00FFFF"/>
                </a:solidFill>
              </a:rPr>
              <a:t>A Discussion Of The Climate Change Hypothesis </a:t>
            </a:r>
          </a:p>
        </p:txBody>
      </p:sp>
    </p:spTree>
    <p:extLst>
      <p:ext uri="{BB962C8B-B14F-4D97-AF65-F5344CB8AC3E}">
        <p14:creationId xmlns:p14="http://schemas.microsoft.com/office/powerpoint/2010/main" val="971523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27401-4875-4037-981B-81CE16FC6008}"/>
              </a:ext>
            </a:extLst>
          </p:cNvPr>
          <p:cNvSpPr>
            <a:spLocks noGrp="1"/>
          </p:cNvSpPr>
          <p:nvPr>
            <p:ph type="title"/>
          </p:nvPr>
        </p:nvSpPr>
        <p:spPr/>
        <p:txBody>
          <a:bodyPr/>
          <a:lstStyle/>
          <a:p>
            <a:r>
              <a:rPr lang="en-US" dirty="0">
                <a:solidFill>
                  <a:schemeClr val="bg1"/>
                </a:solidFill>
                <a:effectLst>
                  <a:outerShdw blurRad="50800" dist="50800" dir="10380000" algn="ctr" rotWithShape="0">
                    <a:schemeClr val="tx1"/>
                  </a:outerShdw>
                </a:effectLst>
              </a:rPr>
              <a:t>A Global Controversy</a:t>
            </a:r>
          </a:p>
        </p:txBody>
      </p:sp>
      <p:sp>
        <p:nvSpPr>
          <p:cNvPr id="3" name="Content Placeholder 2">
            <a:extLst>
              <a:ext uri="{FF2B5EF4-FFF2-40B4-BE49-F238E27FC236}">
                <a16:creationId xmlns:a16="http://schemas.microsoft.com/office/drawing/2014/main" id="{709F1D63-FC2A-457C-9C4F-28DA154DFFA5}"/>
              </a:ext>
            </a:extLst>
          </p:cNvPr>
          <p:cNvSpPr>
            <a:spLocks noGrp="1"/>
          </p:cNvSpPr>
          <p:nvPr>
            <p:ph idx="1"/>
          </p:nvPr>
        </p:nvSpPr>
        <p:spPr>
          <a:xfrm>
            <a:off x="628650" y="2226472"/>
            <a:ext cx="7886700" cy="2783681"/>
          </a:xfrm>
          <a:solidFill>
            <a:schemeClr val="accent6">
              <a:lumMod val="50000"/>
            </a:schemeClr>
          </a:solidFill>
        </p:spPr>
        <p:txBody>
          <a:bodyPr>
            <a:normAutofit fontScale="77500" lnSpcReduction="20000"/>
          </a:bodyPr>
          <a:lstStyle/>
          <a:p>
            <a:r>
              <a:rPr lang="en-US" dirty="0">
                <a:solidFill>
                  <a:schemeClr val="bg1"/>
                </a:solidFill>
                <a:effectLst>
                  <a:outerShdw blurRad="50800" dist="38100" dir="13500000" algn="br" rotWithShape="0">
                    <a:prstClr val="black">
                      <a:alpha val="40000"/>
                    </a:prstClr>
                  </a:outerShdw>
                </a:effectLst>
              </a:rPr>
              <a:t>Growing concern in the world </a:t>
            </a:r>
          </a:p>
          <a:p>
            <a:r>
              <a:rPr lang="en-US" dirty="0">
                <a:solidFill>
                  <a:schemeClr val="bg1"/>
                </a:solidFill>
                <a:effectLst>
                  <a:outerShdw blurRad="50800" dist="38100" dir="13500000" algn="br" rotWithShape="0">
                    <a:prstClr val="black">
                      <a:alpha val="40000"/>
                    </a:prstClr>
                  </a:outerShdw>
                </a:effectLst>
              </a:rPr>
              <a:t>Pandemic / Trust The Science </a:t>
            </a:r>
          </a:p>
          <a:p>
            <a:r>
              <a:rPr lang="en-US" dirty="0">
                <a:solidFill>
                  <a:schemeClr val="bg1"/>
                </a:solidFill>
                <a:effectLst>
                  <a:outerShdw blurRad="50800" dist="38100" dir="13500000" algn="br" rotWithShape="0">
                    <a:prstClr val="black">
                      <a:alpha val="40000"/>
                    </a:prstClr>
                  </a:outerShdw>
                </a:effectLst>
              </a:rPr>
              <a:t>Source of fear &amp; anxiety for young / old </a:t>
            </a:r>
          </a:p>
          <a:p>
            <a:r>
              <a:rPr lang="en-US" dirty="0">
                <a:solidFill>
                  <a:schemeClr val="bg1"/>
                </a:solidFill>
                <a:effectLst>
                  <a:outerShdw blurRad="50800" dist="38100" dir="13500000" algn="br" rotWithShape="0">
                    <a:prstClr val="black">
                      <a:alpha val="40000"/>
                    </a:prstClr>
                  </a:outerShdw>
                </a:effectLst>
              </a:rPr>
              <a:t>Dire crisis – Earth on verge of being uninhabitable </a:t>
            </a:r>
          </a:p>
          <a:p>
            <a:r>
              <a:rPr lang="en-US" dirty="0">
                <a:solidFill>
                  <a:schemeClr val="bg1"/>
                </a:solidFill>
                <a:effectLst>
                  <a:outerShdw blurRad="50800" dist="38100" dir="13500000" algn="br" rotWithShape="0">
                    <a:prstClr val="black">
                      <a:alpha val="40000"/>
                    </a:prstClr>
                  </a:outerShdw>
                </a:effectLst>
              </a:rPr>
              <a:t>No longer just academic debate – spiritual issues / image of God </a:t>
            </a:r>
          </a:p>
          <a:p>
            <a:r>
              <a:rPr lang="en-US" dirty="0">
                <a:solidFill>
                  <a:schemeClr val="bg1"/>
                </a:solidFill>
                <a:effectLst>
                  <a:outerShdw blurRad="50800" dist="38100" dir="13500000" algn="br" rotWithShape="0">
                    <a:prstClr val="black">
                      <a:alpha val="40000"/>
                    </a:prstClr>
                  </a:outerShdw>
                </a:effectLst>
              </a:rPr>
              <a:t>Does the Bible answer this question? </a:t>
            </a:r>
          </a:p>
          <a:p>
            <a:r>
              <a:rPr lang="en-US" dirty="0">
                <a:solidFill>
                  <a:schemeClr val="bg1"/>
                </a:solidFill>
                <a:effectLst>
                  <a:outerShdw blurRad="50800" dist="38100" dir="13500000" algn="br" rotWithShape="0">
                    <a:prstClr val="black">
                      <a:alpha val="40000"/>
                    </a:prstClr>
                  </a:outerShdw>
                </a:effectLst>
              </a:rPr>
              <a:t>How do we talk to others about what the Bible has to say </a:t>
            </a:r>
          </a:p>
        </p:txBody>
      </p:sp>
    </p:spTree>
    <p:extLst>
      <p:ext uri="{BB962C8B-B14F-4D97-AF65-F5344CB8AC3E}">
        <p14:creationId xmlns:p14="http://schemas.microsoft.com/office/powerpoint/2010/main" val="3991205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500"/>
                                        <p:tgtEl>
                                          <p:spTgt spid="3">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27401-4875-4037-981B-81CE16FC6008}"/>
              </a:ext>
            </a:extLst>
          </p:cNvPr>
          <p:cNvSpPr>
            <a:spLocks noGrp="1"/>
          </p:cNvSpPr>
          <p:nvPr>
            <p:ph type="title"/>
          </p:nvPr>
        </p:nvSpPr>
        <p:spPr/>
        <p:txBody>
          <a:bodyPr/>
          <a:lstStyle/>
          <a:p>
            <a:r>
              <a:rPr lang="en-US" dirty="0">
                <a:solidFill>
                  <a:schemeClr val="bg1"/>
                </a:solidFill>
                <a:effectLst>
                  <a:outerShdw blurRad="50800" dist="50800" dir="10380000" algn="ctr" rotWithShape="0">
                    <a:srgbClr val="000000"/>
                  </a:outerShdw>
                </a:effectLst>
              </a:rPr>
              <a:t>A Global Controversy</a:t>
            </a:r>
          </a:p>
        </p:txBody>
      </p:sp>
      <p:sp>
        <p:nvSpPr>
          <p:cNvPr id="3" name="Content Placeholder 2">
            <a:extLst>
              <a:ext uri="{FF2B5EF4-FFF2-40B4-BE49-F238E27FC236}">
                <a16:creationId xmlns:a16="http://schemas.microsoft.com/office/drawing/2014/main" id="{709F1D63-FC2A-457C-9C4F-28DA154DFFA5}"/>
              </a:ext>
            </a:extLst>
          </p:cNvPr>
          <p:cNvSpPr>
            <a:spLocks noGrp="1"/>
          </p:cNvSpPr>
          <p:nvPr>
            <p:ph idx="1"/>
          </p:nvPr>
        </p:nvSpPr>
        <p:spPr>
          <a:xfrm>
            <a:off x="628650" y="2035972"/>
            <a:ext cx="7886700" cy="3774281"/>
          </a:xfrm>
          <a:solidFill>
            <a:schemeClr val="accent2">
              <a:lumMod val="50000"/>
            </a:schemeClr>
          </a:solidFill>
        </p:spPr>
        <p:txBody>
          <a:bodyPr>
            <a:normAutofit fontScale="85000" lnSpcReduction="20000"/>
          </a:bodyPr>
          <a:lstStyle/>
          <a:p>
            <a:r>
              <a:rPr lang="en-US" dirty="0">
                <a:solidFill>
                  <a:schemeClr val="bg1"/>
                </a:solidFill>
                <a:effectLst>
                  <a:outerShdw blurRad="50800" dist="50800" dir="10380000" algn="ctr" rotWithShape="0">
                    <a:schemeClr val="tx1"/>
                  </a:outerShdw>
                </a:effectLst>
              </a:rPr>
              <a:t>What we’re not going to talk about </a:t>
            </a:r>
          </a:p>
          <a:p>
            <a:pPr lvl="1"/>
            <a:r>
              <a:rPr lang="en-US" dirty="0">
                <a:solidFill>
                  <a:schemeClr val="bg1"/>
                </a:solidFill>
                <a:effectLst>
                  <a:outerShdw blurRad="50800" dist="50800" dir="10380000" algn="ctr" rotWithShape="0">
                    <a:schemeClr val="tx1"/>
                  </a:outerShdw>
                </a:effectLst>
              </a:rPr>
              <a:t>Science </a:t>
            </a:r>
          </a:p>
          <a:p>
            <a:pPr lvl="1"/>
            <a:r>
              <a:rPr lang="en-US" dirty="0">
                <a:solidFill>
                  <a:schemeClr val="bg1"/>
                </a:solidFill>
                <a:effectLst>
                  <a:outerShdw blurRad="50800" dist="50800" dir="10380000" algn="ctr" rotWithShape="0">
                    <a:schemeClr val="tx1"/>
                  </a:outerShdw>
                </a:effectLst>
              </a:rPr>
              <a:t>Politics </a:t>
            </a:r>
          </a:p>
          <a:p>
            <a:pPr lvl="1"/>
            <a:r>
              <a:rPr lang="en-US" dirty="0">
                <a:solidFill>
                  <a:schemeClr val="bg1"/>
                </a:solidFill>
                <a:effectLst>
                  <a:outerShdw blurRad="50800" dist="50800" dir="10380000" algn="ctr" rotWithShape="0">
                    <a:schemeClr val="tx1"/>
                  </a:outerShdw>
                </a:effectLst>
              </a:rPr>
              <a:t>Won’t dismiss ideas about conservation / alternative energy etc. </a:t>
            </a:r>
          </a:p>
          <a:p>
            <a:r>
              <a:rPr lang="en-US" dirty="0">
                <a:solidFill>
                  <a:schemeClr val="bg1"/>
                </a:solidFill>
                <a:effectLst>
                  <a:outerShdw blurRad="50800" dist="50800" dir="10380000" algn="ctr" rotWithShape="0">
                    <a:schemeClr val="tx1"/>
                  </a:outerShdw>
                </a:effectLst>
              </a:rPr>
              <a:t>What we will talk about </a:t>
            </a:r>
          </a:p>
          <a:p>
            <a:pPr lvl="1"/>
            <a:r>
              <a:rPr lang="en-US" dirty="0">
                <a:solidFill>
                  <a:schemeClr val="bg1"/>
                </a:solidFill>
                <a:effectLst>
                  <a:outerShdw blurRad="50800" dist="50800" dir="10380000" algn="ctr" rotWithShape="0">
                    <a:schemeClr val="tx1"/>
                  </a:outerShdw>
                </a:effectLst>
              </a:rPr>
              <a:t>A rational Biblical answer to this “crisis” of the age </a:t>
            </a:r>
          </a:p>
          <a:p>
            <a:r>
              <a:rPr lang="en-US" dirty="0">
                <a:solidFill>
                  <a:schemeClr val="bg1"/>
                </a:solidFill>
                <a:effectLst>
                  <a:outerShdw blurRad="50800" dist="50800" dir="10380000" algn="ctr" rotWithShape="0">
                    <a:schemeClr val="tx1"/>
                  </a:outerShdw>
                </a:effectLst>
              </a:rPr>
              <a:t>We’ll cover </a:t>
            </a:r>
          </a:p>
          <a:p>
            <a:pPr lvl="1"/>
            <a:r>
              <a:rPr lang="en-US" dirty="0">
                <a:solidFill>
                  <a:schemeClr val="bg1"/>
                </a:solidFill>
                <a:effectLst>
                  <a:outerShdw blurRad="50800" dist="50800" dir="10380000" algn="ctr" rotWithShape="0">
                    <a:schemeClr val="tx1"/>
                  </a:outerShdw>
                </a:effectLst>
              </a:rPr>
              <a:t>God &amp; His power</a:t>
            </a:r>
          </a:p>
          <a:p>
            <a:pPr lvl="1"/>
            <a:r>
              <a:rPr lang="en-US" dirty="0">
                <a:solidFill>
                  <a:schemeClr val="bg1"/>
                </a:solidFill>
                <a:effectLst>
                  <a:outerShdw blurRad="50800" dist="50800" dir="10380000" algn="ctr" rotWithShape="0">
                    <a:schemeClr val="tx1"/>
                  </a:outerShdw>
                </a:effectLst>
              </a:rPr>
              <a:t>Role of man given by </a:t>
            </a:r>
          </a:p>
          <a:p>
            <a:pPr lvl="1"/>
            <a:r>
              <a:rPr lang="en-US" dirty="0">
                <a:solidFill>
                  <a:schemeClr val="bg1"/>
                </a:solidFill>
                <a:effectLst>
                  <a:outerShdw blurRad="50800" dist="50800" dir="10380000" algn="ctr" rotWithShape="0">
                    <a:schemeClr val="tx1"/>
                  </a:outerShdw>
                </a:effectLst>
              </a:rPr>
              <a:t>Earth – reflection of Gods power </a:t>
            </a:r>
          </a:p>
          <a:p>
            <a:r>
              <a:rPr lang="en-US" dirty="0">
                <a:solidFill>
                  <a:schemeClr val="bg1"/>
                </a:solidFill>
                <a:effectLst>
                  <a:outerShdw blurRad="50800" dist="50800" dir="10380000" algn="ctr" rotWithShape="0">
                    <a:schemeClr val="tx1"/>
                  </a:outerShdw>
                </a:effectLst>
              </a:rPr>
              <a:t>Finally – the one passage that answers this question </a:t>
            </a:r>
          </a:p>
        </p:txBody>
      </p:sp>
    </p:spTree>
    <p:extLst>
      <p:ext uri="{BB962C8B-B14F-4D97-AF65-F5344CB8AC3E}">
        <p14:creationId xmlns:p14="http://schemas.microsoft.com/office/powerpoint/2010/main" val="282562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500"/>
                                        <p:tgtEl>
                                          <p:spTgt spid="3">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500"/>
                                        <p:tgtEl>
                                          <p:spTgt spid="3">
                                            <p:txEl>
                                              <p:pRg st="6" end="6"/>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Effect transition="in" filter="fade">
                                      <p:cBhvr>
                                        <p:cTn id="45" dur="500"/>
                                        <p:tgtEl>
                                          <p:spTgt spid="3">
                                            <p:txEl>
                                              <p:pRg st="7" end="7"/>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3">
                                            <p:txEl>
                                              <p:pRg st="8" end="8"/>
                                            </p:txEl>
                                          </p:spTgt>
                                        </p:tgtEl>
                                        <p:attrNameLst>
                                          <p:attrName>style.visibility</p:attrName>
                                        </p:attrNameLst>
                                      </p:cBhvr>
                                      <p:to>
                                        <p:strVal val="visible"/>
                                      </p:to>
                                    </p:set>
                                    <p:animEffect transition="in" filter="fade">
                                      <p:cBhvr>
                                        <p:cTn id="50" dur="500"/>
                                        <p:tgtEl>
                                          <p:spTgt spid="3">
                                            <p:txEl>
                                              <p:pRg st="8" end="8"/>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Effect transition="in" filter="fade">
                                      <p:cBhvr>
                                        <p:cTn id="55" dur="500"/>
                                        <p:tgtEl>
                                          <p:spTgt spid="3">
                                            <p:txEl>
                                              <p:pRg st="9" end="9"/>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3">
                                            <p:txEl>
                                              <p:pRg st="10" end="10"/>
                                            </p:txEl>
                                          </p:spTgt>
                                        </p:tgtEl>
                                        <p:attrNameLst>
                                          <p:attrName>style.visibility</p:attrName>
                                        </p:attrNameLst>
                                      </p:cBhvr>
                                      <p:to>
                                        <p:strVal val="visible"/>
                                      </p:to>
                                    </p:set>
                                    <p:animEffect transition="in" filter="fade">
                                      <p:cBhvr>
                                        <p:cTn id="60"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46C8D-3A9F-4F56-94BB-1F8B173374BC}"/>
              </a:ext>
            </a:extLst>
          </p:cNvPr>
          <p:cNvSpPr>
            <a:spLocks noGrp="1"/>
          </p:cNvSpPr>
          <p:nvPr>
            <p:ph type="title"/>
          </p:nvPr>
        </p:nvSpPr>
        <p:spPr>
          <a:effectLst>
            <a:outerShdw blurRad="50800" dist="50800" dir="10380000" algn="ctr" rotWithShape="0">
              <a:schemeClr val="tx1">
                <a:alpha val="43000"/>
              </a:schemeClr>
            </a:outerShdw>
          </a:effectLst>
        </p:spPr>
        <p:txBody>
          <a:bodyPr/>
          <a:lstStyle/>
          <a:p>
            <a:r>
              <a:rPr lang="en-US" dirty="0">
                <a:solidFill>
                  <a:schemeClr val="bg1"/>
                </a:solidFill>
                <a:effectLst>
                  <a:outerShdw blurRad="38100" dist="38100" dir="2700000" algn="tl">
                    <a:srgbClr val="000000">
                      <a:alpha val="43137"/>
                    </a:srgbClr>
                  </a:outerShdw>
                </a:effectLst>
              </a:rPr>
              <a:t>A Brief History Of An Idea </a:t>
            </a:r>
          </a:p>
        </p:txBody>
      </p:sp>
      <p:sp>
        <p:nvSpPr>
          <p:cNvPr id="3" name="Content Placeholder 2">
            <a:extLst>
              <a:ext uri="{FF2B5EF4-FFF2-40B4-BE49-F238E27FC236}">
                <a16:creationId xmlns:a16="http://schemas.microsoft.com/office/drawing/2014/main" id="{56A6BD38-4020-42A2-B367-E3295424452D}"/>
              </a:ext>
            </a:extLst>
          </p:cNvPr>
          <p:cNvSpPr>
            <a:spLocks noGrp="1"/>
          </p:cNvSpPr>
          <p:nvPr>
            <p:ph idx="1"/>
          </p:nvPr>
        </p:nvSpPr>
        <p:spPr>
          <a:xfrm>
            <a:off x="628650" y="2226471"/>
            <a:ext cx="7886700" cy="1783556"/>
          </a:xfrm>
          <a:solidFill>
            <a:schemeClr val="accent1">
              <a:lumMod val="50000"/>
            </a:schemeClr>
          </a:solidFill>
          <a:effectLst>
            <a:outerShdw blurRad="50800" dist="50800" dir="10380000" algn="ctr" rotWithShape="0">
              <a:srgbClr val="000000">
                <a:alpha val="43137"/>
              </a:srgbClr>
            </a:outerShdw>
          </a:effectLst>
        </p:spPr>
        <p:txBody>
          <a:bodyPr>
            <a:normAutofit fontScale="77500" lnSpcReduction="20000"/>
          </a:bodyPr>
          <a:lstStyle/>
          <a:p>
            <a:r>
              <a:rPr lang="en-US" dirty="0">
                <a:solidFill>
                  <a:schemeClr val="bg1"/>
                </a:solidFill>
              </a:rPr>
              <a:t>1957 – Frank Capra – Unchained Goddess </a:t>
            </a:r>
          </a:p>
          <a:p>
            <a:r>
              <a:rPr lang="en-US" dirty="0">
                <a:solidFill>
                  <a:schemeClr val="bg1"/>
                </a:solidFill>
              </a:rPr>
              <a:t>1970’s – Predictions of “greenhouse gases causing global cooling”</a:t>
            </a:r>
          </a:p>
          <a:p>
            <a:r>
              <a:rPr lang="en-US" dirty="0">
                <a:solidFill>
                  <a:schemeClr val="bg1"/>
                </a:solidFill>
              </a:rPr>
              <a:t>2006 / 2007 – Al Gore – “An Inconvenient Truth” </a:t>
            </a:r>
          </a:p>
          <a:p>
            <a:r>
              <a:rPr lang="en-US" dirty="0">
                <a:solidFill>
                  <a:schemeClr val="bg1"/>
                </a:solidFill>
              </a:rPr>
              <a:t>Paris Climate Accord – Nov 30 – Dec 12, 2015- United Nations </a:t>
            </a:r>
          </a:p>
        </p:txBody>
      </p:sp>
    </p:spTree>
    <p:extLst>
      <p:ext uri="{BB962C8B-B14F-4D97-AF65-F5344CB8AC3E}">
        <p14:creationId xmlns:p14="http://schemas.microsoft.com/office/powerpoint/2010/main" val="2626446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46C8D-3A9F-4F56-94BB-1F8B173374BC}"/>
              </a:ext>
            </a:extLst>
          </p:cNvPr>
          <p:cNvSpPr>
            <a:spLocks noGrp="1"/>
          </p:cNvSpPr>
          <p:nvPr>
            <p:ph type="title"/>
          </p:nvPr>
        </p:nvSpPr>
        <p:spPr>
          <a:xfrm>
            <a:off x="466725" y="1159669"/>
            <a:ext cx="6026224" cy="994172"/>
          </a:xfrm>
          <a:effectLst>
            <a:outerShdw blurRad="50800" dist="50800" dir="10380000" algn="ctr" rotWithShape="0">
              <a:schemeClr val="tx1">
                <a:alpha val="43000"/>
              </a:schemeClr>
            </a:outerShdw>
          </a:effectLst>
        </p:spPr>
        <p:txBody>
          <a:bodyPr>
            <a:normAutofit/>
          </a:bodyPr>
          <a:lstStyle/>
          <a:p>
            <a:r>
              <a:rPr lang="en-US" dirty="0">
                <a:solidFill>
                  <a:schemeClr val="bg1"/>
                </a:solidFill>
                <a:effectLst>
                  <a:outerShdw blurRad="50800" dist="50800" dir="10380000" algn="ctr" rotWithShape="0">
                    <a:schemeClr val="tx1"/>
                  </a:outerShdw>
                </a:effectLst>
              </a:rPr>
              <a:t>A Brief History Of An Idea </a:t>
            </a:r>
          </a:p>
        </p:txBody>
      </p:sp>
      <p:sp>
        <p:nvSpPr>
          <p:cNvPr id="3" name="Content Placeholder 2">
            <a:extLst>
              <a:ext uri="{FF2B5EF4-FFF2-40B4-BE49-F238E27FC236}">
                <a16:creationId xmlns:a16="http://schemas.microsoft.com/office/drawing/2014/main" id="{56A6BD38-4020-42A2-B367-E3295424452D}"/>
              </a:ext>
            </a:extLst>
          </p:cNvPr>
          <p:cNvSpPr>
            <a:spLocks noGrp="1"/>
          </p:cNvSpPr>
          <p:nvPr>
            <p:ph idx="1"/>
          </p:nvPr>
        </p:nvSpPr>
        <p:spPr>
          <a:xfrm>
            <a:off x="628650" y="2226472"/>
            <a:ext cx="7886700" cy="2555081"/>
          </a:xfrm>
          <a:solidFill>
            <a:schemeClr val="tx1"/>
          </a:solidFill>
          <a:effectLst>
            <a:outerShdw blurRad="50800" dist="50800" dir="10380000" algn="ctr" rotWithShape="0">
              <a:schemeClr val="tx1">
                <a:lumMod val="95000"/>
                <a:lumOff val="5000"/>
              </a:schemeClr>
            </a:outerShdw>
          </a:effectLst>
        </p:spPr>
        <p:txBody>
          <a:bodyPr>
            <a:normAutofit fontScale="85000" lnSpcReduction="20000"/>
          </a:bodyPr>
          <a:lstStyle/>
          <a:p>
            <a:r>
              <a:rPr lang="en-US" dirty="0">
                <a:solidFill>
                  <a:schemeClr val="bg1"/>
                </a:solidFill>
              </a:rPr>
              <a:t>John Coleman – 2014</a:t>
            </a:r>
          </a:p>
          <a:p>
            <a:pPr lvl="1"/>
            <a:r>
              <a:rPr lang="en-US" b="0" i="0" u="none" strike="noStrike" baseline="0" dirty="0">
                <a:solidFill>
                  <a:schemeClr val="bg1"/>
                </a:solidFill>
              </a:rPr>
              <a:t>“They’ve got the science wrong... I understand the science” </a:t>
            </a:r>
          </a:p>
          <a:p>
            <a:pPr lvl="1"/>
            <a:r>
              <a:rPr lang="en-US" b="0" i="0" u="none" strike="noStrike" baseline="0" dirty="0">
                <a:solidFill>
                  <a:schemeClr val="bg1"/>
                </a:solidFill>
              </a:rPr>
              <a:t> Using every event on the planet as proof of “climate change”</a:t>
            </a:r>
            <a:endParaRPr lang="en-US" dirty="0">
              <a:solidFill>
                <a:schemeClr val="bg1"/>
              </a:solidFill>
            </a:endParaRPr>
          </a:p>
          <a:p>
            <a:pPr lvl="1"/>
            <a:r>
              <a:rPr lang="en-US" b="0" i="0" u="none" strike="noStrike" baseline="0" dirty="0">
                <a:solidFill>
                  <a:schemeClr val="bg1"/>
                </a:solidFill>
              </a:rPr>
              <a:t>Tool to advance political agenda</a:t>
            </a:r>
          </a:p>
          <a:p>
            <a:pPr lvl="1"/>
            <a:r>
              <a:rPr lang="en-US" b="0" i="0" u="none" strike="noStrike" baseline="0" dirty="0">
                <a:solidFill>
                  <a:schemeClr val="bg1"/>
                </a:solidFill>
              </a:rPr>
              <a:t>Democratic party, United Nations wanting to raise taxes </a:t>
            </a:r>
            <a:endParaRPr lang="en-US" dirty="0">
              <a:solidFill>
                <a:schemeClr val="bg1"/>
              </a:solidFill>
            </a:endParaRPr>
          </a:p>
          <a:p>
            <a:pPr lvl="1"/>
            <a:r>
              <a:rPr lang="en-US" b="0" i="0" u="none" strike="noStrike" baseline="0" dirty="0">
                <a:solidFill>
                  <a:schemeClr val="bg1"/>
                </a:solidFill>
              </a:rPr>
              <a:t>Young scientist - If you don’t believe in global warming you don’t get a job</a:t>
            </a:r>
          </a:p>
          <a:p>
            <a:pPr lvl="1"/>
            <a:r>
              <a:rPr lang="en-US" b="0" i="0" u="none" strike="noStrike" baseline="0" dirty="0">
                <a:solidFill>
                  <a:schemeClr val="bg1"/>
                </a:solidFill>
              </a:rPr>
              <a:t>9000 PhD scientists / meteorologists signed petition - nonsense </a:t>
            </a:r>
            <a:endParaRPr lang="en-US" dirty="0">
              <a:solidFill>
                <a:schemeClr val="bg1"/>
              </a:solidFill>
            </a:endParaRPr>
          </a:p>
          <a:p>
            <a:pPr lvl="1"/>
            <a:r>
              <a:rPr lang="en-US" b="0" i="0" u="none" strike="noStrike" baseline="0" dirty="0">
                <a:solidFill>
                  <a:schemeClr val="bg1"/>
                </a:solidFill>
              </a:rPr>
              <a:t>31,000 meteorologists / climate scientists - nonsense </a:t>
            </a:r>
            <a:endParaRPr lang="en-US" dirty="0">
              <a:solidFill>
                <a:schemeClr val="bg1"/>
              </a:solidFill>
            </a:endParaRPr>
          </a:p>
        </p:txBody>
      </p:sp>
    </p:spTree>
    <p:extLst>
      <p:ext uri="{BB962C8B-B14F-4D97-AF65-F5344CB8AC3E}">
        <p14:creationId xmlns:p14="http://schemas.microsoft.com/office/powerpoint/2010/main" val="3473025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500"/>
                                        <p:tgtEl>
                                          <p:spTgt spid="3">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500"/>
                                        <p:tgtEl>
                                          <p:spTgt spid="3">
                                            <p:txEl>
                                              <p:pRg st="6" end="6"/>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Effect transition="in" filter="fade">
                                      <p:cBhvr>
                                        <p:cTn id="4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46C8D-3A9F-4F56-94BB-1F8B173374BC}"/>
              </a:ext>
            </a:extLst>
          </p:cNvPr>
          <p:cNvSpPr>
            <a:spLocks noGrp="1"/>
          </p:cNvSpPr>
          <p:nvPr>
            <p:ph type="title"/>
          </p:nvPr>
        </p:nvSpPr>
        <p:spPr>
          <a:effectLst>
            <a:outerShdw blurRad="50800" dist="50800" dir="10380000" algn="ctr" rotWithShape="0">
              <a:schemeClr val="tx1"/>
            </a:outerShdw>
          </a:effectLst>
        </p:spPr>
        <p:txBody>
          <a:bodyPr/>
          <a:lstStyle/>
          <a:p>
            <a:r>
              <a:rPr lang="en-US" dirty="0">
                <a:solidFill>
                  <a:schemeClr val="bg1"/>
                </a:solidFill>
              </a:rPr>
              <a:t>A Brief History Of An Idea </a:t>
            </a:r>
          </a:p>
        </p:txBody>
      </p:sp>
      <p:sp>
        <p:nvSpPr>
          <p:cNvPr id="3" name="Content Placeholder 2">
            <a:extLst>
              <a:ext uri="{FF2B5EF4-FFF2-40B4-BE49-F238E27FC236}">
                <a16:creationId xmlns:a16="http://schemas.microsoft.com/office/drawing/2014/main" id="{56A6BD38-4020-42A2-B367-E3295424452D}"/>
              </a:ext>
            </a:extLst>
          </p:cNvPr>
          <p:cNvSpPr>
            <a:spLocks noGrp="1"/>
          </p:cNvSpPr>
          <p:nvPr>
            <p:ph idx="1"/>
          </p:nvPr>
        </p:nvSpPr>
        <p:spPr>
          <a:xfrm>
            <a:off x="628650" y="2226469"/>
            <a:ext cx="7886700" cy="2917032"/>
          </a:xfrm>
          <a:solidFill>
            <a:srgbClr val="003300"/>
          </a:solidFill>
        </p:spPr>
        <p:txBody>
          <a:bodyPr>
            <a:normAutofit lnSpcReduction="10000"/>
          </a:bodyPr>
          <a:lstStyle/>
          <a:p>
            <a:r>
              <a:rPr lang="en-US" b="0" i="0" u="none" strike="noStrike" baseline="0" dirty="0" err="1">
                <a:solidFill>
                  <a:schemeClr val="bg1"/>
                </a:solidFill>
              </a:rPr>
              <a:t>Mototaka</a:t>
            </a:r>
            <a:r>
              <a:rPr lang="en-US" b="0" i="0" u="none" strike="noStrike" baseline="0" dirty="0">
                <a:solidFill>
                  <a:schemeClr val="bg1"/>
                </a:solidFill>
              </a:rPr>
              <a:t> Nakamura </a:t>
            </a:r>
            <a:r>
              <a:rPr lang="en-US" dirty="0">
                <a:solidFill>
                  <a:schemeClr val="bg1"/>
                </a:solidFill>
              </a:rPr>
              <a:t>– 2019</a:t>
            </a:r>
          </a:p>
          <a:p>
            <a:pPr lvl="1"/>
            <a:r>
              <a:rPr lang="en-US" b="0" i="0" u="none" strike="noStrike" baseline="0" dirty="0">
                <a:solidFill>
                  <a:schemeClr val="bg1"/>
                </a:solidFill>
              </a:rPr>
              <a:t>NC State meteorology / oceanography 1989</a:t>
            </a:r>
          </a:p>
          <a:p>
            <a:pPr lvl="1"/>
            <a:r>
              <a:rPr lang="en-US" b="0" i="0" u="none" strike="noStrike" baseline="0" dirty="0">
                <a:solidFill>
                  <a:schemeClr val="bg1"/>
                </a:solidFill>
              </a:rPr>
              <a:t> Doctorate - Sc D  from MIT 1995 </a:t>
            </a:r>
          </a:p>
          <a:p>
            <a:pPr lvl="1"/>
            <a:r>
              <a:rPr lang="en-US" b="0" i="0" u="none" strike="noStrike" baseline="0" dirty="0">
                <a:solidFill>
                  <a:schemeClr val="bg1"/>
                </a:solidFill>
              </a:rPr>
              <a:t>25 years specialized in abnormal weather </a:t>
            </a:r>
            <a:endParaRPr lang="en-US" dirty="0">
              <a:solidFill>
                <a:schemeClr val="bg1"/>
              </a:solidFill>
            </a:endParaRPr>
          </a:p>
          <a:p>
            <a:pPr lvl="2"/>
            <a:r>
              <a:rPr lang="en-US" sz="1800" dirty="0">
                <a:solidFill>
                  <a:schemeClr val="bg1"/>
                </a:solidFill>
              </a:rPr>
              <a:t>Georgia Institute of Technology</a:t>
            </a:r>
          </a:p>
          <a:p>
            <a:pPr lvl="2"/>
            <a:r>
              <a:rPr lang="en-US" sz="1800" dirty="0">
                <a:solidFill>
                  <a:schemeClr val="bg1"/>
                </a:solidFill>
              </a:rPr>
              <a:t>NASA / JPL </a:t>
            </a:r>
          </a:p>
          <a:p>
            <a:pPr lvl="2"/>
            <a:r>
              <a:rPr lang="en-US" sz="1800" dirty="0">
                <a:solidFill>
                  <a:schemeClr val="bg1"/>
                </a:solidFill>
              </a:rPr>
              <a:t>California Institute of Technology </a:t>
            </a:r>
          </a:p>
          <a:p>
            <a:pPr lvl="2"/>
            <a:r>
              <a:rPr lang="en-US" sz="1800" dirty="0">
                <a:solidFill>
                  <a:schemeClr val="bg1"/>
                </a:solidFill>
              </a:rPr>
              <a:t>Duke University </a:t>
            </a:r>
          </a:p>
          <a:p>
            <a:pPr lvl="1"/>
            <a:r>
              <a:rPr lang="en-US" sz="1650" dirty="0">
                <a:solidFill>
                  <a:schemeClr val="bg1"/>
                </a:solidFill>
              </a:rPr>
              <a:t>Book 2019 – The Global Warming Hypothesis Is An Unproven Hypothesis </a:t>
            </a:r>
          </a:p>
        </p:txBody>
      </p:sp>
    </p:spTree>
    <p:extLst>
      <p:ext uri="{BB962C8B-B14F-4D97-AF65-F5344CB8AC3E}">
        <p14:creationId xmlns:p14="http://schemas.microsoft.com/office/powerpoint/2010/main" val="1302159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500"/>
                                        <p:tgtEl>
                                          <p:spTgt spid="3">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500"/>
                                        <p:tgtEl>
                                          <p:spTgt spid="3">
                                            <p:txEl>
                                              <p:pRg st="6" end="6"/>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Effect transition="in" filter="fade">
                                      <p:cBhvr>
                                        <p:cTn id="45" dur="500"/>
                                        <p:tgtEl>
                                          <p:spTgt spid="3">
                                            <p:txEl>
                                              <p:pRg st="7" end="7"/>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3">
                                            <p:txEl>
                                              <p:pRg st="8" end="8"/>
                                            </p:txEl>
                                          </p:spTgt>
                                        </p:tgtEl>
                                        <p:attrNameLst>
                                          <p:attrName>style.visibility</p:attrName>
                                        </p:attrNameLst>
                                      </p:cBhvr>
                                      <p:to>
                                        <p:strVal val="visible"/>
                                      </p:to>
                                    </p:set>
                                    <p:animEffect transition="in" filter="fade">
                                      <p:cBhvr>
                                        <p:cTn id="5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46C8D-3A9F-4F56-94BB-1F8B173374BC}"/>
              </a:ext>
            </a:extLst>
          </p:cNvPr>
          <p:cNvSpPr>
            <a:spLocks noGrp="1"/>
          </p:cNvSpPr>
          <p:nvPr>
            <p:ph type="title"/>
          </p:nvPr>
        </p:nvSpPr>
        <p:spPr>
          <a:effectLst>
            <a:outerShdw blurRad="50800" dist="50800" dir="10380000" algn="ctr" rotWithShape="0">
              <a:schemeClr val="tx1"/>
            </a:outerShdw>
          </a:effectLst>
        </p:spPr>
        <p:txBody>
          <a:bodyPr/>
          <a:lstStyle/>
          <a:p>
            <a:r>
              <a:rPr lang="en-US" dirty="0">
                <a:solidFill>
                  <a:schemeClr val="bg1"/>
                </a:solidFill>
              </a:rPr>
              <a:t>A Brief History Of An Idea </a:t>
            </a:r>
          </a:p>
        </p:txBody>
      </p:sp>
      <p:sp>
        <p:nvSpPr>
          <p:cNvPr id="3" name="Content Placeholder 2">
            <a:extLst>
              <a:ext uri="{FF2B5EF4-FFF2-40B4-BE49-F238E27FC236}">
                <a16:creationId xmlns:a16="http://schemas.microsoft.com/office/drawing/2014/main" id="{56A6BD38-4020-42A2-B367-E3295424452D}"/>
              </a:ext>
            </a:extLst>
          </p:cNvPr>
          <p:cNvSpPr>
            <a:spLocks noGrp="1"/>
          </p:cNvSpPr>
          <p:nvPr>
            <p:ph idx="1"/>
          </p:nvPr>
        </p:nvSpPr>
        <p:spPr>
          <a:xfrm>
            <a:off x="628650" y="2226472"/>
            <a:ext cx="7886700" cy="3031331"/>
          </a:xfrm>
          <a:solidFill>
            <a:srgbClr val="003300"/>
          </a:solidFill>
          <a:effectLst>
            <a:outerShdw blurRad="50800" dist="50800" dir="10380000" algn="ctr" rotWithShape="0">
              <a:schemeClr val="tx1"/>
            </a:outerShdw>
          </a:effectLst>
        </p:spPr>
        <p:txBody>
          <a:bodyPr>
            <a:normAutofit lnSpcReduction="10000"/>
          </a:bodyPr>
          <a:lstStyle/>
          <a:p>
            <a:r>
              <a:rPr lang="en-US" b="0" i="0" u="none" strike="noStrike" baseline="0" dirty="0" err="1">
                <a:solidFill>
                  <a:schemeClr val="bg1"/>
                </a:solidFill>
              </a:rPr>
              <a:t>Mototaka</a:t>
            </a:r>
            <a:r>
              <a:rPr lang="en-US" b="0" i="0" u="none" strike="noStrike" baseline="0" dirty="0">
                <a:solidFill>
                  <a:schemeClr val="bg1"/>
                </a:solidFill>
              </a:rPr>
              <a:t> Nakamura </a:t>
            </a:r>
            <a:r>
              <a:rPr lang="en-US" dirty="0">
                <a:solidFill>
                  <a:schemeClr val="bg1"/>
                </a:solidFill>
              </a:rPr>
              <a:t>– 2019</a:t>
            </a:r>
          </a:p>
          <a:p>
            <a:r>
              <a:rPr lang="en-US" sz="1500" dirty="0">
                <a:solidFill>
                  <a:schemeClr val="bg1"/>
                </a:solidFill>
              </a:rPr>
              <a:t>The models are ‘tuned’ by tinkering around with values of various parameters until the best compromise is obtained. I used to do it myself. It is a necessary and unavoidable procedure and not a problem so long as the user is aware of its ramifications and is honest about it. But it is a serious and fatal flaw if it is used for climate forecasting/prediction purposes.</a:t>
            </a:r>
          </a:p>
          <a:p>
            <a:r>
              <a:rPr lang="en-US" sz="1500" dirty="0">
                <a:solidFill>
                  <a:schemeClr val="bg1"/>
                </a:solidFill>
              </a:rPr>
              <a:t> It is a delusion to believe that simulation models that lack important nonlinear processes in the real climate system can predict (even) the sense or direction of the climate change correctly.</a:t>
            </a:r>
          </a:p>
          <a:p>
            <a:r>
              <a:rPr lang="en-US" sz="1500" dirty="0">
                <a:solidFill>
                  <a:schemeClr val="bg1"/>
                </a:solidFill>
              </a:rPr>
              <a:t> We do not know how global climate has changed in the past century, all we know is some limited regional climate changes, such as in Europe, North America and parts of Asia.  This makes meaningless the Paris targets of 1.5degC or 2degC above pre-industrial levels.</a:t>
            </a:r>
          </a:p>
          <a:p>
            <a:r>
              <a:rPr lang="en-US" sz="1500" dirty="0">
                <a:solidFill>
                  <a:schemeClr val="bg1"/>
                </a:solidFill>
              </a:rPr>
              <a:t>Global warming science is untrustworthy and cannot be relied on</a:t>
            </a:r>
          </a:p>
        </p:txBody>
      </p:sp>
    </p:spTree>
    <p:extLst>
      <p:ext uri="{BB962C8B-B14F-4D97-AF65-F5344CB8AC3E}">
        <p14:creationId xmlns:p14="http://schemas.microsoft.com/office/powerpoint/2010/main" val="1723401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28D97-6CC8-4E79-AF4A-AA7A4AEF11C7}"/>
              </a:ext>
            </a:extLst>
          </p:cNvPr>
          <p:cNvSpPr>
            <a:spLocks noGrp="1"/>
          </p:cNvSpPr>
          <p:nvPr>
            <p:ph type="title"/>
          </p:nvPr>
        </p:nvSpPr>
        <p:spPr>
          <a:effectLst>
            <a:outerShdw blurRad="50800" dist="50800" dir="10380000" algn="ctr" rotWithShape="0">
              <a:schemeClr val="tx1"/>
            </a:outerShdw>
          </a:effectLst>
        </p:spPr>
        <p:txBody>
          <a:bodyPr/>
          <a:lstStyle/>
          <a:p>
            <a:r>
              <a:rPr lang="en-US" dirty="0">
                <a:solidFill>
                  <a:schemeClr val="bg1"/>
                </a:solidFill>
              </a:rPr>
              <a:t>Climate Pledge / Challenge </a:t>
            </a:r>
          </a:p>
        </p:txBody>
      </p:sp>
      <p:sp>
        <p:nvSpPr>
          <p:cNvPr id="3" name="Content Placeholder 2">
            <a:extLst>
              <a:ext uri="{FF2B5EF4-FFF2-40B4-BE49-F238E27FC236}">
                <a16:creationId xmlns:a16="http://schemas.microsoft.com/office/drawing/2014/main" id="{ADD45981-D5DC-434D-A5A3-59100B95CC30}"/>
              </a:ext>
            </a:extLst>
          </p:cNvPr>
          <p:cNvSpPr>
            <a:spLocks noGrp="1"/>
          </p:cNvSpPr>
          <p:nvPr>
            <p:ph idx="1"/>
          </p:nvPr>
        </p:nvSpPr>
        <p:spPr>
          <a:solidFill>
            <a:srgbClr val="003366"/>
          </a:solidFill>
          <a:effectLst>
            <a:outerShdw blurRad="50800" dist="50800" dir="10380000" algn="ctr" rotWithShape="0">
              <a:schemeClr val="tx1"/>
            </a:outerShdw>
          </a:effectLst>
        </p:spPr>
        <p:txBody>
          <a:bodyPr/>
          <a:lstStyle/>
          <a:p>
            <a:r>
              <a:rPr lang="en-US" dirty="0">
                <a:solidFill>
                  <a:schemeClr val="bg1"/>
                </a:solidFill>
              </a:rPr>
              <a:t>Presents children raising the alarm to adults </a:t>
            </a:r>
          </a:p>
          <a:p>
            <a:pPr lvl="1"/>
            <a:r>
              <a:rPr lang="en-US" sz="2100" dirty="0">
                <a:solidFill>
                  <a:schemeClr val="bg1"/>
                </a:solidFill>
              </a:rPr>
              <a:t>What’s it </a:t>
            </a:r>
            <a:r>
              <a:rPr lang="en-US" sz="2100" dirty="0" err="1">
                <a:solidFill>
                  <a:schemeClr val="bg1"/>
                </a:solidFill>
              </a:rPr>
              <a:t>gonna</a:t>
            </a:r>
            <a:r>
              <a:rPr lang="en-US" sz="2100" dirty="0">
                <a:solidFill>
                  <a:schemeClr val="bg1"/>
                </a:solidFill>
              </a:rPr>
              <a:t> take for you to do something?</a:t>
            </a:r>
          </a:p>
          <a:p>
            <a:pPr lvl="1"/>
            <a:r>
              <a:rPr lang="en-US" sz="2100" dirty="0">
                <a:solidFill>
                  <a:schemeClr val="bg1"/>
                </a:solidFill>
              </a:rPr>
              <a:t>This is your chance to do something good</a:t>
            </a:r>
          </a:p>
          <a:p>
            <a:pPr lvl="1"/>
            <a:r>
              <a:rPr lang="en-US" sz="2100" dirty="0">
                <a:solidFill>
                  <a:schemeClr val="bg1"/>
                </a:solidFill>
              </a:rPr>
              <a:t>All of these young people “have a few ideas” … </a:t>
            </a:r>
          </a:p>
          <a:p>
            <a:pPr lvl="2"/>
            <a:r>
              <a:rPr lang="en-US" sz="2100" dirty="0">
                <a:solidFill>
                  <a:schemeClr val="bg1"/>
                </a:solidFill>
              </a:rPr>
              <a:t>Do more sustainable farming – it’s a thing now </a:t>
            </a:r>
          </a:p>
          <a:p>
            <a:pPr lvl="2"/>
            <a:r>
              <a:rPr lang="en-US" sz="2100" dirty="0">
                <a:solidFill>
                  <a:schemeClr val="bg1"/>
                </a:solidFill>
              </a:rPr>
              <a:t>You are making me worry about my grandkids – and I don’t even have any kids </a:t>
            </a:r>
          </a:p>
          <a:p>
            <a:pPr lvl="2"/>
            <a:r>
              <a:rPr lang="en-US" sz="2100" dirty="0">
                <a:solidFill>
                  <a:schemeClr val="bg1"/>
                </a:solidFill>
              </a:rPr>
              <a:t>I’m only six – you figure it out </a:t>
            </a:r>
          </a:p>
          <a:p>
            <a:pPr lvl="1"/>
            <a:r>
              <a:rPr lang="en-US" sz="2100" dirty="0">
                <a:solidFill>
                  <a:schemeClr val="bg1"/>
                </a:solidFill>
              </a:rPr>
              <a:t>What are you waiting for? </a:t>
            </a:r>
          </a:p>
          <a:p>
            <a:pPr lvl="1"/>
            <a:endParaRPr lang="en-US" dirty="0">
              <a:solidFill>
                <a:schemeClr val="bg1"/>
              </a:solidFill>
            </a:endParaRPr>
          </a:p>
        </p:txBody>
      </p:sp>
    </p:spTree>
    <p:extLst>
      <p:ext uri="{BB962C8B-B14F-4D97-AF65-F5344CB8AC3E}">
        <p14:creationId xmlns:p14="http://schemas.microsoft.com/office/powerpoint/2010/main" val="2760003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500"/>
                                        <p:tgtEl>
                                          <p:spTgt spid="3">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500"/>
                                        <p:tgtEl>
                                          <p:spTgt spid="3">
                                            <p:txEl>
                                              <p:pRg st="6" end="6"/>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Effect transition="in" filter="fade">
                                      <p:cBhvr>
                                        <p:cTn id="4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TotalTime>
  <Words>1440</Words>
  <Application>Microsoft Office PowerPoint</Application>
  <PresentationFormat>On-screen Show (4:3)</PresentationFormat>
  <Paragraphs>100</Paragraphs>
  <Slides>19</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19</vt:i4>
      </vt:variant>
    </vt:vector>
  </HeadingPairs>
  <TitlesOfParts>
    <vt:vector size="24" baseType="lpstr">
      <vt:lpstr>Arial</vt:lpstr>
      <vt:lpstr>Calibri</vt:lpstr>
      <vt:lpstr>Calibri Light</vt:lpstr>
      <vt:lpstr>2_Office Theme</vt:lpstr>
      <vt:lpstr>3_Office Theme</vt:lpstr>
      <vt:lpstr>PowerPoint Presentation</vt:lpstr>
      <vt:lpstr>God, Man &amp; The Earth</vt:lpstr>
      <vt:lpstr>A Global Controversy</vt:lpstr>
      <vt:lpstr>A Global Controversy</vt:lpstr>
      <vt:lpstr>A Brief History Of An Idea </vt:lpstr>
      <vt:lpstr>A Brief History Of An Idea </vt:lpstr>
      <vt:lpstr>A Brief History Of An Idea </vt:lpstr>
      <vt:lpstr>A Brief History Of An Idea </vt:lpstr>
      <vt:lpstr>Climate Pledge / Challenge </vt:lpstr>
      <vt:lpstr>Needed Perspective </vt:lpstr>
      <vt:lpstr>The Power Of God &amp; Creation </vt:lpstr>
      <vt:lpstr>The Power Of God &amp; Creation </vt:lpstr>
      <vt:lpstr>God &amp; Man</vt:lpstr>
      <vt:lpstr>God &amp; Man</vt:lpstr>
      <vt:lpstr>Earth – The Power of God Revealed </vt:lpstr>
      <vt:lpstr>Earth – The Power of God Revealed </vt:lpstr>
      <vt:lpstr>What about climate change?? </vt:lpstr>
      <vt:lpstr>PowerPoint Presentation</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69</cp:revision>
  <dcterms:created xsi:type="dcterms:W3CDTF">2008-03-16T18:22:36Z</dcterms:created>
  <dcterms:modified xsi:type="dcterms:W3CDTF">2021-08-09T14:30:38Z</dcterms:modified>
</cp:coreProperties>
</file>