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2"/>
  </p:notesMasterIdLst>
  <p:sldIdLst>
    <p:sldId id="408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9" d="100"/>
          <a:sy n="79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46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3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7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8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1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861B-1AF5-45ED-843C-FB887E4E31D0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F31E-D6DC-4C26-A5A6-2F26B980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45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Instruments Are Not Authorized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57600" y="3810000"/>
            <a:ext cx="4800600" cy="2057400"/>
          </a:xfrm>
          <a:prstGeom prst="wedgeRoundRectCallout">
            <a:avLst>
              <a:gd name="adj1" fmla="val 50063"/>
              <a:gd name="adj2" fmla="val 8463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62400" y="4038600"/>
            <a:ext cx="43434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“Where does the Bible say that we can use musical instruments?”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1447800"/>
            <a:ext cx="4419600" cy="2057400"/>
          </a:xfrm>
          <a:prstGeom prst="wedgeRoundRectCallout">
            <a:avLst>
              <a:gd name="adj1" fmla="val -48733"/>
              <a:gd name="adj2" fmla="val 7924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4038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“Show me where the Bible says, ‘Thou shalt not use instruments?’”</a:t>
            </a:r>
          </a:p>
        </p:txBody>
      </p:sp>
    </p:spTree>
    <p:extLst>
      <p:ext uri="{BB962C8B-B14F-4D97-AF65-F5344CB8AC3E}">
        <p14:creationId xmlns:p14="http://schemas.microsoft.com/office/powerpoint/2010/main" val="7622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Instruments Are Not Authorized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Hebrews 7:12-14 </a:t>
            </a:r>
            <a:r>
              <a:rPr lang="en-US" dirty="0"/>
              <a:t>- silence of Scripture is prohibitive, not permissive.</a:t>
            </a:r>
          </a:p>
          <a:p>
            <a:r>
              <a:rPr lang="en-US" dirty="0">
                <a:solidFill>
                  <a:srgbClr val="002060"/>
                </a:solidFill>
              </a:rPr>
              <a:t>Genesis 6:14-16 </a:t>
            </a:r>
            <a:r>
              <a:rPr lang="en-US" dirty="0"/>
              <a:t>- gopher wood automatically excluded all other types of wood. </a:t>
            </a:r>
          </a:p>
          <a:p>
            <a:r>
              <a:rPr lang="en-US" dirty="0">
                <a:solidFill>
                  <a:srgbClr val="002060"/>
                </a:solidFill>
              </a:rPr>
              <a:t>Numbers 19:2 </a:t>
            </a:r>
            <a:r>
              <a:rPr lang="en-US" dirty="0"/>
              <a:t>- animal specified by God automatically excluded all other animals. </a:t>
            </a:r>
          </a:p>
          <a:p>
            <a:r>
              <a:rPr lang="en-US" dirty="0"/>
              <a:t>“Singing” automatically excludes all other types of music. </a:t>
            </a:r>
          </a:p>
        </p:txBody>
      </p:sp>
    </p:spTree>
    <p:extLst>
      <p:ext uri="{BB962C8B-B14F-4D97-AF65-F5344CB8AC3E}">
        <p14:creationId xmlns:p14="http://schemas.microsoft.com/office/powerpoint/2010/main" val="39735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Answering Arguments                               In Favor of the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/>
              <a:t>“I like the use of musical instruments.”</a:t>
            </a:r>
          </a:p>
          <a:p>
            <a:endParaRPr lang="en-US" sz="1000" b="1" dirty="0"/>
          </a:p>
          <a:p>
            <a:r>
              <a:rPr lang="en-US" dirty="0"/>
              <a:t>Worship is not about what we like, but about what God wants from us (</a:t>
            </a:r>
            <a:r>
              <a:rPr lang="en-US" dirty="0">
                <a:solidFill>
                  <a:srgbClr val="002060"/>
                </a:solidFill>
              </a:rPr>
              <a:t>John 4:23-24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875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Answering Arguments                               In Favor of the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b="1" dirty="0"/>
              <a:t>“Instruments Help Improve Our Singing.” </a:t>
            </a:r>
            <a:endParaRPr lang="en-US" dirty="0"/>
          </a:p>
          <a:p>
            <a:pPr lvl="0"/>
            <a:endParaRPr lang="en-US" sz="1100" dirty="0"/>
          </a:p>
          <a:p>
            <a:pPr lvl="0"/>
            <a:r>
              <a:rPr lang="en-US" dirty="0"/>
              <a:t>No, instruments drown out the singing, and completely change the kind of music that we are offering to God. </a:t>
            </a:r>
          </a:p>
          <a:p>
            <a:pPr lvl="0"/>
            <a:r>
              <a:rPr lang="en-US" dirty="0"/>
              <a:t>We are to make melody in our “heart”            (</a:t>
            </a:r>
            <a:r>
              <a:rPr lang="en-US" dirty="0">
                <a:solidFill>
                  <a:srgbClr val="002060"/>
                </a:solidFill>
              </a:rPr>
              <a:t>Eph. 5:19</a:t>
            </a:r>
            <a:r>
              <a:rPr lang="en-US" dirty="0"/>
              <a:t>), not on a “harp.”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Answering Arguments                               In Favor of the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b="1" dirty="0"/>
              <a:t>“Used Instruments in the Old Testament.”</a:t>
            </a:r>
          </a:p>
          <a:p>
            <a:endParaRPr lang="en-US" sz="1000" dirty="0"/>
          </a:p>
          <a:p>
            <a:r>
              <a:rPr lang="en-US" dirty="0"/>
              <a:t>Such was commanded (</a:t>
            </a:r>
            <a:r>
              <a:rPr lang="en-US" dirty="0">
                <a:solidFill>
                  <a:srgbClr val="002060"/>
                </a:solidFill>
              </a:rPr>
              <a:t>2 Chron. 29:25-28</a:t>
            </a:r>
            <a:r>
              <a:rPr lang="en-US" dirty="0"/>
              <a:t>). </a:t>
            </a:r>
          </a:p>
          <a:p>
            <a:r>
              <a:rPr lang="en-US" dirty="0"/>
              <a:t>If we go back and keep one part of the Law of Moses, we are obligated to keep all (</a:t>
            </a:r>
            <a:r>
              <a:rPr lang="en-US" dirty="0">
                <a:solidFill>
                  <a:srgbClr val="002060"/>
                </a:solidFill>
              </a:rPr>
              <a:t>Gal. 5:3</a:t>
            </a:r>
            <a:r>
              <a:rPr lang="en-US" dirty="0"/>
              <a:t>).  </a:t>
            </a:r>
          </a:p>
          <a:p>
            <a:r>
              <a:rPr lang="en-US" dirty="0"/>
              <a:t>Law of Moses was fulfilled and taken out of the way when Jesus died (</a:t>
            </a:r>
            <a:r>
              <a:rPr lang="en-US" dirty="0">
                <a:solidFill>
                  <a:srgbClr val="002060"/>
                </a:solidFill>
              </a:rPr>
              <a:t>Col. 2:14</a:t>
            </a:r>
            <a:r>
              <a:rPr lang="en-US" dirty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Answering Arguments                               In Favor of the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/>
              <a:t>“Aren’t There Harps In Heaven?”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002060"/>
                </a:solidFill>
              </a:rPr>
              <a:t>Revelation 5:8, 14:2, 15:2</a:t>
            </a:r>
          </a:p>
          <a:p>
            <a:r>
              <a:rPr lang="en-US" dirty="0"/>
              <a:t>Revelation is a book of signs and symbols.</a:t>
            </a:r>
          </a:p>
          <a:p>
            <a:r>
              <a:rPr lang="en-US" dirty="0"/>
              <a:t>Will there really be harps in heaven?</a:t>
            </a:r>
          </a:p>
          <a:p>
            <a:r>
              <a:rPr lang="en-US" dirty="0"/>
              <a:t>To follow this passage, every person would have to play a harp. </a:t>
            </a:r>
          </a:p>
        </p:txBody>
      </p:sp>
    </p:spTree>
    <p:extLst>
      <p:ext uri="{BB962C8B-B14F-4D97-AF65-F5344CB8AC3E}">
        <p14:creationId xmlns:p14="http://schemas.microsoft.com/office/powerpoint/2010/main" val="8393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Answering Arguments                               In Favor of the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/>
              <a:t>“Doesn’t the Greek word for ‘making melody’ in Eph. 5:19 indicate the use of instruments?”</a:t>
            </a:r>
          </a:p>
          <a:p>
            <a:endParaRPr lang="en-US" sz="1000" dirty="0"/>
          </a:p>
          <a:p>
            <a:r>
              <a:rPr lang="en-US" dirty="0" err="1"/>
              <a:t>psallo</a:t>
            </a:r>
            <a:r>
              <a:rPr lang="en-US" dirty="0"/>
              <a:t>: originally meant “to twitch or twang,” </a:t>
            </a:r>
            <a:br>
              <a:rPr lang="en-US" dirty="0"/>
            </a:br>
            <a:r>
              <a:rPr lang="en-US" dirty="0"/>
              <a:t>then came to refer to playing a stringed </a:t>
            </a:r>
            <a:br>
              <a:rPr lang="en-US" dirty="0"/>
            </a:br>
            <a:r>
              <a:rPr lang="en-US" dirty="0"/>
              <a:t>instrument with one’s fingers.</a:t>
            </a:r>
          </a:p>
          <a:p>
            <a:r>
              <a:rPr lang="en-US" dirty="0"/>
              <a:t>The instrument must be supplied in the context: “making melody in your heart.”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Answering Arguments                               In Favor of the Instrument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/>
              <a:t>“Doesn’t the Possession of Talents Infer the Use of Those Talents?”</a:t>
            </a:r>
          </a:p>
          <a:p>
            <a:endParaRPr lang="en-US" sz="1000" dirty="0"/>
          </a:p>
          <a:p>
            <a:r>
              <a:rPr lang="en-US" dirty="0"/>
              <a:t>“If one is a good piano player, shouldn’t he play the piano in church to the glory of God?”</a:t>
            </a:r>
          </a:p>
          <a:p>
            <a:r>
              <a:rPr lang="en-US" dirty="0"/>
              <a:t>What if a woman is a good leader or a talented public speaker? </a:t>
            </a:r>
            <a:r>
              <a:rPr lang="en-US" dirty="0">
                <a:solidFill>
                  <a:srgbClr val="002060"/>
                </a:solidFill>
              </a:rPr>
              <a:t>	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1 Cor. 14:34-35, 1 Tim. 2:11-12</a:t>
            </a:r>
          </a:p>
        </p:txBody>
      </p:sp>
    </p:spTree>
    <p:extLst>
      <p:ext uri="{BB962C8B-B14F-4D97-AF65-F5344CB8AC3E}">
        <p14:creationId xmlns:p14="http://schemas.microsoft.com/office/powerpoint/2010/main" val="18430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We Oppose Instrumental Music in Worship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It is not authorized in the New Testament.</a:t>
            </a:r>
          </a:p>
          <a:p>
            <a:r>
              <a:rPr lang="en-US" b="1" dirty="0">
                <a:solidFill>
                  <a:schemeClr val="bg1"/>
                </a:solidFill>
              </a:rPr>
              <a:t>We are told to “sing.” Anything else is beyond the limitations of the doctrine of Christ. </a:t>
            </a:r>
          </a:p>
          <a:p>
            <a:r>
              <a:rPr lang="en-US" b="1" dirty="0">
                <a:solidFill>
                  <a:schemeClr val="bg1"/>
                </a:solidFill>
              </a:rPr>
              <a:t>Arguments in favor of the instrument are answered with an                                                      appeal to Bible                                                             authority.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18107"/>
          <a:stretch/>
        </p:blipFill>
        <p:spPr bwMode="auto">
          <a:xfrm>
            <a:off x="4343400" y="4229359"/>
            <a:ext cx="4495800" cy="2171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3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438"/>
            <a:ext cx="8153400" cy="2697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We Oppose the Use of Musical Instruments in Worship</a:t>
            </a:r>
          </a:p>
        </p:txBody>
      </p:sp>
      <p:pic>
        <p:nvPicPr>
          <p:cNvPr id="5" name="Picture 2" descr="Teacher Feature: Anthony Phillips â Piano Instructor">
            <a:extLst>
              <a:ext uri="{FF2B5EF4-FFF2-40B4-BE49-F238E27FC236}">
                <a16:creationId xmlns:a16="http://schemas.microsoft.com/office/drawing/2014/main" id="{9733B028-FCC8-42D3-969D-99D6627ED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1" b="28616"/>
          <a:stretch/>
        </p:blipFill>
        <p:spPr bwMode="auto">
          <a:xfrm>
            <a:off x="723900" y="3572827"/>
            <a:ext cx="7696200" cy="262953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We Are Told To Sing</a:t>
            </a:r>
          </a:p>
        </p:txBody>
      </p:sp>
    </p:spTree>
    <p:extLst>
      <p:ext uri="{BB962C8B-B14F-4D97-AF65-F5344CB8AC3E}">
        <p14:creationId xmlns:p14="http://schemas.microsoft.com/office/powerpoint/2010/main" val="28720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We Are Told To 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Matthew 26:30</a:t>
            </a:r>
          </a:p>
          <a:p>
            <a:r>
              <a:rPr lang="en-US" sz="3200" b="1" dirty="0"/>
              <a:t>Mark 14:26</a:t>
            </a:r>
          </a:p>
          <a:p>
            <a:r>
              <a:rPr lang="en-US" sz="3200" b="1" dirty="0"/>
              <a:t>Acts 16:25</a:t>
            </a:r>
          </a:p>
          <a:p>
            <a:r>
              <a:rPr lang="en-US" sz="3200" b="1" dirty="0"/>
              <a:t>Romans 15:9</a:t>
            </a:r>
          </a:p>
          <a:p>
            <a:r>
              <a:rPr lang="en-US" sz="3200" b="1" dirty="0"/>
              <a:t>1 Corinthians 14:15</a:t>
            </a:r>
          </a:p>
          <a:p>
            <a:r>
              <a:rPr lang="en-US" sz="3200" b="1" dirty="0"/>
              <a:t>Ephesians 5:19</a:t>
            </a:r>
          </a:p>
          <a:p>
            <a:r>
              <a:rPr lang="en-US" sz="3200" b="1" dirty="0"/>
              <a:t>Colossians 3:16</a:t>
            </a:r>
          </a:p>
          <a:p>
            <a:r>
              <a:rPr lang="en-US" sz="3200" b="1" dirty="0"/>
              <a:t>Hebrews 2:12, 13:15</a:t>
            </a:r>
          </a:p>
          <a:p>
            <a:r>
              <a:rPr lang="en-US" sz="3200" b="1" dirty="0"/>
              <a:t>James 5:13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4196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We Are Told To Sing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648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414897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“Whoever transgresses and does not abide in the doctrine of Christ does not have God…” (2 John 9)</a:t>
            </a:r>
          </a:p>
        </p:txBody>
      </p:sp>
    </p:spTree>
    <p:extLst>
      <p:ext uri="{BB962C8B-B14F-4D97-AF65-F5344CB8AC3E}">
        <p14:creationId xmlns:p14="http://schemas.microsoft.com/office/powerpoint/2010/main" val="6231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We Are Told To Sing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648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414897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“Whoever transgresses and does not abide in the doctrine of Christ does not have God…” (2 John 9)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1524000"/>
            <a:ext cx="2743200" cy="2743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4925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“sing”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58674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We Are Told To Sing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648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414897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“Whoever transgresses and does not abide in the doctrine of Christ does not have God…” (2 John 9)</a:t>
            </a:r>
          </a:p>
        </p:txBody>
      </p:sp>
      <p:sp>
        <p:nvSpPr>
          <p:cNvPr id="5" name="Oval 4"/>
          <p:cNvSpPr/>
          <p:nvPr/>
        </p:nvSpPr>
        <p:spPr>
          <a:xfrm>
            <a:off x="1676400" y="1524000"/>
            <a:ext cx="2743200" cy="2743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4925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“sing”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3100" y="2057400"/>
            <a:ext cx="285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musical instruments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62400" y="2438400"/>
            <a:ext cx="1714500" cy="5093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5410200"/>
            <a:ext cx="3581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58674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Instruments Are Not Authorized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Instruments Are Not Authorized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1447800"/>
            <a:ext cx="4419600" cy="2057400"/>
          </a:xfrm>
          <a:prstGeom prst="wedgeRoundRectCallout">
            <a:avLst>
              <a:gd name="adj1" fmla="val -48733"/>
              <a:gd name="adj2" fmla="val 7924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4038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“Show me where the Bible says, ‘Thou shalt not use instruments?’”</a:t>
            </a:r>
          </a:p>
        </p:txBody>
      </p:sp>
    </p:spTree>
    <p:extLst>
      <p:ext uri="{BB962C8B-B14F-4D97-AF65-F5344CB8AC3E}">
        <p14:creationId xmlns:p14="http://schemas.microsoft.com/office/powerpoint/2010/main" val="31955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666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2_Office Theme</vt:lpstr>
      <vt:lpstr>3_Office Theme</vt:lpstr>
      <vt:lpstr>PowerPoint Presentation</vt:lpstr>
      <vt:lpstr>Why We Oppose the Use of Musical Instruments in Worship</vt:lpstr>
      <vt:lpstr>1. We Are Told To Sing</vt:lpstr>
      <vt:lpstr>1. We Are Told To Sing</vt:lpstr>
      <vt:lpstr>1. We Are Told To Sing</vt:lpstr>
      <vt:lpstr>1. We Are Told To Sing</vt:lpstr>
      <vt:lpstr>1. We Are Told To Sing</vt:lpstr>
      <vt:lpstr>2. Instruments Are Not Authorized</vt:lpstr>
      <vt:lpstr>2. Instruments Are Not Authorized</vt:lpstr>
      <vt:lpstr>2. Instruments Are Not Authorized</vt:lpstr>
      <vt:lpstr>2. Instruments Are Not Authorized</vt:lpstr>
      <vt:lpstr>3. Answering Arguments                               In Favor of the Instrument</vt:lpstr>
      <vt:lpstr>3. Answering Arguments                               In Favor of the Instrument</vt:lpstr>
      <vt:lpstr>3. Answering Arguments                               In Favor of the Instrument</vt:lpstr>
      <vt:lpstr>3. Answering Arguments                               In Favor of the Instrument</vt:lpstr>
      <vt:lpstr>3. Answering Arguments                               In Favor of the Instrument</vt:lpstr>
      <vt:lpstr>3. Answering Arguments                               In Favor of the Instrument</vt:lpstr>
      <vt:lpstr>Why We Oppose Instrumental Music in Worship To God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63</cp:revision>
  <dcterms:created xsi:type="dcterms:W3CDTF">2008-03-16T18:22:36Z</dcterms:created>
  <dcterms:modified xsi:type="dcterms:W3CDTF">2021-07-18T20:51:43Z</dcterms:modified>
</cp:coreProperties>
</file>