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2" r:id="rId1"/>
    <p:sldMasterId id="2147483676" r:id="rId2"/>
  </p:sldMasterIdLst>
  <p:notesMasterIdLst>
    <p:notesMasterId r:id="rId15"/>
  </p:notesMasterIdLst>
  <p:sldIdLst>
    <p:sldId id="408" r:id="rId3"/>
    <p:sldId id="256" r:id="rId4"/>
    <p:sldId id="442" r:id="rId5"/>
    <p:sldId id="443" r:id="rId6"/>
    <p:sldId id="444" r:id="rId7"/>
    <p:sldId id="260" r:id="rId8"/>
    <p:sldId id="445" r:id="rId9"/>
    <p:sldId id="446" r:id="rId10"/>
    <p:sldId id="447" r:id="rId11"/>
    <p:sldId id="448" r:id="rId12"/>
    <p:sldId id="449" r:id="rId13"/>
    <p:sldId id="258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34623" autoAdjust="0"/>
    <p:restoredTop sz="86325" autoAdjust="0"/>
  </p:normalViewPr>
  <p:slideViewPr>
    <p:cSldViewPr>
      <p:cViewPr varScale="1">
        <p:scale>
          <a:sx n="79" d="100"/>
          <a:sy n="79" d="100"/>
        </p:scale>
        <p:origin x="1182" y="7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-562"/>
    </p:cViewPr>
  </p:sorterViewPr>
  <p:notesViewPr>
    <p:cSldViewPr>
      <p:cViewPr varScale="1">
        <p:scale>
          <a:sx n="76" d="100"/>
          <a:sy n="76" d="100"/>
        </p:scale>
        <p:origin x="-2971" y="-8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38DE7A2-50D1-4400-88E2-5E32D940C051}" type="datetimeFigureOut">
              <a:rPr lang="en-US"/>
              <a:pPr/>
              <a:t>7/12/2021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09F674F-5FF1-4C50-AE02-5B1470F93F7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4874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573400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686036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AFD6FA-55AC-40BB-8D0D-C0ACE7B3C14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957E089A-5331-4E55-8786-7DF5B4A5985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1D70EC1-10B0-42AC-B1DE-3FCA375D6F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78AD448-3472-4FB6-BE59-BFDF4EF8C7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EC02F9-A502-42A8-981D-73C0901F6B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671A372-12B9-449B-BFAB-6219B50A826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181120"/>
      </p:ext>
    </p:extLst>
  </p:cSld>
  <p:clrMapOvr>
    <a:masterClrMapping/>
  </p:clrMapOvr>
  <p:transition>
    <p:fade thruBlk="1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31148F-452C-48D0-8766-A97D44CE886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5CC0E3F-49B0-4B25-A011-FA28D504EE1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5C78F4B-983E-47EF-9DBE-55C564EFE9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B570F8B-95F1-44FA-B37B-AF59924207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0C3EC87-00CE-4CBF-ADDA-0D02480387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93F07ED-6DA4-4974-9503-AF0E74F3A38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23673565"/>
      </p:ext>
    </p:extLst>
  </p:cSld>
  <p:clrMapOvr>
    <a:masterClrMapping/>
  </p:clrMapOvr>
  <p:transition>
    <p:fade thruBlk="1"/>
  </p:transition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860BC3-4B98-445A-A9E9-C461F306F0E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312A963-52C3-473E-8E46-C098709EB3F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4358FF-2F27-44EC-924B-8FBE4BC91FC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DEC0E5-418B-4C9D-8AE1-5136ACFB952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6915372-7BDF-443E-94C5-F184BFE12B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2FDCB-A14D-408E-A772-F50DA537ED7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437667"/>
      </p:ext>
    </p:extLst>
  </p:cSld>
  <p:clrMapOvr>
    <a:masterClrMapping/>
  </p:clrMapOvr>
  <p:transition>
    <p:fade thruBlk="1"/>
  </p:transition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1F088CB-6155-4D19-B23D-31F29CFE74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553BDE-7EC9-4A30-8416-F3539CB4E87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023E200-FBF4-42D7-B4DF-1DAAAE60750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DB1BE08-3D92-4A97-8EE2-B26B61482B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BE9AB59-A6FE-42B7-A93F-CD54F7067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A433BAD-6208-44C3-B9A0-E1E2E4801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2CABF0-D038-457D-90E2-8A9240C26E9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028982532"/>
      </p:ext>
    </p:extLst>
  </p:cSld>
  <p:clrMapOvr>
    <a:masterClrMapping/>
  </p:clrMapOvr>
  <p:transition>
    <p:fade thruBlk="1"/>
  </p:transition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BA2CEB-DFE0-48BB-AF00-2876D85FD1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365125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D9EDE9E-33AB-4548-87F2-E713A02B32E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0238" y="1681163"/>
            <a:ext cx="386873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157891C-B101-468D-A491-A815BA6CC8C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238" y="2505075"/>
            <a:ext cx="386873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D2C56B6F-FEAD-41DA-8C6D-C6D7C52608F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7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2A9FFB5-94BD-402A-8F67-8B7756EB99C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7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E362B4E-9054-4399-9981-7925609A3F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CDAC515-A5EE-4D78-B093-F186406C5F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06A370D-91A4-4F09-89C1-44E16D0563E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27C638-6C52-4A99-A58B-C5B0C09D5A6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978740708"/>
      </p:ext>
    </p:extLst>
  </p:cSld>
  <p:clrMapOvr>
    <a:masterClrMapping/>
  </p:clrMapOvr>
  <p:transition>
    <p:fade thruBlk="1"/>
  </p:transition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C8F0C1-3600-4E89-80EF-AC70A331D62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7A21028-2E46-4C0E-A41B-E71F71DD3A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CB30AE5-972F-4D50-AEFD-48F21E7835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AA8DD34E-6161-495C-BA77-F17C857BB1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649290-F2DE-4DD3-964C-A3CFB57BFA5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7285426"/>
      </p:ext>
    </p:extLst>
  </p:cSld>
  <p:clrMapOvr>
    <a:masterClrMapping/>
  </p:clrMapOvr>
  <p:transition>
    <p:fade thruBlk="1"/>
  </p:transition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E0DF327-FA5C-4D32-91A2-8CF4C9C45D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348365F-D33D-4917-A3DD-160B6AA37F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6DDC10D-AA10-4F22-A165-622F5D913B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E0BE6FE-3947-4A25-867C-2E713965E5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6121651"/>
      </p:ext>
    </p:extLst>
  </p:cSld>
  <p:clrMapOvr>
    <a:masterClrMapping/>
  </p:clrMapOvr>
  <p:transition>
    <p:fade thruBlk="1"/>
  </p:transition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F147E6-2699-4684-BAC8-75876B60C3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0FF8217-A2EB-4830-BE1D-7DDEE38C703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6AA105-F126-4801-BEA9-8AA02BEE74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14FAAE5-D3FD-47E3-B449-C0FA0EE2AD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0DB54E8-1979-4057-85E5-D0397D2268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2113C4C-D4EB-4E93-8A68-F24EBE2C3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CB67B7-DF0F-42DD-9240-B8C8A3E44B6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117797"/>
      </p:ext>
    </p:extLst>
  </p:cSld>
  <p:clrMapOvr>
    <a:masterClrMapping/>
  </p:clrMapOvr>
  <p:transition>
    <p:fade thruBlk="1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25573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E417F-FCA0-4C3E-87E0-85BB208276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238" y="457200"/>
            <a:ext cx="2949575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0F916CB-21F5-4F35-9CCD-B775390AE18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3887788" y="987425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33364561-48DF-421F-8844-36162EF81D0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630238" y="2057400"/>
            <a:ext cx="2949575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E0DAD10-5776-464C-9CE2-ED27F011C9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A3CE53D-B5CA-48E3-BD6F-7D1B4736F1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641EB83-B94C-4FC3-AA9E-F7C76B3D01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CB2026-1957-4AEF-A3D4-D3FFC38C801C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14075644"/>
      </p:ext>
    </p:extLst>
  </p:cSld>
  <p:clrMapOvr>
    <a:masterClrMapping/>
  </p:clrMapOvr>
  <p:transition>
    <p:fade thruBlk="1"/>
  </p:transition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43B8292-0A3D-469C-9679-380CCB97D9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1E0BE-4A78-4E8A-AF6D-F90983FF199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107228F-2FBC-4DC0-BA8F-CA0185AC55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37A46E-32A6-47A4-895B-048FA0435A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8940BDB-A6D1-4053-8526-3CF1ED76035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1F200B9-4F02-4619-A9A3-4D6DBEC729F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729664"/>
      </p:ext>
    </p:extLst>
  </p:cSld>
  <p:clrMapOvr>
    <a:masterClrMapping/>
  </p:clrMapOvr>
  <p:transition>
    <p:fade thruBlk="1"/>
  </p:transition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B38266A7-E3EC-498E-913F-DB2B02217B9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AD12B-CDDB-4EEB-8A09-7A052797908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4E2214-CAE3-4894-AE85-1943B5B5E1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9A6811-B0FB-4AD8-A794-AE50332665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E6B986-2D36-4ABA-92F5-2A626B35EA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286755C-95B3-4BB4-8FF5-786B08AC66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22705201"/>
      </p:ext>
    </p:extLst>
  </p:cSld>
  <p:clrMapOvr>
    <a:masterClrMapping/>
  </p:clrMapOvr>
  <p:transition>
    <p:fade thruBlk="1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86272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271925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32742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4539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0122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391116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80664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73E935-E74D-413C-B2D3-A5CAFE25187B}" type="datetimeFigureOut">
              <a:rPr lang="en-US" smtClean="0"/>
              <a:t>7/12/2021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3A5B79-1615-4B4C-800E-7845CEBDC88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966917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>
            <a:extLst>
              <a:ext uri="{FF2B5EF4-FFF2-40B4-BE49-F238E27FC236}">
                <a16:creationId xmlns:a16="http://schemas.microsoft.com/office/drawing/2014/main" id="{B6C28518-CAF8-4DA1-9DD5-9284DBB2ACA0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45059" name="Rectangle 3">
            <a:extLst>
              <a:ext uri="{FF2B5EF4-FFF2-40B4-BE49-F238E27FC236}">
                <a16:creationId xmlns:a16="http://schemas.microsoft.com/office/drawing/2014/main" id="{8ADE621E-5286-4EE0-95D6-C0C3E4517A6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5060" name="Rectangle 4">
            <a:extLst>
              <a:ext uri="{FF2B5EF4-FFF2-40B4-BE49-F238E27FC236}">
                <a16:creationId xmlns:a16="http://schemas.microsoft.com/office/drawing/2014/main" id="{0392399C-0286-4B2F-B614-19130F086ED3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 altLang="en-US"/>
          </a:p>
        </p:txBody>
      </p:sp>
      <p:sp>
        <p:nvSpPr>
          <p:cNvPr id="45061" name="Rectangle 5">
            <a:extLst>
              <a:ext uri="{FF2B5EF4-FFF2-40B4-BE49-F238E27FC236}">
                <a16:creationId xmlns:a16="http://schemas.microsoft.com/office/drawing/2014/main" id="{2D98009C-D393-47CE-9F4B-75153A71A0F1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 altLang="en-US"/>
          </a:p>
        </p:txBody>
      </p:sp>
      <p:sp>
        <p:nvSpPr>
          <p:cNvPr id="45062" name="Rectangle 6">
            <a:extLst>
              <a:ext uri="{FF2B5EF4-FFF2-40B4-BE49-F238E27FC236}">
                <a16:creationId xmlns:a16="http://schemas.microsoft.com/office/drawing/2014/main" id="{D5F4D245-DA85-44E5-BADA-FD0623ED2BBB}"/>
              </a:ext>
            </a:extLst>
          </p:cNvPr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65A25690-223C-4EDC-858F-E123E4B1A9C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177954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transition>
    <p:fade thruBlk="1"/>
  </p:transition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16458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>
            <a:extLst>
              <a:ext uri="{FF2B5EF4-FFF2-40B4-BE49-F238E27FC236}">
                <a16:creationId xmlns:a16="http://schemas.microsoft.com/office/drawing/2014/main" id="{1E92C6B5-0D33-4B6D-A887-D09118BAC3FF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sinner to justified believer:</a:t>
            </a:r>
          </a:p>
        </p:txBody>
      </p:sp>
      <p:sp>
        <p:nvSpPr>
          <p:cNvPr id="54275" name="Rectangle 3">
            <a:extLst>
              <a:ext uri="{FF2B5EF4-FFF2-40B4-BE49-F238E27FC236}">
                <a16:creationId xmlns:a16="http://schemas.microsoft.com/office/drawing/2014/main" id="{0FB598BC-BFCC-4896-88F8-AD7FFA30D1AA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 sz="2400"/>
              <a:t>Ac 2:41 Then those who gladly received his word were baptized; and that day about three thousand souls were added to them.</a:t>
            </a:r>
          </a:p>
          <a:p>
            <a:r>
              <a:rPr lang="en-US" altLang="en-US" sz="2400"/>
              <a:t>Ac 8:12 But when they believed Philip as he preached the things concerning the kingdom of God and the name of Jesus Christ, both men and women were baptized.</a:t>
            </a:r>
          </a:p>
          <a:p>
            <a:r>
              <a:rPr lang="en-US" altLang="en-US" sz="2400"/>
              <a:t>Ac 8:36 Now as they went down the road, they came to some water. And the eunuch said, "See, here is water. What hinders me from being baptized?"</a:t>
            </a:r>
          </a:p>
          <a:p>
            <a:r>
              <a:rPr lang="en-US" altLang="en-US" sz="2400"/>
              <a:t> 37 Then Philip said, "If you believe with all your heart, you may." And he answered and said, "I believe that Jesus Christ is the Son of God."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42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42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42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>
            <a:extLst>
              <a:ext uri="{FF2B5EF4-FFF2-40B4-BE49-F238E27FC236}">
                <a16:creationId xmlns:a16="http://schemas.microsoft.com/office/drawing/2014/main" id="{70F0F163-8E32-4D29-AED4-6D558503F899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sinner to justified believer:</a:t>
            </a:r>
          </a:p>
        </p:txBody>
      </p:sp>
      <p:sp>
        <p:nvSpPr>
          <p:cNvPr id="55299" name="Rectangle 3">
            <a:extLst>
              <a:ext uri="{FF2B5EF4-FFF2-40B4-BE49-F238E27FC236}">
                <a16:creationId xmlns:a16="http://schemas.microsoft.com/office/drawing/2014/main" id="{3F780E04-2E75-4D0B-BA88-8F800C43493C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5562600"/>
          </a:xfrm>
        </p:spPr>
        <p:txBody>
          <a:bodyPr/>
          <a:lstStyle/>
          <a:p>
            <a:r>
              <a:rPr lang="en-US" altLang="en-US" sz="2400"/>
              <a:t>38 So he commanded the chariot to stand still. And both Philip and the eunuch went down into the water, and he baptized him</a:t>
            </a:r>
          </a:p>
          <a:p>
            <a:r>
              <a:rPr lang="en-US" altLang="en-US"/>
              <a:t> </a:t>
            </a:r>
            <a:r>
              <a:rPr lang="en-US" altLang="en-US" sz="2400"/>
              <a:t>Ac 18:8 Then Crispus, the ruler of the synagogue, believed on the Lord with all his household. And many of the Corinthians, hearing, believed and were baptized.</a:t>
            </a:r>
          </a:p>
          <a:p>
            <a:r>
              <a:rPr lang="en-US" altLang="en-US" sz="2400"/>
              <a:t>1Pe 3:20 Which sometime were disobedient, when once the longsuffering of God waited in the days of Noah, while the ark was a preparing, wherein few, that is, eight souls were saved by water.</a:t>
            </a:r>
          </a:p>
          <a:p>
            <a:r>
              <a:rPr lang="en-US" altLang="en-US" sz="2400"/>
              <a:t> 21 ¶ The like figure whereunto even baptism doth also now save us (not the putting away of the filth of the flesh, but the answer of a good conscience toward God,) by the resurrection of Jesus Christ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529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529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529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68318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>
            <a:extLst>
              <a:ext uri="{FF2B5EF4-FFF2-40B4-BE49-F238E27FC236}">
                <a16:creationId xmlns:a16="http://schemas.microsoft.com/office/drawing/2014/main" id="{E89B6B81-26E3-4D9A-89C0-E83F7587508A}"/>
              </a:ext>
            </a:extLst>
          </p:cNvPr>
          <p:cNvSpPr>
            <a:spLocks noGrp="1" noChangeArrowheads="1"/>
          </p:cNvSpPr>
          <p:nvPr>
            <p:ph type="ctrTitle"/>
          </p:nvPr>
        </p:nvSpPr>
        <p:spPr>
          <a:xfrm>
            <a:off x="0" y="2590800"/>
            <a:ext cx="9144000" cy="838200"/>
          </a:xfrm>
        </p:spPr>
        <p:txBody>
          <a:bodyPr anchor="ctr"/>
          <a:lstStyle/>
          <a:p>
            <a:r>
              <a:rPr lang="en-US" altLang="en-US" sz="4400"/>
              <a:t>All Have Sinned</a:t>
            </a:r>
          </a:p>
        </p:txBody>
      </p:sp>
      <p:sp>
        <p:nvSpPr>
          <p:cNvPr id="2051" name="Rectangle 3">
            <a:extLst>
              <a:ext uri="{FF2B5EF4-FFF2-40B4-BE49-F238E27FC236}">
                <a16:creationId xmlns:a16="http://schemas.microsoft.com/office/drawing/2014/main" id="{B3237244-4625-48FD-8928-D4EE019BC6E1}"/>
              </a:ext>
            </a:extLst>
          </p:cNvPr>
          <p:cNvSpPr>
            <a:spLocks noGrp="1" noChangeArrowheads="1"/>
          </p:cNvSpPr>
          <p:nvPr>
            <p:ph type="subTitle" idx="1"/>
          </p:nvPr>
        </p:nvSpPr>
        <p:spPr>
          <a:xfrm>
            <a:off x="0" y="3886200"/>
            <a:ext cx="9144000" cy="609600"/>
          </a:xfrm>
        </p:spPr>
        <p:txBody>
          <a:bodyPr/>
          <a:lstStyle/>
          <a:p>
            <a:r>
              <a:rPr lang="en-US" altLang="en-US" sz="3200"/>
              <a:t>Ro 3:23 For all have sinned, and come short of the glory of God;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>
            <a:extLst>
              <a:ext uri="{FF2B5EF4-FFF2-40B4-BE49-F238E27FC236}">
                <a16:creationId xmlns:a16="http://schemas.microsoft.com/office/drawing/2014/main" id="{29B2E5C9-BF60-4857-9A9C-14FCAF3209C6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Physical Death is Not The End!</a:t>
            </a:r>
          </a:p>
        </p:txBody>
      </p:sp>
      <p:sp>
        <p:nvSpPr>
          <p:cNvPr id="47107" name="Rectangle 3">
            <a:extLst>
              <a:ext uri="{FF2B5EF4-FFF2-40B4-BE49-F238E27FC236}">
                <a16:creationId xmlns:a16="http://schemas.microsoft.com/office/drawing/2014/main" id="{6CDCCB44-F9E8-480F-9105-9E123B7CFEA3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Our physical body will perish. </a:t>
            </a:r>
          </a:p>
          <a:p>
            <a:r>
              <a:rPr lang="en-US" altLang="en-US"/>
              <a:t>Our spirit will live on for all eternity.</a:t>
            </a:r>
          </a:p>
          <a:p>
            <a:endParaRPr lang="en-US" altLang="en-US"/>
          </a:p>
          <a:p>
            <a:r>
              <a:rPr lang="en-US" altLang="en-US"/>
              <a:t>The saved will inherit eternal life. </a:t>
            </a:r>
          </a:p>
          <a:p>
            <a:r>
              <a:rPr lang="en-US" altLang="en-US"/>
              <a:t>Sinners will also inherit eternal life.</a:t>
            </a:r>
          </a:p>
          <a:p>
            <a:r>
              <a:rPr lang="en-US" altLang="en-US"/>
              <a:t>Not the same eternal life.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71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71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71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71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471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>
            <a:extLst>
              <a:ext uri="{FF2B5EF4-FFF2-40B4-BE49-F238E27FC236}">
                <a16:creationId xmlns:a16="http://schemas.microsoft.com/office/drawing/2014/main" id="{02F0D8DD-AF1D-47DB-8AFA-7B5555674C4C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Two Different Outcomes:</a:t>
            </a:r>
          </a:p>
        </p:txBody>
      </p:sp>
      <p:sp>
        <p:nvSpPr>
          <p:cNvPr id="48131" name="Rectangle 3">
            <a:extLst>
              <a:ext uri="{FF2B5EF4-FFF2-40B4-BE49-F238E27FC236}">
                <a16:creationId xmlns:a16="http://schemas.microsoft.com/office/drawing/2014/main" id="{B8A094BE-08E3-4725-99DA-8B9F1E8440B4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Eternity in the presence of God  </a:t>
            </a:r>
            <a:r>
              <a:rPr lang="en-US" altLang="en-US" sz="2000"/>
              <a:t>John 14:1-3</a:t>
            </a:r>
          </a:p>
          <a:p>
            <a:endParaRPr lang="en-US" altLang="en-US" sz="2000"/>
          </a:p>
          <a:p>
            <a:r>
              <a:rPr lang="en-US" altLang="en-US"/>
              <a:t>Hell prepared for the devil and his angels</a:t>
            </a:r>
            <a:r>
              <a:rPr lang="en-US" altLang="en-US" sz="2000"/>
              <a:t>     Matt. 25:41</a:t>
            </a:r>
            <a:r>
              <a:rPr lang="en-US" altLang="en-US"/>
              <a:t>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81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81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>
            <a:extLst>
              <a:ext uri="{FF2B5EF4-FFF2-40B4-BE49-F238E27FC236}">
                <a16:creationId xmlns:a16="http://schemas.microsoft.com/office/drawing/2014/main" id="{A1E4AB57-E836-494D-94B9-90A294A4172A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No Sin in Heaven:</a:t>
            </a:r>
          </a:p>
        </p:txBody>
      </p:sp>
      <p:sp>
        <p:nvSpPr>
          <p:cNvPr id="49155" name="Rectangle 3">
            <a:extLst>
              <a:ext uri="{FF2B5EF4-FFF2-40B4-BE49-F238E27FC236}">
                <a16:creationId xmlns:a16="http://schemas.microsoft.com/office/drawing/2014/main" id="{CE471803-8BD7-42C9-8971-72783AE211C9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Rev 21:27 But there shall by no means enter it anything that defiles, or causes an abomination or a lie, but only those who are written in the Lamb's Book of Life.</a:t>
            </a:r>
          </a:p>
          <a:p>
            <a:endParaRPr lang="en-US" altLang="en-US"/>
          </a:p>
          <a:p>
            <a:r>
              <a:rPr lang="en-US" altLang="en-US"/>
              <a:t>We need to be saved from that hell.</a:t>
            </a:r>
          </a:p>
          <a:p>
            <a:endParaRPr lang="en-US" altLang="en-US"/>
          </a:p>
          <a:p>
            <a:r>
              <a:rPr lang="en-US" altLang="en-US"/>
              <a:t>What must I do to be saved? 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915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91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>
            <a:extLst>
              <a:ext uri="{FF2B5EF4-FFF2-40B4-BE49-F238E27FC236}">
                <a16:creationId xmlns:a16="http://schemas.microsoft.com/office/drawing/2014/main" id="{D8F140A8-E9CC-4CA1-9480-59AA04A5215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What must I do to be saved?</a:t>
            </a:r>
          </a:p>
        </p:txBody>
      </p:sp>
      <p:sp>
        <p:nvSpPr>
          <p:cNvPr id="50179" name="Rectangle 3">
            <a:extLst>
              <a:ext uri="{FF2B5EF4-FFF2-40B4-BE49-F238E27FC236}">
                <a16:creationId xmlns:a16="http://schemas.microsoft.com/office/drawing/2014/main" id="{984B0FD6-7313-42D8-8826-7DABD606386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Some say, “You don’t have to do anything to be saved.”</a:t>
            </a:r>
          </a:p>
          <a:p>
            <a:r>
              <a:rPr lang="en-US" altLang="en-US" sz="2000"/>
              <a:t>1 John 4:16, 2 Peter 3:9, 1 Peter 4:11</a:t>
            </a:r>
          </a:p>
          <a:p>
            <a:endParaRPr lang="en-US" altLang="en-US" sz="2000"/>
          </a:p>
          <a:p>
            <a:r>
              <a:rPr lang="en-US" altLang="en-US"/>
              <a:t>Some agree there is something you must do to be saved.</a:t>
            </a:r>
          </a:p>
          <a:p>
            <a:r>
              <a:rPr lang="en-US" altLang="en-US"/>
              <a:t>They say believe in Jesus.      </a:t>
            </a:r>
            <a:r>
              <a:rPr lang="en-US" altLang="en-US" sz="2000"/>
              <a:t>John 8:24</a:t>
            </a:r>
          </a:p>
          <a:p>
            <a:r>
              <a:rPr lang="en-US" altLang="en-US" sz="3600"/>
              <a:t>They say repent.                </a:t>
            </a:r>
            <a:r>
              <a:rPr lang="en-US" altLang="en-US" sz="2000"/>
              <a:t>Luke 13:5</a:t>
            </a:r>
            <a:r>
              <a:rPr lang="en-US" altLang="en-US"/>
              <a:t> </a:t>
            </a:r>
          </a:p>
          <a:p>
            <a:endParaRPr lang="en-US" altLang="en-US" sz="20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01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01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017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>
            <a:extLst>
              <a:ext uri="{FF2B5EF4-FFF2-40B4-BE49-F238E27FC236}">
                <a16:creationId xmlns:a16="http://schemas.microsoft.com/office/drawing/2014/main" id="{BD913E9C-EC0C-4E7A-AA08-CEBE1DC509B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The Sinner’s Prayer</a:t>
            </a:r>
          </a:p>
        </p:txBody>
      </p:sp>
      <p:sp>
        <p:nvSpPr>
          <p:cNvPr id="51203" name="Rectangle 3">
            <a:extLst>
              <a:ext uri="{FF2B5EF4-FFF2-40B4-BE49-F238E27FC236}">
                <a16:creationId xmlns:a16="http://schemas.microsoft.com/office/drawing/2014/main" id="{BEF38084-96AF-498B-8D9E-EAA8B6B5B3F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God hears the prayer of the righteous.   </a:t>
            </a:r>
            <a:r>
              <a:rPr lang="en-US" altLang="en-US" sz="2000"/>
              <a:t>Psalm 15:29</a:t>
            </a:r>
          </a:p>
          <a:p>
            <a:r>
              <a:rPr lang="en-US" altLang="en-US"/>
              <a:t>We do find a case where a sinner with a good and honest heart prays to God and his prayers are answered.  </a:t>
            </a:r>
            <a:r>
              <a:rPr lang="en-US" altLang="en-US" sz="2000"/>
              <a:t>Acts 10:1-43</a:t>
            </a:r>
          </a:p>
          <a:p>
            <a:r>
              <a:rPr lang="en-US" altLang="en-US" sz="3600"/>
              <a:t>Cornelius told he must do something.</a:t>
            </a:r>
          </a:p>
          <a:p>
            <a:r>
              <a:rPr lang="en-US" altLang="en-US" sz="3600"/>
              <a:t>Peter preached the Gospel.</a:t>
            </a:r>
          </a:p>
          <a:p>
            <a:r>
              <a:rPr lang="en-US" altLang="en-US" sz="3600"/>
              <a:t>Cornelius baptized.</a:t>
            </a:r>
          </a:p>
          <a:p>
            <a:endParaRPr lang="en-US" altLang="en-US" sz="360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12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12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12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512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512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>
            <a:extLst>
              <a:ext uri="{FF2B5EF4-FFF2-40B4-BE49-F238E27FC236}">
                <a16:creationId xmlns:a16="http://schemas.microsoft.com/office/drawing/2014/main" id="{4A56B30A-6793-4F87-9BF4-F55E6479C98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Good and Honest Hearts:</a:t>
            </a:r>
          </a:p>
        </p:txBody>
      </p:sp>
      <p:sp>
        <p:nvSpPr>
          <p:cNvPr id="52227" name="Rectangle 3">
            <a:extLst>
              <a:ext uri="{FF2B5EF4-FFF2-40B4-BE49-F238E27FC236}">
                <a16:creationId xmlns:a16="http://schemas.microsoft.com/office/drawing/2014/main" id="{24963992-C073-43B9-8027-7C111806AB45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Hearing the Gospel preached will generate belief that Jesus is indeed the Son of God and that He was crucified for the remission of our sins. </a:t>
            </a:r>
            <a:r>
              <a:rPr lang="en-US" altLang="en-US" sz="2000"/>
              <a:t>Rom 10:14, Rom 10:17</a:t>
            </a:r>
          </a:p>
          <a:p>
            <a:r>
              <a:rPr lang="en-US" altLang="en-US"/>
              <a:t> It will lead us to confess that very belief     </a:t>
            </a:r>
            <a:r>
              <a:rPr lang="en-US" altLang="en-US" sz="2000"/>
              <a:t>Rom 10:9</a:t>
            </a:r>
          </a:p>
          <a:p>
            <a:r>
              <a:rPr lang="en-US" altLang="en-US"/>
              <a:t>Then you must repent of your sins.           </a:t>
            </a:r>
            <a:r>
              <a:rPr lang="en-US" altLang="en-US" sz="2000"/>
              <a:t>Acts 3:18-19</a:t>
            </a:r>
            <a:endParaRPr lang="en-US" altLang="en-US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22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22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>
            <a:extLst>
              <a:ext uri="{FF2B5EF4-FFF2-40B4-BE49-F238E27FC236}">
                <a16:creationId xmlns:a16="http://schemas.microsoft.com/office/drawing/2014/main" id="{1094CF56-CD08-4D9F-9C5E-42BD729A3C54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/>
              <a:t>From sinner to justified believer: </a:t>
            </a:r>
          </a:p>
        </p:txBody>
      </p:sp>
      <p:sp>
        <p:nvSpPr>
          <p:cNvPr id="53251" name="Rectangle 3">
            <a:extLst>
              <a:ext uri="{FF2B5EF4-FFF2-40B4-BE49-F238E27FC236}">
                <a16:creationId xmlns:a16="http://schemas.microsoft.com/office/drawing/2014/main" id="{5272648C-FE61-4FF9-AB47-06E0F9FFCDAB}"/>
              </a:ext>
            </a:extLst>
          </p:cNvPr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en-US"/>
              <a:t>You MUST be baptized into Christ:</a:t>
            </a:r>
          </a:p>
          <a:p>
            <a:r>
              <a:rPr lang="en-US" altLang="en-US"/>
              <a:t>Peter commanded Cornelius to be baptized.      </a:t>
            </a:r>
            <a:r>
              <a:rPr lang="en-US" altLang="en-US" sz="2000"/>
              <a:t>Acts 10:6</a:t>
            </a:r>
          </a:p>
          <a:p>
            <a:r>
              <a:rPr lang="en-US" altLang="en-US"/>
              <a:t>Ac 2:38 Then Peter said to them, "Repent, and let every one of you be baptized in the name of Jesus Christ for the remission of sins; and you shall receive the gift of the Holy Spirit.</a:t>
            </a: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532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5325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5325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2_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ppt/theme/theme2.xml><?xml version="1.0" encoding="utf-8"?>
<a:theme xmlns:a="http://schemas.openxmlformats.org/drawingml/2006/main" name="Default Design">
  <a:themeElements>
    <a:clrScheme name="Default Design 5">
      <a:dk1>
        <a:srgbClr val="000000"/>
      </a:dk1>
      <a:lt1>
        <a:srgbClr val="FFFFD9"/>
      </a:lt1>
      <a:dk2>
        <a:srgbClr val="000000"/>
      </a:dk2>
      <a:lt2>
        <a:srgbClr val="777777"/>
      </a:lt2>
      <a:accent1>
        <a:srgbClr val="FFFFF7"/>
      </a:accent1>
      <a:accent2>
        <a:srgbClr val="33CCCC"/>
      </a:accent2>
      <a:accent3>
        <a:srgbClr val="FFFFE9"/>
      </a:accent3>
      <a:accent4>
        <a:srgbClr val="000000"/>
      </a:accent4>
      <a:accent5>
        <a:srgbClr val="FFFFFA"/>
      </a:accent5>
      <a:accent6>
        <a:srgbClr val="2DB9B9"/>
      </a:accent6>
      <a:hlink>
        <a:srgbClr val="FF5050"/>
      </a:hlink>
      <a:folHlink>
        <a:srgbClr val="FF99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sq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656</Words>
  <Application>Microsoft Office PowerPoint</Application>
  <PresentationFormat>On-screen Show (4:3)</PresentationFormat>
  <Paragraphs>50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Calibri Light</vt:lpstr>
      <vt:lpstr>2_Office Theme</vt:lpstr>
      <vt:lpstr>Default Design</vt:lpstr>
      <vt:lpstr>PowerPoint Presentation</vt:lpstr>
      <vt:lpstr>All Have Sinned</vt:lpstr>
      <vt:lpstr>Physical Death is Not The End!</vt:lpstr>
      <vt:lpstr>Two Different Outcomes:</vt:lpstr>
      <vt:lpstr>No Sin in Heaven:</vt:lpstr>
      <vt:lpstr>What must I do to be saved?</vt:lpstr>
      <vt:lpstr>The Sinner’s Prayer</vt:lpstr>
      <vt:lpstr>Good and Honest Hearts:</vt:lpstr>
      <vt:lpstr>From sinner to justified believer: </vt:lpstr>
      <vt:lpstr>From sinner to justified believer:</vt:lpstr>
      <vt:lpstr>From sinner to justified believer:</vt:lpstr>
      <vt:lpstr>PowerPoint Presentation</vt:lpstr>
    </vt:vector>
  </TitlesOfParts>
  <Company>AQ2 Technologies, LLC.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Template</dc:title>
  <dc:creator>RJStevensMusic.com</dc:creator>
  <dc:description/>
  <cp:lastModifiedBy>Michael Hepner</cp:lastModifiedBy>
  <cp:revision>60</cp:revision>
  <dcterms:created xsi:type="dcterms:W3CDTF">2008-03-16T18:22:36Z</dcterms:created>
  <dcterms:modified xsi:type="dcterms:W3CDTF">2021-07-12T14:09:31Z</dcterms:modified>
</cp:coreProperties>
</file>