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74" r:id="rId2"/>
  </p:sldMasterIdLst>
  <p:notesMasterIdLst>
    <p:notesMasterId r:id="rId25"/>
  </p:notesMasterIdLst>
  <p:sldIdLst>
    <p:sldId id="418" r:id="rId3"/>
    <p:sldId id="256" r:id="rId4"/>
    <p:sldId id="257" r:id="rId5"/>
    <p:sldId id="262" r:id="rId6"/>
    <p:sldId id="263" r:id="rId7"/>
    <p:sldId id="277" r:id="rId8"/>
    <p:sldId id="264" r:id="rId9"/>
    <p:sldId id="260" r:id="rId10"/>
    <p:sldId id="265" r:id="rId11"/>
    <p:sldId id="266" r:id="rId12"/>
    <p:sldId id="267" r:id="rId13"/>
    <p:sldId id="268" r:id="rId14"/>
    <p:sldId id="269" r:id="rId15"/>
    <p:sldId id="270" r:id="rId16"/>
    <p:sldId id="271" r:id="rId17"/>
    <p:sldId id="272" r:id="rId18"/>
    <p:sldId id="273" r:id="rId19"/>
    <p:sldId id="274" r:id="rId20"/>
    <p:sldId id="275" r:id="rId21"/>
    <p:sldId id="261" r:id="rId22"/>
    <p:sldId id="276" r:id="rId23"/>
    <p:sldId id="25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79" d="100"/>
          <a:sy n="79" d="100"/>
        </p:scale>
        <p:origin x="118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6/14/2021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6/14/2021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6/14/2021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6/14/2021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3D2426-C4CA-4310-A1E5-B790415D79F5}" type="datetimeFigureOut">
              <a:rPr lang="en-US" smtClean="0"/>
              <a:t>6/14/2021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D5351-8357-43AF-AA78-B5DE16F4660C}" type="slidenum">
              <a:rPr lang="en-US" smtClean="0"/>
              <a:t>‹#›</a:t>
            </a:fld>
            <a:endParaRPr lang="en-US"/>
          </a:p>
        </p:txBody>
      </p:sp>
    </p:spTree>
    <p:extLst>
      <p:ext uri="{BB962C8B-B14F-4D97-AF65-F5344CB8AC3E}">
        <p14:creationId xmlns:p14="http://schemas.microsoft.com/office/powerpoint/2010/main" val="3401594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3D2426-C4CA-4310-A1E5-B790415D79F5}" type="datetimeFigureOut">
              <a:rPr lang="en-US" smtClean="0"/>
              <a:t>6/14/2021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D5351-8357-43AF-AA78-B5DE16F4660C}" type="slidenum">
              <a:rPr lang="en-US" smtClean="0"/>
              <a:t>‹#›</a:t>
            </a:fld>
            <a:endParaRPr lang="en-US"/>
          </a:p>
        </p:txBody>
      </p:sp>
    </p:spTree>
    <p:extLst>
      <p:ext uri="{BB962C8B-B14F-4D97-AF65-F5344CB8AC3E}">
        <p14:creationId xmlns:p14="http://schemas.microsoft.com/office/powerpoint/2010/main" val="36893114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3D2426-C4CA-4310-A1E5-B790415D79F5}" type="datetimeFigureOut">
              <a:rPr lang="en-US" smtClean="0"/>
              <a:t>6/14/2021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D5351-8357-43AF-AA78-B5DE16F4660C}" type="slidenum">
              <a:rPr lang="en-US" smtClean="0"/>
              <a:t>‹#›</a:t>
            </a:fld>
            <a:endParaRPr lang="en-US"/>
          </a:p>
        </p:txBody>
      </p:sp>
    </p:spTree>
    <p:extLst>
      <p:ext uri="{BB962C8B-B14F-4D97-AF65-F5344CB8AC3E}">
        <p14:creationId xmlns:p14="http://schemas.microsoft.com/office/powerpoint/2010/main" val="10901561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3D2426-C4CA-4310-A1E5-B790415D79F5}" type="datetimeFigureOut">
              <a:rPr lang="en-US" smtClean="0"/>
              <a:t>6/14/2021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9D5351-8357-43AF-AA78-B5DE16F4660C}" type="slidenum">
              <a:rPr lang="en-US" smtClean="0"/>
              <a:t>‹#›</a:t>
            </a:fld>
            <a:endParaRPr lang="en-US"/>
          </a:p>
        </p:txBody>
      </p:sp>
    </p:spTree>
    <p:extLst>
      <p:ext uri="{BB962C8B-B14F-4D97-AF65-F5344CB8AC3E}">
        <p14:creationId xmlns:p14="http://schemas.microsoft.com/office/powerpoint/2010/main" val="18317647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3D2426-C4CA-4310-A1E5-B790415D79F5}" type="datetimeFigureOut">
              <a:rPr lang="en-US" smtClean="0"/>
              <a:t>6/14/2021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9D5351-8357-43AF-AA78-B5DE16F4660C}" type="slidenum">
              <a:rPr lang="en-US" smtClean="0"/>
              <a:t>‹#›</a:t>
            </a:fld>
            <a:endParaRPr lang="en-US"/>
          </a:p>
        </p:txBody>
      </p:sp>
    </p:spTree>
    <p:extLst>
      <p:ext uri="{BB962C8B-B14F-4D97-AF65-F5344CB8AC3E}">
        <p14:creationId xmlns:p14="http://schemas.microsoft.com/office/powerpoint/2010/main" val="36483366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3D2426-C4CA-4310-A1E5-B790415D79F5}" type="datetimeFigureOut">
              <a:rPr lang="en-US" smtClean="0"/>
              <a:t>6/14/2021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9D5351-8357-43AF-AA78-B5DE16F4660C}" type="slidenum">
              <a:rPr lang="en-US" smtClean="0"/>
              <a:t>‹#›</a:t>
            </a:fld>
            <a:endParaRPr lang="en-US"/>
          </a:p>
        </p:txBody>
      </p:sp>
    </p:spTree>
    <p:extLst>
      <p:ext uri="{BB962C8B-B14F-4D97-AF65-F5344CB8AC3E}">
        <p14:creationId xmlns:p14="http://schemas.microsoft.com/office/powerpoint/2010/main" val="10007200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3D2426-C4CA-4310-A1E5-B790415D79F5}" type="datetimeFigureOut">
              <a:rPr lang="en-US" smtClean="0"/>
              <a:t>6/14/2021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9D5351-8357-43AF-AA78-B5DE16F4660C}" type="slidenum">
              <a:rPr lang="en-US" smtClean="0"/>
              <a:t>‹#›</a:t>
            </a:fld>
            <a:endParaRPr lang="en-US"/>
          </a:p>
        </p:txBody>
      </p:sp>
    </p:spTree>
    <p:extLst>
      <p:ext uri="{BB962C8B-B14F-4D97-AF65-F5344CB8AC3E}">
        <p14:creationId xmlns:p14="http://schemas.microsoft.com/office/powerpoint/2010/main" val="35404195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23D2426-C4CA-4310-A1E5-B790415D79F5}" type="datetimeFigureOut">
              <a:rPr lang="en-US" smtClean="0"/>
              <a:t>6/14/2021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9D5351-8357-43AF-AA78-B5DE16F4660C}" type="slidenum">
              <a:rPr lang="en-US" smtClean="0"/>
              <a:t>‹#›</a:t>
            </a:fld>
            <a:endParaRPr lang="en-US"/>
          </a:p>
        </p:txBody>
      </p:sp>
    </p:spTree>
    <p:extLst>
      <p:ext uri="{BB962C8B-B14F-4D97-AF65-F5344CB8AC3E}">
        <p14:creationId xmlns:p14="http://schemas.microsoft.com/office/powerpoint/2010/main" val="4210036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6/14/2021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23D2426-C4CA-4310-A1E5-B790415D79F5}" type="datetimeFigureOut">
              <a:rPr lang="en-US" smtClean="0"/>
              <a:t>6/14/2021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9D5351-8357-43AF-AA78-B5DE16F4660C}" type="slidenum">
              <a:rPr lang="en-US" smtClean="0"/>
              <a:t>‹#›</a:t>
            </a:fld>
            <a:endParaRPr lang="en-US"/>
          </a:p>
        </p:txBody>
      </p:sp>
    </p:spTree>
    <p:extLst>
      <p:ext uri="{BB962C8B-B14F-4D97-AF65-F5344CB8AC3E}">
        <p14:creationId xmlns:p14="http://schemas.microsoft.com/office/powerpoint/2010/main" val="1017658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3D2426-C4CA-4310-A1E5-B790415D79F5}" type="datetimeFigureOut">
              <a:rPr lang="en-US" smtClean="0"/>
              <a:t>6/14/2021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D5351-8357-43AF-AA78-B5DE16F4660C}" type="slidenum">
              <a:rPr lang="en-US" smtClean="0"/>
              <a:t>‹#›</a:t>
            </a:fld>
            <a:endParaRPr lang="en-US"/>
          </a:p>
        </p:txBody>
      </p:sp>
    </p:spTree>
    <p:extLst>
      <p:ext uri="{BB962C8B-B14F-4D97-AF65-F5344CB8AC3E}">
        <p14:creationId xmlns:p14="http://schemas.microsoft.com/office/powerpoint/2010/main" val="16643586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3D2426-C4CA-4310-A1E5-B790415D79F5}" type="datetimeFigureOut">
              <a:rPr lang="en-US" smtClean="0"/>
              <a:t>6/14/2021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D5351-8357-43AF-AA78-B5DE16F4660C}" type="slidenum">
              <a:rPr lang="en-US" smtClean="0"/>
              <a:t>‹#›</a:t>
            </a:fld>
            <a:endParaRPr lang="en-US"/>
          </a:p>
        </p:txBody>
      </p:sp>
    </p:spTree>
    <p:extLst>
      <p:ext uri="{BB962C8B-B14F-4D97-AF65-F5344CB8AC3E}">
        <p14:creationId xmlns:p14="http://schemas.microsoft.com/office/powerpoint/2010/main" val="1395882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6/14/2021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6/14/2021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6/14/2021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6/14/2021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6/14/2021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6/14/2021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6/14/2021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6/14/2021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3D2426-C4CA-4310-A1E5-B790415D79F5}" type="datetimeFigureOut">
              <a:rPr lang="en-US" smtClean="0"/>
              <a:t>6/14/2021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9D5351-8357-43AF-AA78-B5DE16F4660C}" type="slidenum">
              <a:rPr lang="en-US" smtClean="0"/>
              <a:t>‹#›</a:t>
            </a:fld>
            <a:endParaRPr lang="en-US"/>
          </a:p>
        </p:txBody>
      </p:sp>
    </p:spTree>
    <p:extLst>
      <p:ext uri="{BB962C8B-B14F-4D97-AF65-F5344CB8AC3E}">
        <p14:creationId xmlns:p14="http://schemas.microsoft.com/office/powerpoint/2010/main" val="81172148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369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4168C1-D495-484C-8224-99F28D44CD1E}"/>
              </a:ext>
            </a:extLst>
          </p:cNvPr>
          <p:cNvSpPr>
            <a:spLocks noGrp="1"/>
          </p:cNvSpPr>
          <p:nvPr>
            <p:ph idx="1"/>
          </p:nvPr>
        </p:nvSpPr>
        <p:spPr/>
        <p:txBody>
          <a:bodyPr>
            <a:normAutofit/>
          </a:bodyPr>
          <a:lstStyle/>
          <a:p>
            <a:pPr marL="0" indent="0">
              <a:buNone/>
            </a:pPr>
            <a:r>
              <a:rPr lang="en-US" sz="3200" b="1" dirty="0"/>
              <a:t>“Therefore ‘Come out from among them and be separate, says the Lord. Do not touch what is unclean, and I will receive you. I will be a Father to you, and you shall be My sons and daughters, says the Lord Almighty.’” </a:t>
            </a:r>
          </a:p>
          <a:p>
            <a:pPr marL="0" indent="0">
              <a:buNone/>
            </a:pPr>
            <a:endParaRPr lang="en-US" sz="800" b="1" dirty="0"/>
          </a:p>
          <a:p>
            <a:pPr marL="0" indent="0">
              <a:buNone/>
            </a:pPr>
            <a:r>
              <a:rPr lang="en-US" sz="3200" b="1" dirty="0"/>
              <a:t>2 Cor. 6:17-18</a:t>
            </a:r>
          </a:p>
        </p:txBody>
      </p:sp>
      <p:pic>
        <p:nvPicPr>
          <p:cNvPr id="1026" name="Picture 2" descr="Open Bible High Res Stock Images | Shutterstock">
            <a:extLst>
              <a:ext uri="{FF2B5EF4-FFF2-40B4-BE49-F238E27FC236}">
                <a16:creationId xmlns:a16="http://schemas.microsoft.com/office/drawing/2014/main" id="{48D20B4D-31BA-402C-B64C-3FA6E1104C7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354" b="10125"/>
          <a:stretch/>
        </p:blipFill>
        <p:spPr bwMode="auto">
          <a:xfrm>
            <a:off x="4572000" y="4452039"/>
            <a:ext cx="4324350" cy="2040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230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4168C1-D495-484C-8224-99F28D44CD1E}"/>
              </a:ext>
            </a:extLst>
          </p:cNvPr>
          <p:cNvSpPr>
            <a:spLocks noGrp="1"/>
          </p:cNvSpPr>
          <p:nvPr>
            <p:ph idx="1"/>
          </p:nvPr>
        </p:nvSpPr>
        <p:spPr>
          <a:xfrm>
            <a:off x="628650" y="1073426"/>
            <a:ext cx="7886700" cy="5103537"/>
          </a:xfrm>
        </p:spPr>
        <p:txBody>
          <a:bodyPr>
            <a:normAutofit/>
          </a:bodyPr>
          <a:lstStyle/>
          <a:p>
            <a:pPr marL="0" indent="0">
              <a:buNone/>
            </a:pPr>
            <a:r>
              <a:rPr lang="en-US" sz="3200" b="1" dirty="0"/>
              <a:t>“Through Your precepts I get understanding; therefore I </a:t>
            </a:r>
            <a:r>
              <a:rPr lang="en-US" sz="3200" b="1" u="sng" dirty="0"/>
              <a:t>hate</a:t>
            </a:r>
            <a:r>
              <a:rPr lang="en-US" sz="3200" b="1" dirty="0"/>
              <a:t> every false way.” </a:t>
            </a:r>
          </a:p>
          <a:p>
            <a:pPr marL="0" indent="0">
              <a:buNone/>
            </a:pPr>
            <a:endParaRPr lang="en-US" sz="800" b="1" dirty="0"/>
          </a:p>
          <a:p>
            <a:pPr marL="0" indent="0">
              <a:buNone/>
            </a:pPr>
            <a:r>
              <a:rPr lang="en-US" b="1" dirty="0"/>
              <a:t>Psalm 119:104</a:t>
            </a:r>
          </a:p>
          <a:p>
            <a:pPr marL="0" indent="0">
              <a:buNone/>
            </a:pPr>
            <a:endParaRPr lang="en-US" sz="3200" b="1" dirty="0"/>
          </a:p>
          <a:p>
            <a:pPr marL="0" indent="0">
              <a:buNone/>
            </a:pPr>
            <a:r>
              <a:rPr lang="en-US" sz="3200" b="1" dirty="0"/>
              <a:t>“Let love be without hypocrisy. </a:t>
            </a:r>
            <a:r>
              <a:rPr lang="en-US" sz="3200" b="1" u="sng" dirty="0"/>
              <a:t>Abhor</a:t>
            </a:r>
            <a:r>
              <a:rPr lang="en-US" sz="3200" b="1" dirty="0"/>
              <a:t> what is evil. Cling to what is good.” </a:t>
            </a:r>
          </a:p>
          <a:p>
            <a:pPr marL="0" indent="0">
              <a:buNone/>
            </a:pPr>
            <a:endParaRPr lang="en-US" sz="800" b="1" dirty="0"/>
          </a:p>
          <a:p>
            <a:pPr marL="0" indent="0">
              <a:buNone/>
            </a:pPr>
            <a:r>
              <a:rPr lang="en-US" b="1" dirty="0"/>
              <a:t>Romans 12:9</a:t>
            </a:r>
          </a:p>
        </p:txBody>
      </p:sp>
      <p:pic>
        <p:nvPicPr>
          <p:cNvPr id="1026" name="Picture 2" descr="Open Bible High Res Stock Images | Shutterstock">
            <a:extLst>
              <a:ext uri="{FF2B5EF4-FFF2-40B4-BE49-F238E27FC236}">
                <a16:creationId xmlns:a16="http://schemas.microsoft.com/office/drawing/2014/main" id="{48D20B4D-31BA-402C-B64C-3FA6E1104C7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354" b="10125"/>
          <a:stretch/>
        </p:blipFill>
        <p:spPr bwMode="auto">
          <a:xfrm>
            <a:off x="4572000" y="4452039"/>
            <a:ext cx="4324350" cy="2040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4433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9BCB8-B548-4F7D-B08E-72E8468F1DB8}"/>
              </a:ext>
            </a:extLst>
          </p:cNvPr>
          <p:cNvSpPr>
            <a:spLocks noGrp="1"/>
          </p:cNvSpPr>
          <p:nvPr>
            <p:ph type="title"/>
          </p:nvPr>
        </p:nvSpPr>
        <p:spPr/>
        <p:txBody>
          <a:bodyPr/>
          <a:lstStyle/>
          <a:p>
            <a:pPr algn="ctr"/>
            <a:r>
              <a:rPr lang="en-US" b="1" dirty="0">
                <a:latin typeface="+mn-lt"/>
              </a:rPr>
              <a:t>Homosexuality is condemned as a sin throughout the Bible. </a:t>
            </a:r>
          </a:p>
        </p:txBody>
      </p:sp>
      <p:sp>
        <p:nvSpPr>
          <p:cNvPr id="3" name="Content Placeholder 2">
            <a:extLst>
              <a:ext uri="{FF2B5EF4-FFF2-40B4-BE49-F238E27FC236}">
                <a16:creationId xmlns:a16="http://schemas.microsoft.com/office/drawing/2014/main" id="{13D5E9C9-EEB8-496B-B501-A987B1803C17}"/>
              </a:ext>
            </a:extLst>
          </p:cNvPr>
          <p:cNvSpPr>
            <a:spLocks noGrp="1"/>
          </p:cNvSpPr>
          <p:nvPr>
            <p:ph idx="1"/>
          </p:nvPr>
        </p:nvSpPr>
        <p:spPr>
          <a:xfrm>
            <a:off x="628650" y="2040835"/>
            <a:ext cx="7886700" cy="4136128"/>
          </a:xfrm>
        </p:spPr>
        <p:txBody>
          <a:bodyPr>
            <a:normAutofit/>
          </a:bodyPr>
          <a:lstStyle/>
          <a:p>
            <a:r>
              <a:rPr lang="en-US" sz="3200" b="1" dirty="0"/>
              <a:t>Patriarchal Age</a:t>
            </a:r>
          </a:p>
          <a:p>
            <a:r>
              <a:rPr lang="en-US" sz="3200" b="1" dirty="0"/>
              <a:t>Law of Moses</a:t>
            </a:r>
          </a:p>
          <a:p>
            <a:r>
              <a:rPr lang="en-US" sz="3200" b="1" dirty="0"/>
              <a:t>New Testament</a:t>
            </a:r>
          </a:p>
        </p:txBody>
      </p:sp>
      <p:pic>
        <p:nvPicPr>
          <p:cNvPr id="4" name="Picture 2" descr="Open Bible High Res Stock Images | Shutterstock">
            <a:extLst>
              <a:ext uri="{FF2B5EF4-FFF2-40B4-BE49-F238E27FC236}">
                <a16:creationId xmlns:a16="http://schemas.microsoft.com/office/drawing/2014/main" id="{3B334C3F-92BD-4C72-9A0A-6BE1AF25C95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354" b="10125"/>
          <a:stretch/>
        </p:blipFill>
        <p:spPr bwMode="auto">
          <a:xfrm>
            <a:off x="4572000" y="4452039"/>
            <a:ext cx="4324350" cy="2040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4555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4168C1-D495-484C-8224-99F28D44CD1E}"/>
              </a:ext>
            </a:extLst>
          </p:cNvPr>
          <p:cNvSpPr>
            <a:spLocks noGrp="1"/>
          </p:cNvSpPr>
          <p:nvPr>
            <p:ph idx="1"/>
          </p:nvPr>
        </p:nvSpPr>
        <p:spPr>
          <a:xfrm>
            <a:off x="628650" y="1166191"/>
            <a:ext cx="7886700" cy="5010772"/>
          </a:xfrm>
        </p:spPr>
        <p:txBody>
          <a:bodyPr>
            <a:normAutofit/>
          </a:bodyPr>
          <a:lstStyle/>
          <a:p>
            <a:pPr marL="0" indent="0">
              <a:buNone/>
            </a:pPr>
            <a:r>
              <a:rPr lang="en-US" sz="3200" b="1" dirty="0"/>
              <a:t>“Now before they lay down, the </a:t>
            </a:r>
            <a:r>
              <a:rPr lang="en-US" sz="3200" b="1" u="sng" dirty="0"/>
              <a:t>men</a:t>
            </a:r>
            <a:r>
              <a:rPr lang="en-US" sz="3200" b="1" dirty="0"/>
              <a:t> of the city, the </a:t>
            </a:r>
            <a:r>
              <a:rPr lang="en-US" sz="3200" b="1" u="sng" dirty="0"/>
              <a:t>men</a:t>
            </a:r>
            <a:r>
              <a:rPr lang="en-US" sz="3200" b="1" dirty="0"/>
              <a:t> of Sodom, both old and young, all the people from every quarter, surrounded the house. And they called to Lot and said to him, ‘Where are the </a:t>
            </a:r>
            <a:r>
              <a:rPr lang="en-US" sz="3200" b="1" u="sng" dirty="0"/>
              <a:t>men</a:t>
            </a:r>
            <a:r>
              <a:rPr lang="en-US" sz="3200" b="1" dirty="0"/>
              <a:t> who came to you tonight? Bring them out to us that we may </a:t>
            </a:r>
            <a:r>
              <a:rPr lang="en-US" sz="3200" b="1" u="sng" dirty="0"/>
              <a:t>know them carnally</a:t>
            </a:r>
            <a:r>
              <a:rPr lang="en-US" sz="3200" b="1" dirty="0"/>
              <a:t>.’” </a:t>
            </a:r>
          </a:p>
          <a:p>
            <a:pPr marL="0" indent="0">
              <a:buNone/>
            </a:pPr>
            <a:endParaRPr lang="en-US" sz="800" b="1" dirty="0"/>
          </a:p>
          <a:p>
            <a:pPr marL="0" indent="0">
              <a:buNone/>
            </a:pPr>
            <a:r>
              <a:rPr lang="en-US" sz="3200" b="1" dirty="0"/>
              <a:t>Genesis 19:4-5</a:t>
            </a:r>
          </a:p>
        </p:txBody>
      </p:sp>
      <p:pic>
        <p:nvPicPr>
          <p:cNvPr id="1026" name="Picture 2" descr="Open Bible High Res Stock Images | Shutterstock">
            <a:extLst>
              <a:ext uri="{FF2B5EF4-FFF2-40B4-BE49-F238E27FC236}">
                <a16:creationId xmlns:a16="http://schemas.microsoft.com/office/drawing/2014/main" id="{48D20B4D-31BA-402C-B64C-3FA6E1104C7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354" b="10125"/>
          <a:stretch/>
        </p:blipFill>
        <p:spPr bwMode="auto">
          <a:xfrm>
            <a:off x="4572000" y="4452039"/>
            <a:ext cx="4324350" cy="2040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9700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4168C1-D495-484C-8224-99F28D44CD1E}"/>
              </a:ext>
            </a:extLst>
          </p:cNvPr>
          <p:cNvSpPr>
            <a:spLocks noGrp="1"/>
          </p:cNvSpPr>
          <p:nvPr>
            <p:ph idx="1"/>
          </p:nvPr>
        </p:nvSpPr>
        <p:spPr/>
        <p:txBody>
          <a:bodyPr>
            <a:normAutofit/>
          </a:bodyPr>
          <a:lstStyle/>
          <a:p>
            <a:pPr marL="0" indent="0">
              <a:buNone/>
            </a:pPr>
            <a:r>
              <a:rPr lang="en-US" sz="3200" b="1" dirty="0"/>
              <a:t>“As Sodom and Gomorrah, and the cities around them in a similar manner to these, having given themselves over to sexual immorality and gone after strange flesh, are set forth as an example, suffering the vengeance of eternal fire.” </a:t>
            </a:r>
          </a:p>
          <a:p>
            <a:pPr marL="0" indent="0">
              <a:buNone/>
            </a:pPr>
            <a:endParaRPr lang="en-US" sz="800" b="1" dirty="0"/>
          </a:p>
          <a:p>
            <a:pPr marL="0" indent="0">
              <a:buNone/>
            </a:pPr>
            <a:r>
              <a:rPr lang="en-US" sz="3200" b="1" dirty="0"/>
              <a:t>Jude 7</a:t>
            </a:r>
          </a:p>
        </p:txBody>
      </p:sp>
      <p:pic>
        <p:nvPicPr>
          <p:cNvPr id="1026" name="Picture 2" descr="Open Bible High Res Stock Images | Shutterstock">
            <a:extLst>
              <a:ext uri="{FF2B5EF4-FFF2-40B4-BE49-F238E27FC236}">
                <a16:creationId xmlns:a16="http://schemas.microsoft.com/office/drawing/2014/main" id="{48D20B4D-31BA-402C-B64C-3FA6E1104C7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354" b="10125"/>
          <a:stretch/>
        </p:blipFill>
        <p:spPr bwMode="auto">
          <a:xfrm>
            <a:off x="4572000" y="4452039"/>
            <a:ext cx="4324350" cy="2040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4701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4168C1-D495-484C-8224-99F28D44CD1E}"/>
              </a:ext>
            </a:extLst>
          </p:cNvPr>
          <p:cNvSpPr>
            <a:spLocks noGrp="1"/>
          </p:cNvSpPr>
          <p:nvPr>
            <p:ph idx="1"/>
          </p:nvPr>
        </p:nvSpPr>
        <p:spPr>
          <a:xfrm>
            <a:off x="628650" y="1258958"/>
            <a:ext cx="7886700" cy="4918006"/>
          </a:xfrm>
        </p:spPr>
        <p:txBody>
          <a:bodyPr>
            <a:normAutofit/>
          </a:bodyPr>
          <a:lstStyle/>
          <a:p>
            <a:pPr marL="0" indent="0">
              <a:buNone/>
            </a:pPr>
            <a:r>
              <a:rPr lang="en-US" sz="3200" b="1" dirty="0"/>
              <a:t>“You shall not lie with a male as with a woman. It is an abomination.” </a:t>
            </a:r>
          </a:p>
          <a:p>
            <a:pPr marL="0" indent="0">
              <a:buNone/>
            </a:pPr>
            <a:r>
              <a:rPr lang="en-US" sz="3200" b="1" dirty="0"/>
              <a:t>“If a man lies with a male as he lies with a woman, both of them have committed an abomination. They shall surely be put to death. Their blood shall be upon them.” </a:t>
            </a:r>
          </a:p>
          <a:p>
            <a:pPr marL="0" indent="0">
              <a:buNone/>
            </a:pPr>
            <a:endParaRPr lang="en-US" sz="800" b="1" dirty="0"/>
          </a:p>
          <a:p>
            <a:pPr marL="0" indent="0">
              <a:buNone/>
            </a:pPr>
            <a:r>
              <a:rPr lang="en-US" sz="3200" b="1" dirty="0"/>
              <a:t>Leviticus 18:22; 20:13</a:t>
            </a:r>
          </a:p>
        </p:txBody>
      </p:sp>
      <p:pic>
        <p:nvPicPr>
          <p:cNvPr id="1026" name="Picture 2" descr="Open Bible High Res Stock Images | Shutterstock">
            <a:extLst>
              <a:ext uri="{FF2B5EF4-FFF2-40B4-BE49-F238E27FC236}">
                <a16:creationId xmlns:a16="http://schemas.microsoft.com/office/drawing/2014/main" id="{48D20B4D-31BA-402C-B64C-3FA6E1104C7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354" b="10125"/>
          <a:stretch/>
        </p:blipFill>
        <p:spPr bwMode="auto">
          <a:xfrm>
            <a:off x="4572000" y="4452039"/>
            <a:ext cx="4324350" cy="2040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7224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4168C1-D495-484C-8224-99F28D44CD1E}"/>
              </a:ext>
            </a:extLst>
          </p:cNvPr>
          <p:cNvSpPr>
            <a:spLocks noGrp="1"/>
          </p:cNvSpPr>
          <p:nvPr>
            <p:ph idx="1"/>
          </p:nvPr>
        </p:nvSpPr>
        <p:spPr>
          <a:xfrm>
            <a:off x="628650" y="702365"/>
            <a:ext cx="7886700" cy="5474598"/>
          </a:xfrm>
        </p:spPr>
        <p:txBody>
          <a:bodyPr>
            <a:normAutofit/>
          </a:bodyPr>
          <a:lstStyle/>
          <a:p>
            <a:pPr marL="0" indent="0">
              <a:buNone/>
            </a:pPr>
            <a:r>
              <a:rPr lang="en-US" sz="3200" b="1" dirty="0"/>
              <a:t>“For this reason God gave them up to </a:t>
            </a:r>
            <a:r>
              <a:rPr lang="en-US" sz="3200" b="1" u="sng" dirty="0"/>
              <a:t>vile</a:t>
            </a:r>
            <a:r>
              <a:rPr lang="en-US" sz="3200" b="1" dirty="0"/>
              <a:t> </a:t>
            </a:r>
            <a:r>
              <a:rPr lang="en-US" sz="3200" b="1" u="sng" dirty="0"/>
              <a:t>passions</a:t>
            </a:r>
            <a:r>
              <a:rPr lang="en-US" sz="3200" b="1" dirty="0"/>
              <a:t>. For even their women exchanged the natural use for what is </a:t>
            </a:r>
            <a:r>
              <a:rPr lang="en-US" sz="3200" b="1" u="sng" dirty="0"/>
              <a:t>against nature</a:t>
            </a:r>
            <a:r>
              <a:rPr lang="en-US" sz="3200" b="1" dirty="0"/>
              <a:t>. Likewise also the men, leaving the </a:t>
            </a:r>
            <a:r>
              <a:rPr lang="en-US" sz="3200" b="1" u="sng" dirty="0"/>
              <a:t>natural</a:t>
            </a:r>
            <a:r>
              <a:rPr lang="en-US" sz="3200" b="1" dirty="0"/>
              <a:t> use of the woman, burned in their lust for one another, men with men committing what is </a:t>
            </a:r>
            <a:r>
              <a:rPr lang="en-US" sz="3200" b="1" u="sng" dirty="0"/>
              <a:t>shameful</a:t>
            </a:r>
            <a:r>
              <a:rPr lang="en-US" sz="3200" b="1" dirty="0"/>
              <a:t>, and receiving in themselves the penalty of their error which was due.” </a:t>
            </a:r>
          </a:p>
          <a:p>
            <a:pPr marL="0" indent="0">
              <a:buNone/>
            </a:pPr>
            <a:endParaRPr lang="en-US" sz="800" b="1" dirty="0"/>
          </a:p>
          <a:p>
            <a:pPr marL="0" indent="0">
              <a:buNone/>
            </a:pPr>
            <a:r>
              <a:rPr lang="en-US" sz="3200" b="1" dirty="0"/>
              <a:t>Romans 1:26-27</a:t>
            </a:r>
          </a:p>
        </p:txBody>
      </p:sp>
      <p:pic>
        <p:nvPicPr>
          <p:cNvPr id="1026" name="Picture 2" descr="Open Bible High Res Stock Images | Shutterstock">
            <a:extLst>
              <a:ext uri="{FF2B5EF4-FFF2-40B4-BE49-F238E27FC236}">
                <a16:creationId xmlns:a16="http://schemas.microsoft.com/office/drawing/2014/main" id="{48D20B4D-31BA-402C-B64C-3FA6E1104C7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354" b="10125"/>
          <a:stretch/>
        </p:blipFill>
        <p:spPr bwMode="auto">
          <a:xfrm>
            <a:off x="4572000" y="4452039"/>
            <a:ext cx="4324350" cy="2040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4243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4168C1-D495-484C-8224-99F28D44CD1E}"/>
              </a:ext>
            </a:extLst>
          </p:cNvPr>
          <p:cNvSpPr>
            <a:spLocks noGrp="1"/>
          </p:cNvSpPr>
          <p:nvPr>
            <p:ph idx="1"/>
          </p:nvPr>
        </p:nvSpPr>
        <p:spPr>
          <a:xfrm>
            <a:off x="628650" y="702365"/>
            <a:ext cx="7886700" cy="5474598"/>
          </a:xfrm>
        </p:spPr>
        <p:txBody>
          <a:bodyPr>
            <a:normAutofit/>
          </a:bodyPr>
          <a:lstStyle/>
          <a:p>
            <a:pPr marL="0" indent="0">
              <a:buNone/>
            </a:pPr>
            <a:r>
              <a:rPr lang="en-US" sz="3200" b="1" dirty="0"/>
              <a:t>“Do you not know that the unrighteous will not inherit the kingdom of God? Do not be deceived. Neither fornicators, nor idolaters, nor adulterers, nor homosexuals, nor sodomites, nor thieves, nor covetous, nor drunkards, nor revilers, nor extortioners will inherit the kingdom of God.” </a:t>
            </a:r>
          </a:p>
          <a:p>
            <a:pPr marL="0" indent="0">
              <a:buNone/>
            </a:pPr>
            <a:endParaRPr lang="en-US" sz="800" b="1" dirty="0"/>
          </a:p>
          <a:p>
            <a:pPr marL="0" indent="0">
              <a:buNone/>
            </a:pPr>
            <a:r>
              <a:rPr lang="en-US" sz="3200" b="1" dirty="0"/>
              <a:t>1 Cor. 6:9-10</a:t>
            </a:r>
          </a:p>
        </p:txBody>
      </p:sp>
      <p:pic>
        <p:nvPicPr>
          <p:cNvPr id="1026" name="Picture 2" descr="Open Bible High Res Stock Images | Shutterstock">
            <a:extLst>
              <a:ext uri="{FF2B5EF4-FFF2-40B4-BE49-F238E27FC236}">
                <a16:creationId xmlns:a16="http://schemas.microsoft.com/office/drawing/2014/main" id="{48D20B4D-31BA-402C-B64C-3FA6E1104C7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354" b="10125"/>
          <a:stretch/>
        </p:blipFill>
        <p:spPr bwMode="auto">
          <a:xfrm>
            <a:off x="4572000" y="4452039"/>
            <a:ext cx="4324350" cy="2040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6498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4168C1-D495-484C-8224-99F28D44CD1E}"/>
              </a:ext>
            </a:extLst>
          </p:cNvPr>
          <p:cNvSpPr>
            <a:spLocks noGrp="1"/>
          </p:cNvSpPr>
          <p:nvPr>
            <p:ph idx="1"/>
          </p:nvPr>
        </p:nvSpPr>
        <p:spPr>
          <a:xfrm>
            <a:off x="628650" y="365126"/>
            <a:ext cx="7886700" cy="5811837"/>
          </a:xfrm>
        </p:spPr>
        <p:txBody>
          <a:bodyPr>
            <a:normAutofit/>
          </a:bodyPr>
          <a:lstStyle/>
          <a:p>
            <a:pPr marL="0" indent="0">
              <a:buNone/>
            </a:pPr>
            <a:r>
              <a:rPr lang="en-US" sz="3200" b="1" dirty="0"/>
              <a:t>“Knowing this: that the law is not made for a righteous person, but for the lawless and insubordinate, for the ungodly and for sinners, for the unholy and profane, for murderers of fathers and murderers of mothers, for manslayers, for </a:t>
            </a:r>
            <a:r>
              <a:rPr lang="en-US" sz="3200" b="1" u="sng" dirty="0"/>
              <a:t>fornicators</a:t>
            </a:r>
            <a:r>
              <a:rPr lang="en-US" sz="3200" b="1" dirty="0"/>
              <a:t>, for </a:t>
            </a:r>
            <a:r>
              <a:rPr lang="en-US" sz="3200" b="1" u="sng" dirty="0"/>
              <a:t>sodomites</a:t>
            </a:r>
            <a:r>
              <a:rPr lang="en-US" sz="3200" b="1" dirty="0"/>
              <a:t>, for kidnappers, for liars, for perjurers, and if there is any other thing that is </a:t>
            </a:r>
            <a:r>
              <a:rPr lang="en-US" sz="3200" b="1" u="sng" dirty="0"/>
              <a:t>contrary to sound doctrine</a:t>
            </a:r>
            <a:r>
              <a:rPr lang="en-US" sz="3200" b="1" dirty="0"/>
              <a:t>.” </a:t>
            </a:r>
          </a:p>
          <a:p>
            <a:pPr marL="0" indent="0">
              <a:buNone/>
            </a:pPr>
            <a:endParaRPr lang="en-US" sz="800" b="1" dirty="0"/>
          </a:p>
          <a:p>
            <a:pPr marL="0" indent="0">
              <a:buNone/>
            </a:pPr>
            <a:r>
              <a:rPr lang="en-US" sz="3200" b="1" dirty="0"/>
              <a:t>1 Timothy 1:9-10</a:t>
            </a:r>
          </a:p>
        </p:txBody>
      </p:sp>
      <p:pic>
        <p:nvPicPr>
          <p:cNvPr id="1026" name="Picture 2" descr="Open Bible High Res Stock Images | Shutterstock">
            <a:extLst>
              <a:ext uri="{FF2B5EF4-FFF2-40B4-BE49-F238E27FC236}">
                <a16:creationId xmlns:a16="http://schemas.microsoft.com/office/drawing/2014/main" id="{48D20B4D-31BA-402C-B64C-3FA6E1104C7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354" b="10125"/>
          <a:stretch/>
        </p:blipFill>
        <p:spPr bwMode="auto">
          <a:xfrm>
            <a:off x="4572000" y="4452039"/>
            <a:ext cx="4324350" cy="2040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3563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DC0FC-FE53-40CF-A4C6-3AF643B89100}"/>
              </a:ext>
            </a:extLst>
          </p:cNvPr>
          <p:cNvSpPr>
            <a:spLocks noGrp="1"/>
          </p:cNvSpPr>
          <p:nvPr>
            <p:ph type="title"/>
          </p:nvPr>
        </p:nvSpPr>
        <p:spPr/>
        <p:txBody>
          <a:bodyPr>
            <a:normAutofit fontScale="90000"/>
          </a:bodyPr>
          <a:lstStyle/>
          <a:p>
            <a:pPr algn="ctr"/>
            <a:r>
              <a:rPr lang="en-US" b="1" dirty="0">
                <a:latin typeface="+mn-lt"/>
              </a:rPr>
              <a:t>Some claim, “Jesus never personally condemned homosexuality.”</a:t>
            </a:r>
          </a:p>
        </p:txBody>
      </p:sp>
      <p:sp>
        <p:nvSpPr>
          <p:cNvPr id="3" name="Content Placeholder 2">
            <a:extLst>
              <a:ext uri="{FF2B5EF4-FFF2-40B4-BE49-F238E27FC236}">
                <a16:creationId xmlns:a16="http://schemas.microsoft.com/office/drawing/2014/main" id="{BF10CC0B-9402-4297-9124-8BFCB5E7898F}"/>
              </a:ext>
            </a:extLst>
          </p:cNvPr>
          <p:cNvSpPr>
            <a:spLocks noGrp="1"/>
          </p:cNvSpPr>
          <p:nvPr>
            <p:ph idx="1"/>
          </p:nvPr>
        </p:nvSpPr>
        <p:spPr>
          <a:xfrm>
            <a:off x="628650" y="2226365"/>
            <a:ext cx="7886700" cy="3950598"/>
          </a:xfrm>
        </p:spPr>
        <p:txBody>
          <a:bodyPr>
            <a:normAutofit/>
          </a:bodyPr>
          <a:lstStyle/>
          <a:p>
            <a:r>
              <a:rPr lang="en-US" sz="3200" b="1" dirty="0"/>
              <a:t>Jesus endorsed His Father’s judgment against the sin of homosexuality </a:t>
            </a:r>
            <a:br>
              <a:rPr lang="en-US" sz="3200" b="1" dirty="0"/>
            </a:br>
            <a:r>
              <a:rPr lang="en-US" sz="3200" b="1" dirty="0"/>
              <a:t>(Matt. 10:15; 11:23-24). </a:t>
            </a:r>
          </a:p>
          <a:p>
            <a:r>
              <a:rPr lang="en-US" sz="3200" b="1" dirty="0"/>
              <a:t>Jesus upheld His Father’s design for gender identity, sexuality, and sexual fulfillment (Matt. 19:3-6). </a:t>
            </a:r>
          </a:p>
        </p:txBody>
      </p:sp>
    </p:spTree>
    <p:extLst>
      <p:ext uri="{BB962C8B-B14F-4D97-AF65-F5344CB8AC3E}">
        <p14:creationId xmlns:p14="http://schemas.microsoft.com/office/powerpoint/2010/main" val="192129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9C030-9C9F-4917-A3C1-119174E4D8A9}"/>
              </a:ext>
            </a:extLst>
          </p:cNvPr>
          <p:cNvSpPr>
            <a:spLocks noGrp="1"/>
          </p:cNvSpPr>
          <p:nvPr>
            <p:ph type="ctrTitle"/>
          </p:nvPr>
        </p:nvSpPr>
        <p:spPr>
          <a:xfrm>
            <a:off x="4572000" y="1122363"/>
            <a:ext cx="3886200" cy="3741186"/>
          </a:xfrm>
        </p:spPr>
        <p:txBody>
          <a:bodyPr/>
          <a:lstStyle/>
          <a:p>
            <a:r>
              <a:rPr lang="en-US" b="1" dirty="0">
                <a:latin typeface="+mn-lt"/>
              </a:rPr>
              <a:t>This World is Not Our Home</a:t>
            </a:r>
          </a:p>
        </p:txBody>
      </p:sp>
      <p:pic>
        <p:nvPicPr>
          <p:cNvPr id="1030" name="Picture 6" descr="NASA Releases New Image of Earth | Time">
            <a:extLst>
              <a:ext uri="{FF2B5EF4-FFF2-40B4-BE49-F238E27FC236}">
                <a16:creationId xmlns:a16="http://schemas.microsoft.com/office/drawing/2014/main" id="{EA719932-E446-4990-8C63-43DE42C449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621" y="1285461"/>
            <a:ext cx="4181061" cy="41810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6860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2DDF09-B38B-4D69-9340-A38CB7D9DD90}"/>
              </a:ext>
            </a:extLst>
          </p:cNvPr>
          <p:cNvSpPr>
            <a:spLocks noGrp="1"/>
          </p:cNvSpPr>
          <p:nvPr>
            <p:ph idx="1"/>
          </p:nvPr>
        </p:nvSpPr>
        <p:spPr>
          <a:xfrm>
            <a:off x="628650" y="808383"/>
            <a:ext cx="7886700" cy="5368580"/>
          </a:xfrm>
        </p:spPr>
        <p:txBody>
          <a:bodyPr>
            <a:normAutofit/>
          </a:bodyPr>
          <a:lstStyle/>
          <a:p>
            <a:r>
              <a:rPr lang="en-US" sz="3200" b="1" dirty="0"/>
              <a:t>The world is telling us that homosexuality is a harmless alternative lifestyle; a different but legitimate expression of love. </a:t>
            </a:r>
          </a:p>
          <a:p>
            <a:endParaRPr lang="en-US" sz="800" b="1" dirty="0"/>
          </a:p>
          <a:p>
            <a:r>
              <a:rPr lang="en-US" sz="3200" b="1" dirty="0"/>
              <a:t>The Bible still says homosexuality is an abomination, vile, shameful, against nature, contrary to the doctrine of Christ, worthy of God’s wrath, and will exclude one from the kingdom of God. </a:t>
            </a:r>
          </a:p>
          <a:p>
            <a:endParaRPr lang="en-US" sz="800" b="1" dirty="0"/>
          </a:p>
          <a:p>
            <a:r>
              <a:rPr lang="en-US" sz="3200" b="1" dirty="0"/>
              <a:t>Are you a child of God, or are you under the sway of the wicked one? </a:t>
            </a:r>
          </a:p>
        </p:txBody>
      </p:sp>
    </p:spTree>
    <p:extLst>
      <p:ext uri="{BB962C8B-B14F-4D97-AF65-F5344CB8AC3E}">
        <p14:creationId xmlns:p14="http://schemas.microsoft.com/office/powerpoint/2010/main" val="2270145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9BF3D8-467B-4EAD-A18E-AF29C92137AA}"/>
              </a:ext>
            </a:extLst>
          </p:cNvPr>
          <p:cNvSpPr>
            <a:spLocks noGrp="1"/>
          </p:cNvSpPr>
          <p:nvPr>
            <p:ph idx="1"/>
          </p:nvPr>
        </p:nvSpPr>
        <p:spPr>
          <a:xfrm>
            <a:off x="628650" y="410817"/>
            <a:ext cx="7886700" cy="5766146"/>
          </a:xfrm>
        </p:spPr>
        <p:txBody>
          <a:bodyPr/>
          <a:lstStyle/>
          <a:p>
            <a:pPr marL="0" indent="0">
              <a:buNone/>
            </a:pPr>
            <a:r>
              <a:rPr lang="en-US" b="1" dirty="0"/>
              <a:t>“Do you not know that the unrighteous will not inherit the kingdom of God? Do not be deceived. Neither fornicators, nor idolaters, nor adulterers, nor homosexuals, nor sodomites, </a:t>
            </a:r>
          </a:p>
          <a:p>
            <a:pPr marL="0" indent="0">
              <a:buNone/>
            </a:pPr>
            <a:r>
              <a:rPr lang="en-US" b="1" dirty="0"/>
              <a:t>  nor thieves, nor covetous, nor drunkards, nor revilers, nor extortioners will inherit the kingdom of God. </a:t>
            </a:r>
          </a:p>
          <a:p>
            <a:pPr marL="0" indent="0">
              <a:buNone/>
            </a:pPr>
            <a:r>
              <a:rPr lang="en-US" b="1" dirty="0"/>
              <a:t>  And </a:t>
            </a:r>
            <a:r>
              <a:rPr lang="en-US" b="1" u="sng" dirty="0"/>
              <a:t>such were some of you</a:t>
            </a:r>
            <a:r>
              <a:rPr lang="en-US" b="1" dirty="0"/>
              <a:t>. But you were washed, but you were sanctified, but you were justified in the name of the Lord Jesus and by the Spirit of our God.”</a:t>
            </a:r>
          </a:p>
          <a:p>
            <a:pPr marL="0" indent="0">
              <a:buNone/>
            </a:pPr>
            <a:r>
              <a:rPr lang="en-US" b="1" dirty="0"/>
              <a:t> </a:t>
            </a:r>
          </a:p>
          <a:p>
            <a:pPr marL="0" indent="0">
              <a:buNone/>
            </a:pPr>
            <a:r>
              <a:rPr lang="en-US" b="1" dirty="0"/>
              <a:t>         1Corinthians 6:9-11</a:t>
            </a:r>
          </a:p>
          <a:p>
            <a:pPr marL="0" indent="0">
              <a:buNone/>
            </a:pPr>
            <a:endParaRPr lang="en-US" b="1" dirty="0"/>
          </a:p>
        </p:txBody>
      </p:sp>
      <p:pic>
        <p:nvPicPr>
          <p:cNvPr id="4" name="Picture 2" descr="Open Bible High Res Stock Images | Shutterstock">
            <a:extLst>
              <a:ext uri="{FF2B5EF4-FFF2-40B4-BE49-F238E27FC236}">
                <a16:creationId xmlns:a16="http://schemas.microsoft.com/office/drawing/2014/main" id="{A80ABF9C-C49B-40AA-9251-A35E232B1D1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354" b="10125"/>
          <a:stretch/>
        </p:blipFill>
        <p:spPr bwMode="auto">
          <a:xfrm>
            <a:off x="4731024" y="4919195"/>
            <a:ext cx="3237672" cy="15279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1675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9513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4168C1-D495-484C-8224-99F28D44CD1E}"/>
              </a:ext>
            </a:extLst>
          </p:cNvPr>
          <p:cNvSpPr>
            <a:spLocks noGrp="1"/>
          </p:cNvSpPr>
          <p:nvPr>
            <p:ph idx="1"/>
          </p:nvPr>
        </p:nvSpPr>
        <p:spPr/>
        <p:txBody>
          <a:bodyPr>
            <a:normAutofit/>
          </a:bodyPr>
          <a:lstStyle/>
          <a:p>
            <a:pPr marL="0" indent="0">
              <a:buNone/>
            </a:pPr>
            <a:r>
              <a:rPr lang="en-US" sz="3200" b="1" dirty="0"/>
              <a:t>“For I am the Lord, I do not change; therefore you are not consumed, O sons of Jacob.” </a:t>
            </a:r>
          </a:p>
          <a:p>
            <a:pPr marL="0" indent="0">
              <a:buNone/>
            </a:pPr>
            <a:endParaRPr lang="en-US" sz="800" b="1" dirty="0"/>
          </a:p>
          <a:p>
            <a:pPr marL="0" indent="0">
              <a:buNone/>
            </a:pPr>
            <a:r>
              <a:rPr lang="en-US" sz="3200" b="1" dirty="0"/>
              <a:t>Malachi 3:6</a:t>
            </a:r>
          </a:p>
        </p:txBody>
      </p:sp>
      <p:pic>
        <p:nvPicPr>
          <p:cNvPr id="1026" name="Picture 2" descr="Open Bible High Res Stock Images | Shutterstock">
            <a:extLst>
              <a:ext uri="{FF2B5EF4-FFF2-40B4-BE49-F238E27FC236}">
                <a16:creationId xmlns:a16="http://schemas.microsoft.com/office/drawing/2014/main" id="{48D20B4D-31BA-402C-B64C-3FA6E1104C7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354" b="10125"/>
          <a:stretch/>
        </p:blipFill>
        <p:spPr bwMode="auto">
          <a:xfrm>
            <a:off x="4572000" y="4452039"/>
            <a:ext cx="4324350" cy="2040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1119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4168C1-D495-484C-8224-99F28D44CD1E}"/>
              </a:ext>
            </a:extLst>
          </p:cNvPr>
          <p:cNvSpPr>
            <a:spLocks noGrp="1"/>
          </p:cNvSpPr>
          <p:nvPr>
            <p:ph idx="1"/>
          </p:nvPr>
        </p:nvSpPr>
        <p:spPr/>
        <p:txBody>
          <a:bodyPr>
            <a:normAutofit/>
          </a:bodyPr>
          <a:lstStyle/>
          <a:p>
            <a:pPr marL="0" indent="0">
              <a:buNone/>
            </a:pPr>
            <a:r>
              <a:rPr lang="en-US" sz="3600" b="1" dirty="0"/>
              <a:t>“Forever, O Lord, Your word is settled </a:t>
            </a:r>
            <a:br>
              <a:rPr lang="en-US" sz="3600" b="1" dirty="0"/>
            </a:br>
            <a:r>
              <a:rPr lang="en-US" sz="3600" b="1" dirty="0"/>
              <a:t>in heaven.” </a:t>
            </a:r>
          </a:p>
          <a:p>
            <a:pPr marL="0" indent="0">
              <a:buNone/>
            </a:pPr>
            <a:endParaRPr lang="en-US" sz="900" b="1" dirty="0"/>
          </a:p>
          <a:p>
            <a:pPr marL="0" indent="0">
              <a:buNone/>
            </a:pPr>
            <a:r>
              <a:rPr lang="en-US" sz="3600" b="1" dirty="0"/>
              <a:t>Psalm 119:89</a:t>
            </a:r>
          </a:p>
        </p:txBody>
      </p:sp>
      <p:pic>
        <p:nvPicPr>
          <p:cNvPr id="1026" name="Picture 2" descr="Open Bible High Res Stock Images | Shutterstock">
            <a:extLst>
              <a:ext uri="{FF2B5EF4-FFF2-40B4-BE49-F238E27FC236}">
                <a16:creationId xmlns:a16="http://schemas.microsoft.com/office/drawing/2014/main" id="{48D20B4D-31BA-402C-B64C-3FA6E1104C7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354" b="10125"/>
          <a:stretch/>
        </p:blipFill>
        <p:spPr bwMode="auto">
          <a:xfrm>
            <a:off x="4572000" y="4452039"/>
            <a:ext cx="4324350" cy="2040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9172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B28E5-6CD3-42E6-A13F-06D9F591CBD2}"/>
              </a:ext>
            </a:extLst>
          </p:cNvPr>
          <p:cNvSpPr>
            <a:spLocks noGrp="1"/>
          </p:cNvSpPr>
          <p:nvPr>
            <p:ph type="title"/>
          </p:nvPr>
        </p:nvSpPr>
        <p:spPr>
          <a:xfrm>
            <a:off x="628650" y="365126"/>
            <a:ext cx="7886700" cy="1903135"/>
          </a:xfrm>
        </p:spPr>
        <p:txBody>
          <a:bodyPr/>
          <a:lstStyle/>
          <a:p>
            <a:pPr algn="ctr"/>
            <a:r>
              <a:rPr lang="en-US" b="1" dirty="0">
                <a:latin typeface="+mn-lt"/>
              </a:rPr>
              <a:t>God’s Eternal Will </a:t>
            </a:r>
            <a:br>
              <a:rPr lang="en-US" b="1" dirty="0">
                <a:latin typeface="+mn-lt"/>
              </a:rPr>
            </a:br>
            <a:r>
              <a:rPr lang="en-US" b="1" dirty="0">
                <a:latin typeface="+mn-lt"/>
              </a:rPr>
              <a:t>is Revealed in the Bible	</a:t>
            </a:r>
            <a:br>
              <a:rPr lang="en-US" b="1" dirty="0">
                <a:latin typeface="+mn-lt"/>
              </a:rPr>
            </a:br>
            <a:r>
              <a:rPr lang="en-US" sz="3600" b="1" dirty="0">
                <a:latin typeface="+mn-lt"/>
              </a:rPr>
              <a:t>1 Corinthians 2:9-13</a:t>
            </a:r>
            <a:endParaRPr lang="en-US" b="1" dirty="0">
              <a:latin typeface="+mn-lt"/>
            </a:endParaRPr>
          </a:p>
        </p:txBody>
      </p:sp>
    </p:spTree>
    <p:extLst>
      <p:ext uri="{BB962C8B-B14F-4D97-AF65-F5344CB8AC3E}">
        <p14:creationId xmlns:p14="http://schemas.microsoft.com/office/powerpoint/2010/main" val="993305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B28E5-6CD3-42E6-A13F-06D9F591CBD2}"/>
              </a:ext>
            </a:extLst>
          </p:cNvPr>
          <p:cNvSpPr>
            <a:spLocks noGrp="1"/>
          </p:cNvSpPr>
          <p:nvPr>
            <p:ph type="title"/>
          </p:nvPr>
        </p:nvSpPr>
        <p:spPr>
          <a:xfrm>
            <a:off x="628650" y="365126"/>
            <a:ext cx="7886700" cy="1903135"/>
          </a:xfrm>
        </p:spPr>
        <p:txBody>
          <a:bodyPr/>
          <a:lstStyle/>
          <a:p>
            <a:pPr algn="ctr"/>
            <a:r>
              <a:rPr lang="en-US" b="1" dirty="0">
                <a:latin typeface="+mn-lt"/>
              </a:rPr>
              <a:t>God’s Eternal Will </a:t>
            </a:r>
            <a:br>
              <a:rPr lang="en-US" b="1" dirty="0">
                <a:latin typeface="+mn-lt"/>
              </a:rPr>
            </a:br>
            <a:r>
              <a:rPr lang="en-US" b="1" dirty="0">
                <a:latin typeface="+mn-lt"/>
              </a:rPr>
              <a:t>is Revealed in the Bible	</a:t>
            </a:r>
            <a:br>
              <a:rPr lang="en-US" b="1" dirty="0">
                <a:latin typeface="+mn-lt"/>
              </a:rPr>
            </a:br>
            <a:r>
              <a:rPr lang="en-US" sz="3600" b="1" dirty="0">
                <a:latin typeface="+mn-lt"/>
              </a:rPr>
              <a:t>1 Corinthians 2:9-13</a:t>
            </a:r>
            <a:endParaRPr lang="en-US" b="1" dirty="0">
              <a:latin typeface="+mn-lt"/>
            </a:endParaRPr>
          </a:p>
        </p:txBody>
      </p:sp>
      <p:sp>
        <p:nvSpPr>
          <p:cNvPr id="3" name="Content Placeholder 2">
            <a:extLst>
              <a:ext uri="{FF2B5EF4-FFF2-40B4-BE49-F238E27FC236}">
                <a16:creationId xmlns:a16="http://schemas.microsoft.com/office/drawing/2014/main" id="{4F4168C1-D495-484C-8224-99F28D44CD1E}"/>
              </a:ext>
            </a:extLst>
          </p:cNvPr>
          <p:cNvSpPr>
            <a:spLocks noGrp="1"/>
          </p:cNvSpPr>
          <p:nvPr>
            <p:ph idx="1"/>
          </p:nvPr>
        </p:nvSpPr>
        <p:spPr>
          <a:xfrm>
            <a:off x="628650" y="2584173"/>
            <a:ext cx="7886700" cy="3592789"/>
          </a:xfrm>
        </p:spPr>
        <p:txBody>
          <a:bodyPr>
            <a:normAutofit/>
          </a:bodyPr>
          <a:lstStyle/>
          <a:p>
            <a:pPr marL="0" indent="0">
              <a:buNone/>
            </a:pPr>
            <a:r>
              <a:rPr lang="en-US" sz="3200" b="1" dirty="0"/>
              <a:t>“Now we have received, not the spirit of the world, but the Spirit who is from God, that we might know the things that have been freely given to us by God.” </a:t>
            </a:r>
          </a:p>
          <a:p>
            <a:pPr marL="0" indent="0">
              <a:buNone/>
            </a:pPr>
            <a:endParaRPr lang="en-US" sz="800" b="1" dirty="0"/>
          </a:p>
          <a:p>
            <a:pPr marL="0" indent="0">
              <a:buNone/>
            </a:pPr>
            <a:r>
              <a:rPr lang="en-US" sz="3200" b="1" dirty="0"/>
              <a:t>1 Cor. 2:12</a:t>
            </a:r>
          </a:p>
        </p:txBody>
      </p:sp>
      <p:pic>
        <p:nvPicPr>
          <p:cNvPr id="1026" name="Picture 2" descr="Open Bible High Res Stock Images | Shutterstock">
            <a:extLst>
              <a:ext uri="{FF2B5EF4-FFF2-40B4-BE49-F238E27FC236}">
                <a16:creationId xmlns:a16="http://schemas.microsoft.com/office/drawing/2014/main" id="{48D20B4D-31BA-402C-B64C-3FA6E1104C7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354" b="10125"/>
          <a:stretch/>
        </p:blipFill>
        <p:spPr bwMode="auto">
          <a:xfrm>
            <a:off x="4572000" y="4452039"/>
            <a:ext cx="4324350" cy="2040835"/>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a:extLst>
              <a:ext uri="{FF2B5EF4-FFF2-40B4-BE49-F238E27FC236}">
                <a16:creationId xmlns:a16="http://schemas.microsoft.com/office/drawing/2014/main" id="{D95D6A3D-0D3B-452B-93AB-B57B5823E6C7}"/>
              </a:ext>
            </a:extLst>
          </p:cNvPr>
          <p:cNvCxnSpPr>
            <a:cxnSpLocks/>
          </p:cNvCxnSpPr>
          <p:nvPr/>
        </p:nvCxnSpPr>
        <p:spPr>
          <a:xfrm>
            <a:off x="4890052" y="3021496"/>
            <a:ext cx="324678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7540279D-5E7D-42FE-938D-90EA9D9828CD}"/>
              </a:ext>
            </a:extLst>
          </p:cNvPr>
          <p:cNvCxnSpPr>
            <a:cxnSpLocks/>
          </p:cNvCxnSpPr>
          <p:nvPr/>
        </p:nvCxnSpPr>
        <p:spPr>
          <a:xfrm>
            <a:off x="2597426" y="3429000"/>
            <a:ext cx="4406348" cy="3313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9B7E1379-34FD-4F87-B629-34A483A56D29}"/>
              </a:ext>
            </a:extLst>
          </p:cNvPr>
          <p:cNvCxnSpPr>
            <a:cxnSpLocks/>
          </p:cNvCxnSpPr>
          <p:nvPr/>
        </p:nvCxnSpPr>
        <p:spPr>
          <a:xfrm>
            <a:off x="768626" y="3429000"/>
            <a:ext cx="914400" cy="6627"/>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Oval 14">
            <a:extLst>
              <a:ext uri="{FF2B5EF4-FFF2-40B4-BE49-F238E27FC236}">
                <a16:creationId xmlns:a16="http://schemas.microsoft.com/office/drawing/2014/main" id="{BB987B43-E5B9-450D-B661-2CCB9B3F36A8}"/>
              </a:ext>
            </a:extLst>
          </p:cNvPr>
          <p:cNvSpPr/>
          <p:nvPr/>
        </p:nvSpPr>
        <p:spPr>
          <a:xfrm>
            <a:off x="1722782" y="2928732"/>
            <a:ext cx="914400" cy="72886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32854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4168C1-D495-484C-8224-99F28D44CD1E}"/>
              </a:ext>
            </a:extLst>
          </p:cNvPr>
          <p:cNvSpPr>
            <a:spLocks noGrp="1"/>
          </p:cNvSpPr>
          <p:nvPr>
            <p:ph idx="1"/>
          </p:nvPr>
        </p:nvSpPr>
        <p:spPr/>
        <p:txBody>
          <a:bodyPr>
            <a:normAutofit/>
          </a:bodyPr>
          <a:lstStyle/>
          <a:p>
            <a:pPr marL="0" indent="0">
              <a:buNone/>
            </a:pPr>
            <a:r>
              <a:rPr lang="en-US" sz="3200" b="1" dirty="0"/>
              <a:t>“We know that we are of God, and the whole world lies under the sway of the wicked one.” </a:t>
            </a:r>
          </a:p>
          <a:p>
            <a:pPr marL="0" indent="0">
              <a:buNone/>
            </a:pPr>
            <a:endParaRPr lang="en-US" sz="800" b="1" dirty="0"/>
          </a:p>
          <a:p>
            <a:pPr marL="0" indent="0">
              <a:buNone/>
            </a:pPr>
            <a:r>
              <a:rPr lang="en-US" sz="3200" b="1" dirty="0"/>
              <a:t>1 John 5:19</a:t>
            </a:r>
          </a:p>
        </p:txBody>
      </p:sp>
      <p:pic>
        <p:nvPicPr>
          <p:cNvPr id="1026" name="Picture 2" descr="Open Bible High Res Stock Images | Shutterstock">
            <a:extLst>
              <a:ext uri="{FF2B5EF4-FFF2-40B4-BE49-F238E27FC236}">
                <a16:creationId xmlns:a16="http://schemas.microsoft.com/office/drawing/2014/main" id="{48D20B4D-31BA-402C-B64C-3FA6E1104C7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354" b="10125"/>
          <a:stretch/>
        </p:blipFill>
        <p:spPr bwMode="auto">
          <a:xfrm>
            <a:off x="4572000" y="4452039"/>
            <a:ext cx="4324350" cy="2040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9348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F4B19-C03D-4B14-AE54-36C4253DC376}"/>
              </a:ext>
            </a:extLst>
          </p:cNvPr>
          <p:cNvSpPr>
            <a:spLocks noGrp="1"/>
          </p:cNvSpPr>
          <p:nvPr>
            <p:ph type="title"/>
          </p:nvPr>
        </p:nvSpPr>
        <p:spPr/>
        <p:txBody>
          <a:bodyPr/>
          <a:lstStyle/>
          <a:p>
            <a:pPr algn="ctr"/>
            <a:r>
              <a:rPr lang="en-US" b="1" dirty="0">
                <a:latin typeface="+mn-lt"/>
              </a:rPr>
              <a:t>Satan attempts to destroy every good thing God has made. </a:t>
            </a:r>
          </a:p>
        </p:txBody>
      </p:sp>
      <p:sp>
        <p:nvSpPr>
          <p:cNvPr id="3" name="Content Placeholder 2">
            <a:extLst>
              <a:ext uri="{FF2B5EF4-FFF2-40B4-BE49-F238E27FC236}">
                <a16:creationId xmlns:a16="http://schemas.microsoft.com/office/drawing/2014/main" id="{D5449A5B-519B-4DEE-ADDB-0D4F007D4FA2}"/>
              </a:ext>
            </a:extLst>
          </p:cNvPr>
          <p:cNvSpPr>
            <a:spLocks noGrp="1"/>
          </p:cNvSpPr>
          <p:nvPr>
            <p:ph idx="1"/>
          </p:nvPr>
        </p:nvSpPr>
        <p:spPr>
          <a:xfrm>
            <a:off x="628650" y="2226365"/>
            <a:ext cx="7886700" cy="3950598"/>
          </a:xfrm>
        </p:spPr>
        <p:txBody>
          <a:bodyPr>
            <a:normAutofit/>
          </a:bodyPr>
          <a:lstStyle/>
          <a:p>
            <a:r>
              <a:rPr lang="en-US" sz="3200" b="1" dirty="0"/>
              <a:t>In the Garden (Gen. 3)</a:t>
            </a:r>
          </a:p>
          <a:p>
            <a:r>
              <a:rPr lang="en-US" sz="3200" b="1" dirty="0"/>
              <a:t>In the days of Noah (Gen. 6:5-8)</a:t>
            </a:r>
          </a:p>
          <a:p>
            <a:r>
              <a:rPr lang="en-US" sz="3200" b="1" dirty="0"/>
              <a:t>After the flood (Gen. 9:1; 11:1-4)</a:t>
            </a:r>
          </a:p>
          <a:p>
            <a:endParaRPr lang="en-US" sz="3200" b="1" dirty="0"/>
          </a:p>
          <a:p>
            <a:r>
              <a:rPr lang="en-US" sz="3200" b="1" dirty="0"/>
              <a:t>In all three cases, God’s will prevailed! </a:t>
            </a:r>
          </a:p>
        </p:txBody>
      </p:sp>
    </p:spTree>
    <p:extLst>
      <p:ext uri="{BB962C8B-B14F-4D97-AF65-F5344CB8AC3E}">
        <p14:creationId xmlns:p14="http://schemas.microsoft.com/office/powerpoint/2010/main" val="506287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4168C1-D495-484C-8224-99F28D44CD1E}"/>
              </a:ext>
            </a:extLst>
          </p:cNvPr>
          <p:cNvSpPr>
            <a:spLocks noGrp="1"/>
          </p:cNvSpPr>
          <p:nvPr>
            <p:ph idx="1"/>
          </p:nvPr>
        </p:nvSpPr>
        <p:spPr/>
        <p:txBody>
          <a:bodyPr>
            <a:normAutofit/>
          </a:bodyPr>
          <a:lstStyle/>
          <a:p>
            <a:pPr marL="0" indent="0">
              <a:buNone/>
            </a:pPr>
            <a:r>
              <a:rPr lang="en-US" sz="3200" b="1" dirty="0"/>
              <a:t>“Beloved, I beg you as sojourners and pilgrims, abstain from fleshly lusts </a:t>
            </a:r>
            <a:br>
              <a:rPr lang="en-US" sz="3200" b="1" dirty="0"/>
            </a:br>
            <a:r>
              <a:rPr lang="en-US" sz="3200" b="1" dirty="0"/>
              <a:t>which war against the soul.” </a:t>
            </a:r>
          </a:p>
          <a:p>
            <a:pPr marL="0" indent="0">
              <a:buNone/>
            </a:pPr>
            <a:endParaRPr lang="en-US" sz="800" b="1" dirty="0"/>
          </a:p>
          <a:p>
            <a:pPr marL="0" indent="0">
              <a:buNone/>
            </a:pPr>
            <a:r>
              <a:rPr lang="en-US" sz="3200" b="1" dirty="0"/>
              <a:t>1 Peter 2:11</a:t>
            </a:r>
          </a:p>
        </p:txBody>
      </p:sp>
      <p:pic>
        <p:nvPicPr>
          <p:cNvPr id="1026" name="Picture 2" descr="Open Bible High Res Stock Images | Shutterstock">
            <a:extLst>
              <a:ext uri="{FF2B5EF4-FFF2-40B4-BE49-F238E27FC236}">
                <a16:creationId xmlns:a16="http://schemas.microsoft.com/office/drawing/2014/main" id="{48D20B4D-31BA-402C-B64C-3FA6E1104C7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354" b="10125"/>
          <a:stretch/>
        </p:blipFill>
        <p:spPr bwMode="auto">
          <a:xfrm>
            <a:off x="4572000" y="4452039"/>
            <a:ext cx="4324350" cy="2040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6824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932</Words>
  <Application>Microsoft Office PowerPoint</Application>
  <PresentationFormat>On-screen Show (4:3)</PresentationFormat>
  <Paragraphs>70</Paragraphs>
  <Slides>22</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22</vt:i4>
      </vt:variant>
    </vt:vector>
  </HeadingPairs>
  <TitlesOfParts>
    <vt:vector size="27" baseType="lpstr">
      <vt:lpstr>Arial</vt:lpstr>
      <vt:lpstr>Calibri</vt:lpstr>
      <vt:lpstr>Calibri Light</vt:lpstr>
      <vt:lpstr>2_Office Theme</vt:lpstr>
      <vt:lpstr>Office Theme</vt:lpstr>
      <vt:lpstr>PowerPoint Presentation</vt:lpstr>
      <vt:lpstr>This World is Not Our Home</vt:lpstr>
      <vt:lpstr>PowerPoint Presentation</vt:lpstr>
      <vt:lpstr>PowerPoint Presentation</vt:lpstr>
      <vt:lpstr>God’s Eternal Will  is Revealed in the Bible  1 Corinthians 2:9-13</vt:lpstr>
      <vt:lpstr>God’s Eternal Will  is Revealed in the Bible  1 Corinthians 2:9-13</vt:lpstr>
      <vt:lpstr>PowerPoint Presentation</vt:lpstr>
      <vt:lpstr>Satan attempts to destroy every good thing God has made. </vt:lpstr>
      <vt:lpstr>PowerPoint Presentation</vt:lpstr>
      <vt:lpstr>PowerPoint Presentation</vt:lpstr>
      <vt:lpstr>PowerPoint Presentation</vt:lpstr>
      <vt:lpstr>Homosexuality is condemned as a sin throughout the Bible. </vt:lpstr>
      <vt:lpstr>PowerPoint Presentation</vt:lpstr>
      <vt:lpstr>PowerPoint Presentation</vt:lpstr>
      <vt:lpstr>PowerPoint Presentation</vt:lpstr>
      <vt:lpstr>PowerPoint Presentation</vt:lpstr>
      <vt:lpstr>PowerPoint Presentation</vt:lpstr>
      <vt:lpstr>PowerPoint Presentation</vt:lpstr>
      <vt:lpstr>Some claim, “Jesus never personally condemned homosexuality.”</vt:lpstr>
      <vt:lpstr>PowerPoint Presentation</vt:lpstr>
      <vt:lpstr>PowerPoint Presentation</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54</cp:revision>
  <dcterms:created xsi:type="dcterms:W3CDTF">2008-03-16T18:22:36Z</dcterms:created>
  <dcterms:modified xsi:type="dcterms:W3CDTF">2021-06-14T13:49:01Z</dcterms:modified>
</cp:coreProperties>
</file>