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28"/>
  </p:notesMasterIdLst>
  <p:sldIdLst>
    <p:sldId id="377" r:id="rId3"/>
    <p:sldId id="288" r:id="rId4"/>
    <p:sldId id="289" r:id="rId5"/>
    <p:sldId id="466" r:id="rId6"/>
    <p:sldId id="467" r:id="rId7"/>
    <p:sldId id="468" r:id="rId8"/>
    <p:sldId id="469" r:id="rId9"/>
    <p:sldId id="470" r:id="rId10"/>
    <p:sldId id="471" r:id="rId11"/>
    <p:sldId id="472" r:id="rId12"/>
    <p:sldId id="473" r:id="rId13"/>
    <p:sldId id="474" r:id="rId14"/>
    <p:sldId id="475" r:id="rId15"/>
    <p:sldId id="476" r:id="rId16"/>
    <p:sldId id="477" r:id="rId17"/>
    <p:sldId id="478" r:id="rId18"/>
    <p:sldId id="479" r:id="rId19"/>
    <p:sldId id="480" r:id="rId20"/>
    <p:sldId id="481" r:id="rId21"/>
    <p:sldId id="482" r:id="rId22"/>
    <p:sldId id="283" r:id="rId23"/>
    <p:sldId id="284" r:id="rId24"/>
    <p:sldId id="285" r:id="rId25"/>
    <p:sldId id="286" r:id="rId26"/>
    <p:sldId id="39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60" y="10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1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2CB71-1612-4340-A090-8DBB72E8E112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EB9E8-A75B-4334-83A1-A2A0AF163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60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8D8DC-A818-4CF5-B09A-6B42C4A18AF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A077F9-9B13-4854-A1E0-0ADF15C3EDF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530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9513BC-E235-47E0-9808-C9C158EDCB4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63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1264AF6-EEC3-46B2-8BDD-BE746925C1D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73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EE2BE7-1863-45A6-99E9-1657EB99318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EF1D4D-D326-4378-80CA-DFAB67F8F6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EB7F6-0E9E-4736-967C-B372148C2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4B6984-27CB-4F2B-8307-BC54B7403C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1197FD-3EB2-4F7D-B439-1492A6BB4E5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E2EC06-7841-43CE-A18E-B22579C7AE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471796-FAB1-4AAE-9466-FDCDBB566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8D8DC-A818-4CF5-B09A-6B42C4A18AF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F0F6C8-D3D8-48F3-AAC5-090C59B0D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049181-F8E2-4DC5-8A71-85478B19979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3D0EEA-65B2-46EC-9077-88D775A063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80C68A-51E1-4CF7-A2F8-5003934D3C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8D8DC-A818-4CF5-B09A-6B42C4A18AF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8141BB-5F27-482A-B1F9-DC9C0909452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959381-8B28-4465-AD84-5C3CD6780C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CFE458-AB5D-4F47-91AA-7D305737B7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0B42FC-C31B-4A97-8B94-1F4F627AFAE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F9DC0A-ED17-4C17-9BD2-0BB7404B3F3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1D96C4-A0B7-460A-A676-3CFC06DBDB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3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05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96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164592" y="146304"/>
            <a:ext cx="8814816" cy="122529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325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CA591A-88A5-4356-B300-A75987BDC925}" type="datetimeFigureOut">
              <a:rPr lang="en-US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4/16/2021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537F92-A83A-4514-A0E9-8AF6D290CDED}" type="slidenum">
              <a:rPr lang="en-US">
                <a:solidFill>
                  <a:srgbClr val="EAEBDE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684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A43DC03C-C492-40C3-94B8-54B30D1BDA4C}" type="datetimeFigureOut">
              <a:rPr lang="en-US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4/16/2021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19DEA46-98CC-418C-89D8-E4358EC20492}" type="slidenum">
              <a:rPr lang="en-US">
                <a:solidFill>
                  <a:srgbClr val="EAEBDE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037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4C5105-0703-487E-B6DD-9831986F5035}" type="datetimeFigureOut">
              <a:rPr lang="en-US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4/16/2021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AD038A-22D4-4E00-86CF-ADC688510BD5}" type="slidenum">
              <a:rPr lang="en-US">
                <a:solidFill>
                  <a:srgbClr val="EAEBDE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399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E52B0B-5DDE-46E8-9D4C-86D8E3FA1A51}" type="datetimeFigureOut">
              <a:rPr lang="en-US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4/16/2021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DED4C4-A112-43B3-90AB-02492682CEC7}" type="slidenum">
              <a:rPr lang="en-US">
                <a:solidFill>
                  <a:srgbClr val="EAEBDE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141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739A9E-4482-48F8-BED5-7479E5FAEFD6}" type="datetimeFigureOut">
              <a:rPr lang="en-US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4/16/2021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480276-D926-4894-86E3-E5AE1C2F8FF3}" type="slidenum">
              <a:rPr lang="en-US">
                <a:solidFill>
                  <a:srgbClr val="EAEBDE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0678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2CC3-0EED-449F-B865-779A167F1C9E}" type="datetimeFigureOut">
              <a:rPr lang="en-US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4/16/2021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F2A22-817E-4651-AE29-94C988918CD2}" type="slidenum">
              <a:rPr lang="en-US">
                <a:solidFill>
                  <a:srgbClr val="EAEBDE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7696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50C32B33-30BC-4CFF-B66B-4707353A9DC7}" type="datetimeFigureOut">
              <a:rPr lang="en-US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4/16/2021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61F0963E-14CD-46F1-BBE4-97C303CF12E6}" type="slidenum">
              <a:rPr lang="en-US">
                <a:solidFill>
                  <a:srgbClr val="EAEBDE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6039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069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98EE32E3-2F5E-4E67-8B68-C80DC82F701A}" type="datetimeFigureOut">
              <a:rPr lang="en-US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4/16/2021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36517A3-67C5-4173-B390-C8557C67BD45}" type="slidenum">
              <a:rPr lang="en-US">
                <a:solidFill>
                  <a:srgbClr val="EAEBDE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551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228A7-83CA-411D-95D6-FEBDFB4E0EE9}" type="datetimeFigureOut">
              <a:rPr lang="en-US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4/16/2021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6AA73-31B2-42ED-811A-02DEC6F7614A}" type="slidenum">
              <a:rPr lang="en-US">
                <a:solidFill>
                  <a:srgbClr val="EAEBDE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890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FB920-CA0D-49EC-8D04-D9647F5FF7D2}" type="datetimeFigureOut">
              <a:rPr lang="en-US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4/16/2021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0FAFE-BADC-4F24-B6E4-446E18FDB305}" type="slidenum">
              <a:rPr lang="en-US">
                <a:solidFill>
                  <a:srgbClr val="EAEBDE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41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6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404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10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5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7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45D8-A599-4363-A3FF-90BD74C3082D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4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745D8-A599-4363-A3FF-90BD74C3082D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C82A9-73CD-4ED9-859C-C8F0B8479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2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4F7D881-2446-40B7-9B03-1BFA6E00A3DD}" type="datetimeFigureOut">
              <a:rPr lang="en-US">
                <a:solidFill>
                  <a:srgbClr val="676A55">
                    <a:tint val="60000"/>
                    <a:satMod val="155000"/>
                  </a:srgbClr>
                </a:solidFill>
              </a:rPr>
              <a:pPr>
                <a:defRPr/>
              </a:pPr>
              <a:t>4/16/2021</a:t>
            </a:fld>
            <a:endParaRPr 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tx2">
                    <a:shade val="9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FEDAE00-01A1-44AC-9AE6-D2305E189581}" type="slidenum">
              <a:rPr lang="en-US">
                <a:solidFill>
                  <a:srgbClr val="EAEBDE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92730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016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7"/>
          <p:cNvSpPr>
            <a:spLocks noChangeArrowheads="1"/>
          </p:cNvSpPr>
          <p:nvPr/>
        </p:nvSpPr>
        <p:spPr bwMode="auto">
          <a:xfrm>
            <a:off x="609600" y="2819400"/>
            <a:ext cx="8001000" cy="609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whosoever believeth in him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should not perish, but have everlasting life.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8194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II. The Duty: A Full &amp; Far-Reaching Faith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09600" y="3613576"/>
            <a:ext cx="7772400" cy="83099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Mark 16:16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He that believeth and is baptized shall be saved…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Arial" pitchFamily="34" charset="0"/>
              <a:ea typeface="SimSun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93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609600" y="2819400"/>
            <a:ext cx="8001000" cy="990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whosoever believeth in him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should not perish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but have everlasting life.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8194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682625" marR="0" lvl="0" indent="-682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III.	The Danger: The Permanent Position of the Perishing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86740" y="4040188"/>
            <a:ext cx="82296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A.  It involves experiencing the wrath of God (Jn. 3:36).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724400"/>
            <a:ext cx="82296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John 3:36 (NASB)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36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"He who believes in the Son has eternal life; but he who does not obey the Son will not see life, but the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wrath of God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abides on him."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01600">
                  <a:prstClr val="white">
                    <a:lumMod val="75000"/>
                    <a:alpha val="40000"/>
                  </a:prst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 panose="020B0604020202020204" pitchFamily="34" charset="0"/>
              <a:ea typeface="SimSu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63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8"/>
          <p:cNvSpPr>
            <a:spLocks noChangeArrowheads="1"/>
          </p:cNvSpPr>
          <p:nvPr/>
        </p:nvSpPr>
        <p:spPr bwMode="auto">
          <a:xfrm>
            <a:off x="609600" y="2819400"/>
            <a:ext cx="8001000" cy="990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whosoever believeth in him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should not perish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but have everlasting life.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8194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682625" marR="0" lvl="0" indent="-682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III.	The Danger: The Permanent Position of the Perishing 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533400" y="4648200"/>
            <a:ext cx="8153400" cy="1569660"/>
          </a:xfrm>
          <a:prstGeom prst="rect">
            <a:avLst/>
          </a:prstGeom>
          <a:solidFill>
            <a:schemeClr val="tx1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Romans 2:5 (KJV)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 But after thy hardness and impenitent heart treasures up unto thyself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wrath against the day of wrath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and revelation of the righteous judgment of God;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86740" y="4040188"/>
            <a:ext cx="82296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A.  It involves experiencing the wrath of God (Jn. 3:36).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4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7"/>
          <p:cNvSpPr>
            <a:spLocks noChangeArrowheads="1"/>
          </p:cNvSpPr>
          <p:nvPr/>
        </p:nvSpPr>
        <p:spPr bwMode="auto">
          <a:xfrm>
            <a:off x="609600" y="2819400"/>
            <a:ext cx="8001000" cy="990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whosoever believeth in him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should not perish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but have everlasting life.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8194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682625" marR="0" lvl="0" indent="-682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III.	The Danger: The Permanent Position of the Perishing 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457200" y="4672647"/>
            <a:ext cx="8229600" cy="1815882"/>
          </a:xfrm>
          <a:prstGeom prst="rect">
            <a:avLst/>
          </a:prstGeom>
          <a:solidFill>
            <a:schemeClr val="tx1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Romans 2:8-9 (KJV)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But unto them that are contentious, and do not obey the truth, but obey unrighteousness, </a:t>
            </a: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indignation and wrath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9 </a:t>
            </a: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Tribulation and anguish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upon every soul of man that doeth evil, of the Jew first, and also of the Gentile;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86740" y="4040188"/>
            <a:ext cx="82296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A.  It involves experiencing the wrath of God (Jn. 3:36).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59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7"/>
          <p:cNvSpPr>
            <a:spLocks noChangeArrowheads="1"/>
          </p:cNvSpPr>
          <p:nvPr/>
        </p:nvSpPr>
        <p:spPr bwMode="auto">
          <a:xfrm>
            <a:off x="609600" y="2819400"/>
            <a:ext cx="8001000" cy="990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whosoever believeth in him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should not perish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but have everlasting life.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8194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682625" marR="0" lvl="0" indent="-682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III.	The Danger: The Permanent Position of the Perishing 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457200" y="4702177"/>
            <a:ext cx="8229600" cy="1107996"/>
          </a:xfrm>
          <a:prstGeom prst="rect">
            <a:avLst/>
          </a:prstGeom>
          <a:solidFill>
            <a:schemeClr val="tx1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Revelation 14:10 (KJV)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 same shall drink of the wine of </a:t>
            </a: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 wrath of God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which is poured out without mixture into the cup of his indignation…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86740" y="4040188"/>
            <a:ext cx="82296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A.  It involves experiencing the wrath of God (Jn. 3:36).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60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8"/>
          <p:cNvSpPr>
            <a:spLocks noChangeArrowheads="1"/>
          </p:cNvSpPr>
          <p:nvPr/>
        </p:nvSpPr>
        <p:spPr bwMode="auto">
          <a:xfrm>
            <a:off x="609600" y="2819400"/>
            <a:ext cx="8001000" cy="990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whosoever believeth in him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should not perish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but have everlasting life.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8194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682625" marR="0" lvl="0" indent="-682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III.	The Danger: The Permanent Position of the Perishing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3400" y="4041775"/>
            <a:ext cx="8610600" cy="8223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B.  It involves an eternal separation from God (2 Thess. 1:9).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FF99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5029200"/>
            <a:ext cx="82296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Thessalonians 1:9 (NIV)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They will be punished with everlasting destruction and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shut out from the presence of the Lord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from the glory of his might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01600">
                  <a:prstClr val="white">
                    <a:lumMod val="75000"/>
                    <a:alpha val="40000"/>
                  </a:prst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 panose="020B0604020202020204" pitchFamily="34" charset="0"/>
              <a:ea typeface="SimSu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05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8"/>
          <p:cNvSpPr>
            <a:spLocks noChangeArrowheads="1"/>
          </p:cNvSpPr>
          <p:nvPr/>
        </p:nvSpPr>
        <p:spPr bwMode="auto">
          <a:xfrm>
            <a:off x="609600" y="2819400"/>
            <a:ext cx="8001000" cy="990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whosoever believeth in him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should not perish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but have everlasting life.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8194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682625" marR="0" lvl="0" indent="-682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III.	The Danger: The Permanent Position of the Perishing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3400" y="4038893"/>
            <a:ext cx="86106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C.  It involves an unending torment. 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724986"/>
            <a:ext cx="82296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PERISH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Signifies "to destroy utterly"; in middle voice, "to perish."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 idea is not extinction but ruin, loss, not of being, but of wellbeing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(Vine's Expository Dictionary of Biblical Words)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SimSu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63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9"/>
          <p:cNvSpPr>
            <a:spLocks noChangeArrowheads="1"/>
          </p:cNvSpPr>
          <p:nvPr/>
        </p:nvSpPr>
        <p:spPr bwMode="auto">
          <a:xfrm>
            <a:off x="609600" y="2819400"/>
            <a:ext cx="8001000" cy="990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whosoever believeth in him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should not perish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but have everlasting life.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8194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682625" marR="0" lvl="0" indent="-682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III.	The Danger: The Permanent Position of the Perishing 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33400" y="4646612"/>
            <a:ext cx="8153400" cy="1785104"/>
          </a:xfrm>
          <a:prstGeom prst="rect">
            <a:avLst/>
          </a:prstGeom>
          <a:solidFill>
            <a:schemeClr val="tx1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Revelation 14:10 (KJV)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 same shall drink of the wine of the wrath of God, which is poured out without mixture into the cup of his indignation; </a:t>
            </a:r>
            <a:r>
              <a:rPr kumimoji="0" lang="en-US" sz="2200" b="1" i="1" u="none" strike="noStrike" kern="1200" cap="none" spc="-5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and he shall be tormented with fire and brimstone in the presence of the holy angels, and in the presence of the Lamb: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3400" y="4038893"/>
            <a:ext cx="86106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C.  It involves an unending torment. 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05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8"/>
          <p:cNvSpPr>
            <a:spLocks noChangeArrowheads="1"/>
          </p:cNvSpPr>
          <p:nvPr/>
        </p:nvSpPr>
        <p:spPr bwMode="auto">
          <a:xfrm>
            <a:off x="609600" y="2819400"/>
            <a:ext cx="8001000" cy="990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whosoever believeth in him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should not perish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but have everlasting life.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8194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682625" marR="0" lvl="0" indent="-682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III.	The Danger: The Permanent Position of the Perishing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4724986"/>
            <a:ext cx="82296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>
                      <a:lumMod val="75000"/>
                      <a:alpha val="4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Matthew 25:41 (KJV)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>
                      <a:lumMod val="75000"/>
                      <a:alpha val="4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Then shall he say also unto them on the left hand, Depart from me, ye cursed,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01600">
                    <a:prstClr val="white">
                      <a:lumMod val="75000"/>
                      <a:alpha val="4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into everlasting fire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>
                      <a:lumMod val="75000"/>
                      <a:alpha val="4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prepared for the devil and his angels.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glow rad="101600">
                  <a:prstClr val="white">
                    <a:lumMod val="75000"/>
                    <a:alpha val="40000"/>
                  </a:prstClr>
                </a:glow>
              </a:effectLst>
              <a:uLnTx/>
              <a:uFillTx/>
              <a:latin typeface="Arial" pitchFamily="34" charset="0"/>
              <a:ea typeface="SimSun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33400" y="4038893"/>
            <a:ext cx="86106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C.  It involves an unending torment. 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79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8"/>
          <p:cNvSpPr>
            <a:spLocks noChangeArrowheads="1"/>
          </p:cNvSpPr>
          <p:nvPr/>
        </p:nvSpPr>
        <p:spPr bwMode="auto">
          <a:xfrm>
            <a:off x="609600" y="2819400"/>
            <a:ext cx="8001000" cy="990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30724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whosoever believeth in him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should not perish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but have everlasting life.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8194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682625" marR="0" lvl="0" indent="-682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III. 	The Danger: The Permanent Position of the Perishing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4724986"/>
            <a:ext cx="81534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>
                      <a:lumMod val="75000"/>
                      <a:alpha val="4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Luke 16:28 (KJV)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>
                      <a:lumMod val="75000"/>
                      <a:alpha val="4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I have five brethren; that he may testify unto them, lest they also come into this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01600">
                    <a:prstClr val="white">
                      <a:lumMod val="75000"/>
                      <a:alpha val="4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place of torment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>
                      <a:lumMod val="75000"/>
                      <a:alpha val="4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3400" y="4038893"/>
            <a:ext cx="86106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C.  It involves an unending torment. 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30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Informal Roman" pitchFamily="66" charset="0"/>
                <a:ea typeface="+mn-ea"/>
                <a:cs typeface="+mn-cs"/>
              </a:rPr>
              <a:t>Quotes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33400" y="1685925"/>
            <a:ext cx="8153400" cy="19177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itchFamily="34" charset="0"/>
                <a:ea typeface="SimSun" pitchFamily="2" charset="-122"/>
                <a:cs typeface="Times New Roman" pitchFamily="18" charset="0"/>
              </a:rPr>
              <a:t>Dale Carnegie: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itchFamily="34" charset="0"/>
                <a:ea typeface="SimSun" pitchFamily="2" charset="-122"/>
                <a:cs typeface="Times New Roman" pitchFamily="18" charset="0"/>
              </a:rPr>
              <a:t>"Be more concerned with your character than with your reputation. Your character is what you really are while your reputation is merely what others think you are."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Rounded MT Bold" pitchFamily="34" charset="0"/>
              <a:cs typeface="方正姚体"/>
            </a:endParaRPr>
          </a:p>
        </p:txBody>
      </p:sp>
    </p:spTree>
    <p:extLst>
      <p:ext uri="{BB962C8B-B14F-4D97-AF65-F5344CB8AC3E}">
        <p14:creationId xmlns:p14="http://schemas.microsoft.com/office/powerpoint/2010/main" val="503536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609600" y="2819400"/>
            <a:ext cx="8305800" cy="990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whosoever believeth in him should not perish, but have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everlasting life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28194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682625" marR="0" lvl="0" indent="-682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IV. The Destiny: The Elation of Everlasting Life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4191000"/>
            <a:ext cx="8229600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>
                      <a:lumMod val="85000"/>
                      <a:alpha val="6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John 11:25-26 (KJV)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>
                      <a:lumMod val="85000"/>
                      <a:alpha val="6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Jesus said unto her, I am the resurrection, and the life: he that believeth in me, though he were dead, yet shall he live: 26 And whosoever lives and believes in me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01600">
                    <a:prstClr val="white">
                      <a:lumMod val="85000"/>
                      <a:alpha val="6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shall never die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>
                      <a:lumMod val="85000"/>
                      <a:alpha val="6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Believe thou this?</a:t>
            </a:r>
          </a:p>
        </p:txBody>
      </p:sp>
    </p:spTree>
    <p:extLst>
      <p:ext uri="{BB962C8B-B14F-4D97-AF65-F5344CB8AC3E}">
        <p14:creationId xmlns:p14="http://schemas.microsoft.com/office/powerpoint/2010/main" val="187187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7"/>
          <p:cNvSpPr>
            <a:spLocks noChangeArrowheads="1"/>
          </p:cNvSpPr>
          <p:nvPr/>
        </p:nvSpPr>
        <p:spPr bwMode="auto">
          <a:xfrm>
            <a:off x="609600" y="2819400"/>
            <a:ext cx="8305800" cy="990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whosoever believeth in him should not perish, but have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everlasting life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28194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682625" marR="0" lvl="0" indent="-682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IV. The Destiny: The Elation of Everlasting Life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4191000"/>
            <a:ext cx="82296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>
                      <a:lumMod val="85000"/>
                      <a:alpha val="6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 Timothy 6:12 (KJV)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>
                      <a:lumMod val="85000"/>
                      <a:alpha val="6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Fight the good fight of faith, lay hold on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01600">
                    <a:prstClr val="white">
                      <a:lumMod val="85000"/>
                      <a:alpha val="6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eternal life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>
                      <a:lumMod val="85000"/>
                      <a:alpha val="6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whereunto thou art also called, and hast professed a good profession before many witnesses.</a:t>
            </a:r>
          </a:p>
        </p:txBody>
      </p:sp>
    </p:spTree>
    <p:extLst>
      <p:ext uri="{BB962C8B-B14F-4D97-AF65-F5344CB8AC3E}">
        <p14:creationId xmlns:p14="http://schemas.microsoft.com/office/powerpoint/2010/main" val="97130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7"/>
          <p:cNvSpPr>
            <a:spLocks noChangeArrowheads="1"/>
          </p:cNvSpPr>
          <p:nvPr/>
        </p:nvSpPr>
        <p:spPr bwMode="auto">
          <a:xfrm>
            <a:off x="609600" y="2819400"/>
            <a:ext cx="8305800" cy="990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whosoever believeth in him should not perish, but have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everlasting life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28194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682625" marR="0" lvl="0" indent="-682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IV. The Destiny: The Elation of Everlasting Life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4191000"/>
            <a:ext cx="82296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>
                      <a:lumMod val="85000"/>
                      <a:alpha val="6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 John 2:25 (KJV)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>
                      <a:lumMod val="85000"/>
                      <a:alpha val="6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And this is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>
                      <a:lumMod val="85000"/>
                      <a:alpha val="6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promise that he hath promised us, even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glow rad="101600">
                    <a:prstClr val="white">
                      <a:lumMod val="85000"/>
                      <a:alpha val="6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eternal life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>
                      <a:lumMod val="85000"/>
                      <a:alpha val="60000"/>
                    </a:prstClr>
                  </a:glo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4964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10"/>
          <p:cNvSpPr>
            <a:spLocks noChangeArrowheads="1"/>
          </p:cNvSpPr>
          <p:nvPr/>
        </p:nvSpPr>
        <p:spPr bwMode="auto">
          <a:xfrm>
            <a:off x="609600" y="2819400"/>
            <a:ext cx="8305800" cy="990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whosoever believeth in him should not perish, but have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everlasting life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28194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682625" marR="0" lvl="0" indent="-682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IV. The Destiny: The Elation of Everlasting Life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49705" y="4486870"/>
            <a:ext cx="8305800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47663" marR="0" lvl="0" indent="-347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-5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Arial" pitchFamily="34" charset="0"/>
              </a:rPr>
              <a:t>Living in a place where there is no sadness (Rev. 21:4)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49705" y="39624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Eternal Life Means…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49705" y="4944070"/>
            <a:ext cx="84582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47663" marR="0" lvl="0" indent="-347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Arial" pitchFamily="34" charset="0"/>
              </a:rPr>
              <a:t>Living in a place where there is no sin (Rev. 21:23).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49705" y="5401270"/>
            <a:ext cx="83058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47663" marR="0" lvl="0" indent="-3476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Arial" pitchFamily="34" charset="0"/>
              </a:rPr>
              <a:t>Living in the presence of God (Rev. 22:4).</a:t>
            </a:r>
          </a:p>
        </p:txBody>
      </p:sp>
    </p:spTree>
    <p:extLst>
      <p:ext uri="{BB962C8B-B14F-4D97-AF65-F5344CB8AC3E}">
        <p14:creationId xmlns:p14="http://schemas.microsoft.com/office/powerpoint/2010/main" val="69474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210343" y="1905000"/>
            <a:ext cx="8723313" cy="4267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7" name="Rectangle 6"/>
          <p:cNvSpPr/>
          <p:nvPr/>
        </p:nvSpPr>
        <p:spPr>
          <a:xfrm>
            <a:off x="547914" y="2137229"/>
            <a:ext cx="7391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I. The Design: </a:t>
            </a: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God’s Gracious Giving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544285" y="2964544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II. The Duty: </a:t>
            </a: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A Full &amp; Far-Reaching Faith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399" y="3751944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682625" marR="0" lvl="0" indent="-682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III.	The Danger: </a:t>
            </a: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The Permanent Position of the Perishing 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" y="49530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682625" marR="0" lvl="0" indent="-6826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IV. The Destiny: </a:t>
            </a: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The Elation of Everlasting Life </a:t>
            </a:r>
          </a:p>
        </p:txBody>
      </p:sp>
    </p:spTree>
    <p:extLst>
      <p:ext uri="{BB962C8B-B14F-4D97-AF65-F5344CB8AC3E}">
        <p14:creationId xmlns:p14="http://schemas.microsoft.com/office/powerpoint/2010/main" val="3390827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Informal Roman" pitchFamily="66" charset="0"/>
                <a:ea typeface="+mn-ea"/>
                <a:cs typeface="+mn-cs"/>
              </a:rPr>
              <a:t>Quotes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3400" y="1676400"/>
            <a:ext cx="8153400" cy="120032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itchFamily="34" charset="0"/>
                <a:ea typeface="SimSun" pitchFamily="2" charset="-122"/>
                <a:cs typeface="Times New Roman" pitchFamily="18" charset="0"/>
              </a:rPr>
              <a:t>Ralph Waldo Emerson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itchFamily="34" charset="0"/>
                <a:ea typeface="SimSun" pitchFamily="2" charset="-122"/>
                <a:cs typeface="Times New Roman" pitchFamily="18" charset="0"/>
              </a:rPr>
              <a:t>"What lies behind us and what lies before us are tiny matters compared to what lies within us."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200" y="3200400"/>
            <a:ext cx="8153400" cy="8223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Arial" pitchFamily="34" charset="0"/>
              </a:rPr>
              <a:t>Abraham Lincoln: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Arial" pitchFamily="34" charset="0"/>
              </a:rPr>
              <a:t>I'm a slow walker, but I never walk back.</a:t>
            </a:r>
          </a:p>
        </p:txBody>
      </p:sp>
    </p:spTree>
    <p:extLst>
      <p:ext uri="{BB962C8B-B14F-4D97-AF65-F5344CB8AC3E}">
        <p14:creationId xmlns:p14="http://schemas.microsoft.com/office/powerpoint/2010/main" val="385297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6" name="Rectangle 5"/>
          <p:cNvSpPr/>
          <p:nvPr/>
        </p:nvSpPr>
        <p:spPr>
          <a:xfrm>
            <a:off x="2002971" y="2133600"/>
            <a:ext cx="5138057" cy="28007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 w="1905"/>
                <a:gradFill>
                  <a:gsLst>
                    <a:gs pos="0">
                      <a:srgbClr val="E8B7B7">
                        <a:shade val="20000"/>
                        <a:satMod val="200000"/>
                      </a:srgbClr>
                    </a:gs>
                    <a:gs pos="78000">
                      <a:srgbClr val="E8B7B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E8B7B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Design,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 w="1905"/>
                <a:gradFill>
                  <a:gsLst>
                    <a:gs pos="0">
                      <a:srgbClr val="E8B7B7">
                        <a:shade val="20000"/>
                        <a:satMod val="200000"/>
                      </a:srgbClr>
                    </a:gs>
                    <a:gs pos="78000">
                      <a:srgbClr val="E8B7B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E8B7B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	Duty,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 w="1905"/>
                <a:gradFill>
                  <a:gsLst>
                    <a:gs pos="0">
                      <a:srgbClr val="E8B7B7">
                        <a:shade val="20000"/>
                        <a:satMod val="200000"/>
                      </a:srgbClr>
                    </a:gs>
                    <a:gs pos="78000">
                      <a:srgbClr val="E8B7B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E8B7B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		Danger,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 w="1905"/>
                <a:gradFill>
                  <a:gsLst>
                    <a:gs pos="0">
                      <a:srgbClr val="E8B7B7">
                        <a:shade val="20000"/>
                        <a:satMod val="200000"/>
                      </a:srgbClr>
                    </a:gs>
                    <a:gs pos="78000">
                      <a:srgbClr val="E8B7B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E8B7B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			Destiny</a:t>
            </a:r>
          </a:p>
        </p:txBody>
      </p:sp>
    </p:spTree>
    <p:extLst>
      <p:ext uri="{BB962C8B-B14F-4D97-AF65-F5344CB8AC3E}">
        <p14:creationId xmlns:p14="http://schemas.microsoft.com/office/powerpoint/2010/main" val="20158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609600" y="2819400"/>
            <a:ext cx="7239000" cy="609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819400"/>
            <a:ext cx="7391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I. The Design: God’s Gracious Giving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that whosoever believeth in him should not perish, but have everlasting life.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09600" y="3733800"/>
            <a:ext cx="7772400" cy="15525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1 John 4:10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Herein is love, not that we loved God, but that he loved us, and sent his Son to be the propitiation for our sins.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cs typeface="方正姚体"/>
            </a:endParaRPr>
          </a:p>
        </p:txBody>
      </p:sp>
    </p:spTree>
    <p:extLst>
      <p:ext uri="{BB962C8B-B14F-4D97-AF65-F5344CB8AC3E}">
        <p14:creationId xmlns:p14="http://schemas.microsoft.com/office/powerpoint/2010/main" val="279774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 animBg="1"/>
      <p:bldP spid="5" grpId="0"/>
      <p:bldP spid="40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8"/>
          <p:cNvSpPr>
            <a:spLocks noChangeArrowheads="1"/>
          </p:cNvSpPr>
          <p:nvPr/>
        </p:nvSpPr>
        <p:spPr bwMode="auto">
          <a:xfrm>
            <a:off x="609600" y="2819400"/>
            <a:ext cx="7239000" cy="609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that whosoever believeth in him should not perish, but have everlasting life.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944562" y="3673475"/>
            <a:ext cx="48006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A.  The aim of His Love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819400"/>
            <a:ext cx="7391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I. The Design: God’s Gracious Giving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14400" y="4343400"/>
            <a:ext cx="48006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B.  The action of His Love</a:t>
            </a: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SimSun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47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609600" y="2819400"/>
            <a:ext cx="8001000" cy="609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828800" y="4067162"/>
            <a:ext cx="1333500" cy="339737"/>
          </a:xfrm>
          <a:prstGeom prst="roundRect">
            <a:avLst/>
          </a:prstGeom>
          <a:ln w="3175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whosoever believeth in him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should not perish, but have everlasting life.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8194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II. The Duty: A Full &amp; Far-Reaching Faith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133600" y="4457700"/>
            <a:ext cx="1374775" cy="327660"/>
          </a:xfrm>
          <a:prstGeom prst="roundRect">
            <a:avLst/>
          </a:prstGeom>
          <a:ln w="3175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09600" y="3612545"/>
            <a:ext cx="7772400" cy="156966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John 3:36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He who believes in the Son has eternal life; but he who does not obey the Son shall not see life...  NASB</a:t>
            </a:r>
          </a:p>
        </p:txBody>
      </p:sp>
    </p:spTree>
    <p:extLst>
      <p:ext uri="{BB962C8B-B14F-4D97-AF65-F5344CB8AC3E}">
        <p14:creationId xmlns:p14="http://schemas.microsoft.com/office/powerpoint/2010/main" val="282086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animBg="1"/>
      <p:bldP spid="6" grpId="0" animBg="1"/>
      <p:bldP spid="8" grpId="0" animBg="1"/>
      <p:bldP spid="40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7"/>
          <p:cNvSpPr>
            <a:spLocks noChangeArrowheads="1"/>
          </p:cNvSpPr>
          <p:nvPr/>
        </p:nvSpPr>
        <p:spPr bwMode="auto">
          <a:xfrm>
            <a:off x="609600" y="2819400"/>
            <a:ext cx="8001000" cy="609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8194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II. The Duty: A Full &amp; Far-Reaching Faith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whosoever believeth in him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should not perish, but have everlasting life.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01980" y="3581400"/>
            <a:ext cx="77724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Luke 13:3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I tell you, Nay: but, except ye repent, ye shall all likewise perish.</a:t>
            </a:r>
          </a:p>
        </p:txBody>
      </p:sp>
    </p:spTree>
    <p:extLst>
      <p:ext uri="{BB962C8B-B14F-4D97-AF65-F5344CB8AC3E}">
        <p14:creationId xmlns:p14="http://schemas.microsoft.com/office/powerpoint/2010/main" val="348042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7"/>
          <p:cNvSpPr>
            <a:spLocks noChangeArrowheads="1"/>
          </p:cNvSpPr>
          <p:nvPr/>
        </p:nvSpPr>
        <p:spPr bwMode="auto">
          <a:xfrm>
            <a:off x="609600" y="2819400"/>
            <a:ext cx="8001000" cy="6096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"/>
            <a:ext cx="8077200" cy="923330"/>
          </a:xfrm>
          <a:prstGeom prst="rect">
            <a:avLst/>
          </a:prstGeom>
          <a:solidFill>
            <a:schemeClr val="tx1"/>
          </a:solidFill>
          <a:ln w="254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7780" cmpd="sng">
                  <a:solidFill>
                    <a:prstClr val="white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Rockwell"/>
                <a:ea typeface="+mn-ea"/>
                <a:cs typeface="+mn-cs"/>
              </a:rPr>
              <a:t>Jn. 3:16</a:t>
            </a:r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1187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God so loved the world, that he gave his only begotten Son, that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whosoever believeth in him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should not perish, but have everlasting life.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8194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E8B7B7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Arial" pitchFamily="34" charset="0"/>
              </a:rPr>
              <a:t>II. The Duty: A Full &amp; Far-Reaching Faith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09600" y="3581400"/>
            <a:ext cx="7772400" cy="15525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Matt 10:32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SimSun" pitchFamily="2" charset="-122"/>
                <a:cs typeface="Times New Roman" pitchFamily="18" charset="0"/>
              </a:rPr>
              <a:t>Whosoever therefore shall confess me before men, him will I confess also before my Father which is in heaven.</a:t>
            </a:r>
          </a:p>
        </p:txBody>
      </p:sp>
    </p:spTree>
    <p:extLst>
      <p:ext uri="{BB962C8B-B14F-4D97-AF65-F5344CB8AC3E}">
        <p14:creationId xmlns:p14="http://schemas.microsoft.com/office/powerpoint/2010/main" val="271600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1689</Words>
  <Application>Microsoft Office PowerPoint</Application>
  <PresentationFormat>On-screen Show (4:3)</PresentationFormat>
  <Paragraphs>147</Paragraphs>
  <Slides>25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Arial Black</vt:lpstr>
      <vt:lpstr>Arial Rounded MT Bold</vt:lpstr>
      <vt:lpstr>Calibri</vt:lpstr>
      <vt:lpstr>Informal Roman</vt:lpstr>
      <vt:lpstr>Rockwell</vt:lpstr>
      <vt:lpstr>Wingdings 2</vt:lpstr>
      <vt:lpstr>2_Office Theme</vt:lpstr>
      <vt:lpstr>Foundry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21</cp:revision>
  <dcterms:created xsi:type="dcterms:W3CDTF">2013-03-24T12:46:42Z</dcterms:created>
  <dcterms:modified xsi:type="dcterms:W3CDTF">2021-04-17T01:12:45Z</dcterms:modified>
</cp:coreProperties>
</file>