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6"/>
  </p:notesMasterIdLst>
  <p:sldIdLst>
    <p:sldId id="256" r:id="rId4"/>
    <p:sldId id="257" r:id="rId5"/>
    <p:sldId id="258" r:id="rId6"/>
    <p:sldId id="260" r:id="rId7"/>
    <p:sldId id="259" r:id="rId8"/>
    <p:sldId id="261" r:id="rId9"/>
    <p:sldId id="264" r:id="rId10"/>
    <p:sldId id="262" r:id="rId11"/>
    <p:sldId id="265" r:id="rId12"/>
    <p:sldId id="266" r:id="rId13"/>
    <p:sldId id="263" r:id="rId14"/>
    <p:sldId id="267" r:id="rId15"/>
  </p:sldIdLst>
  <p:sldSz cx="9144000" cy="6858000" type="screen4x3"/>
  <p:notesSz cx="6858000" cy="9144000"/>
  <p:embeddedFontLst>
    <p:embeddedFont>
      <p:font typeface="Arial Narrow" panose="020B0606020202030204" pitchFamily="34" charset="0"/>
      <p:regular r:id="rId17"/>
      <p:bold r:id="rId18"/>
      <p:italic r:id="rId19"/>
      <p:boldItalic r:id="rId20"/>
    </p:embeddedFont>
    <p:embeddedFont>
      <p:font typeface="Bradley Hand ITC" panose="03070402050302030203" pitchFamily="66"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FFFFEB"/>
    <a:srgbClr val="FF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28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7EA30-B556-4B4B-BB06-42F942777C07}" type="datetimeFigureOut">
              <a:rPr lang="en-US" smtClean="0"/>
              <a:t>4/30/2017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D9601-C1BD-4168-AB22-2F7B565D7D9C}" type="slidenum">
              <a:rPr lang="en-US" smtClean="0"/>
              <a:t>‹#›</a:t>
            </a:fld>
            <a:endParaRPr lang="en-US"/>
          </a:p>
        </p:txBody>
      </p:sp>
    </p:spTree>
    <p:extLst>
      <p:ext uri="{BB962C8B-B14F-4D97-AF65-F5344CB8AC3E}">
        <p14:creationId xmlns:p14="http://schemas.microsoft.com/office/powerpoint/2010/main" val="407646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D9601-C1BD-4168-AB22-2F7B565D7D9C}" type="slidenum">
              <a:rPr lang="en-US" smtClean="0"/>
              <a:t>5</a:t>
            </a:fld>
            <a:endParaRPr lang="en-US"/>
          </a:p>
        </p:txBody>
      </p:sp>
    </p:spTree>
    <p:extLst>
      <p:ext uri="{BB962C8B-B14F-4D97-AF65-F5344CB8AC3E}">
        <p14:creationId xmlns:p14="http://schemas.microsoft.com/office/powerpoint/2010/main" val="81438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757781-2F6A-4BB9-A875-72B893207BF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216066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18287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275716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44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64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20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83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3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72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23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641729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2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191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5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904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68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89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033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1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3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57781-2F6A-4BB9-A875-72B893207BF7}"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3166599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650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163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377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34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57781-2F6A-4BB9-A875-72B893207BF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205615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57781-2F6A-4BB9-A875-72B893207BF7}"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3395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57781-2F6A-4BB9-A875-72B893207BF7}"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100922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7781-2F6A-4BB9-A875-72B893207BF7}"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191268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101984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85512-42A3-4545-AD53-24D4740B2AC2}" type="slidenum">
              <a:rPr lang="en-US" smtClean="0"/>
              <a:t>‹#›</a:t>
            </a:fld>
            <a:endParaRPr lang="en-US"/>
          </a:p>
        </p:txBody>
      </p:sp>
    </p:spTree>
    <p:extLst>
      <p:ext uri="{BB962C8B-B14F-4D97-AF65-F5344CB8AC3E}">
        <p14:creationId xmlns:p14="http://schemas.microsoft.com/office/powerpoint/2010/main" val="25160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7781-2F6A-4BB9-A875-72B893207BF7}"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5512-42A3-4545-AD53-24D4740B2AC2}" type="slidenum">
              <a:rPr lang="en-US" smtClean="0"/>
              <a:t>‹#›</a:t>
            </a:fld>
            <a:endParaRPr lang="en-US"/>
          </a:p>
        </p:txBody>
      </p:sp>
    </p:spTree>
    <p:extLst>
      <p:ext uri="{BB962C8B-B14F-4D97-AF65-F5344CB8AC3E}">
        <p14:creationId xmlns:p14="http://schemas.microsoft.com/office/powerpoint/2010/main" val="39777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7781-2F6A-4BB9-A875-72B893207BF7}" type="datetimeFigureOut">
              <a:rPr lang="en-US">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5512-42A3-4545-AD53-24D4740B2AC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7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7781-2F6A-4BB9-A875-72B893207BF7}" type="datetimeFigureOut">
              <a:rPr lang="en-US" smtClean="0">
                <a:solidFill>
                  <a:prstClr val="black">
                    <a:tint val="75000"/>
                  </a:prstClr>
                </a:solidFill>
              </a:rPr>
              <a:pPr/>
              <a:t>4/30/2017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0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ttp://lh6.ggpht.com/-5w53SqYlOH0/U5mDZeWD4MI/AAAAAAAAA7g/YB9HlDZuWbY/s1600/1232987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8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To Whom Must We Offer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3" name="TextBox 2"/>
          <p:cNvSpPr txBox="1"/>
          <p:nvPr/>
        </p:nvSpPr>
        <p:spPr>
          <a:xfrm>
            <a:off x="609600" y="2296241"/>
            <a:ext cx="579120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800000"/>
                </a:solidFill>
                <a:effectLst>
                  <a:outerShdw blurRad="76200" dist="50800" dir="2700000" algn="tl" rotWithShape="0">
                    <a:prstClr val="black">
                      <a:alpha val="70000"/>
                    </a:prstClr>
                  </a:outerShdw>
                </a:effectLst>
                <a:latin typeface="Arial" panose="020B0604020202020204" pitchFamily="34" charset="0"/>
                <a:cs typeface="Arial" panose="020B0604020202020204" pitchFamily="34" charset="0"/>
              </a:rPr>
              <a:t>Generally Speaking, Everyone</a:t>
            </a:r>
          </a:p>
        </p:txBody>
      </p:sp>
      <p:sp>
        <p:nvSpPr>
          <p:cNvPr id="2" name="TextBox 1"/>
          <p:cNvSpPr txBox="1"/>
          <p:nvPr/>
        </p:nvSpPr>
        <p:spPr>
          <a:xfrm>
            <a:off x="1055915" y="2795419"/>
            <a:ext cx="525779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 must forgive as God forgave</a:t>
            </a:r>
          </a:p>
        </p:txBody>
      </p:sp>
      <p:sp>
        <p:nvSpPr>
          <p:cNvPr id="8" name="TextBox 7"/>
          <p:cNvSpPr txBox="1"/>
          <p:nvPr/>
        </p:nvSpPr>
        <p:spPr>
          <a:xfrm>
            <a:off x="435429" y="3429000"/>
            <a:ext cx="8229600" cy="120032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Ephesians 4:31 (KJV) </a:t>
            </a:r>
          </a:p>
          <a:p>
            <a:pPr algn="just"/>
            <a:r>
              <a:rPr lang="en-US" sz="2400" b="1" dirty="0">
                <a:solidFill>
                  <a:sysClr val="windowText" lastClr="000000"/>
                </a:solidFill>
                <a:ea typeface="Times New Roman"/>
                <a:cs typeface="Times New Roman"/>
              </a:rPr>
              <a:t>31  Let all bitterness, and wrath, and anger, and clamor, and evil speaking, </a:t>
            </a:r>
            <a:r>
              <a:rPr lang="en-US" sz="2400" b="1" i="1" dirty="0">
                <a:solidFill>
                  <a:srgbClr val="800000"/>
                </a:solidFill>
                <a:ea typeface="Times New Roman"/>
                <a:cs typeface="Times New Roman"/>
              </a:rPr>
              <a:t>be put away from you</a:t>
            </a:r>
            <a:r>
              <a:rPr lang="en-US" sz="2400" b="1" dirty="0">
                <a:solidFill>
                  <a:sysClr val="windowText" lastClr="000000"/>
                </a:solidFill>
                <a:ea typeface="Times New Roman"/>
                <a:cs typeface="Times New Roman"/>
              </a:rPr>
              <a:t>, with all malice: </a:t>
            </a:r>
          </a:p>
        </p:txBody>
      </p:sp>
      <p:sp>
        <p:nvSpPr>
          <p:cNvPr id="10" name="TextBox 9"/>
          <p:cNvSpPr txBox="1"/>
          <p:nvPr/>
        </p:nvSpPr>
        <p:spPr>
          <a:xfrm>
            <a:off x="451757" y="4724400"/>
            <a:ext cx="8229600" cy="193899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Hebrews 12:14-15 (KJV) </a:t>
            </a:r>
          </a:p>
          <a:p>
            <a:pPr algn="just"/>
            <a:r>
              <a:rPr lang="en-US" sz="2400" b="1" dirty="0">
                <a:solidFill>
                  <a:sysClr val="windowText" lastClr="000000"/>
                </a:solidFill>
                <a:ea typeface="Times New Roman"/>
                <a:cs typeface="Times New Roman"/>
              </a:rPr>
              <a:t>14  Follow peace with all men, and holiness, without which no man shall see the Lord: 15  Looking diligently lest any man fail of the grace of God; lest any </a:t>
            </a:r>
            <a:r>
              <a:rPr lang="en-US" sz="2400" b="1" i="1" dirty="0">
                <a:solidFill>
                  <a:srgbClr val="800000"/>
                </a:solidFill>
                <a:ea typeface="Times New Roman"/>
                <a:cs typeface="Times New Roman"/>
              </a:rPr>
              <a:t>root of bitterness springing up trouble you, and thereby many be defiled</a:t>
            </a:r>
            <a:r>
              <a:rPr lang="en-US" sz="2400" b="1" dirty="0">
                <a:solidFill>
                  <a:sysClr val="windowText" lastClr="000000"/>
                </a:solidFill>
                <a:ea typeface="Times New Roman"/>
                <a:cs typeface="Times New Roman"/>
              </a:rPr>
              <a:t>; </a:t>
            </a:r>
          </a:p>
        </p:txBody>
      </p:sp>
    </p:spTree>
    <p:extLst>
      <p:ext uri="{BB962C8B-B14F-4D97-AF65-F5344CB8AC3E}">
        <p14:creationId xmlns:p14="http://schemas.microsoft.com/office/powerpoint/2010/main" val="40881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Are the Conditions of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10" name="TextBox 9"/>
          <p:cNvSpPr txBox="1"/>
          <p:nvPr/>
        </p:nvSpPr>
        <p:spPr>
          <a:xfrm>
            <a:off x="609600" y="2482334"/>
            <a:ext cx="8305800" cy="523220"/>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800000"/>
                </a:solidFill>
                <a:effectLst>
                  <a:outerShdw blurRad="76200" dist="50800" dir="2700000" algn="tl" rotWithShape="0">
                    <a:prstClr val="black">
                      <a:alpha val="70000"/>
                    </a:prstClr>
                  </a:outerShdw>
                </a:effectLst>
                <a:latin typeface="Arial" panose="020B0604020202020204" pitchFamily="34" charset="0"/>
                <a:cs typeface="Arial" panose="020B0604020202020204" pitchFamily="34" charset="0"/>
              </a:rPr>
              <a:t>Initial Forgiveness from God: </a:t>
            </a:r>
            <a:r>
              <a:rPr lang="en-US" sz="2800" b="1" dirty="0">
                <a:effectLst>
                  <a:outerShdw blurRad="76200" dist="50800" dir="2700000" algn="tl" rotWithShape="0">
                    <a:prstClr val="black">
                      <a:alpha val="70000"/>
                    </a:prstClr>
                  </a:outerShdw>
                </a:effectLst>
                <a:latin typeface="Bradley Hand ITC" panose="03070402050302030203" pitchFamily="66" charset="0"/>
                <a:cs typeface="Arial" panose="020B0604020202020204" pitchFamily="34" charset="0"/>
              </a:rPr>
              <a:t>Obedience to the gospel</a:t>
            </a:r>
          </a:p>
        </p:txBody>
      </p:sp>
      <p:sp>
        <p:nvSpPr>
          <p:cNvPr id="11" name="TextBox 10"/>
          <p:cNvSpPr txBox="1"/>
          <p:nvPr/>
        </p:nvSpPr>
        <p:spPr>
          <a:xfrm>
            <a:off x="609600" y="3124200"/>
            <a:ext cx="8305800" cy="523220"/>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800000"/>
                </a:solidFill>
                <a:effectLst>
                  <a:outerShdw blurRad="76200" dist="50800" dir="2700000" algn="tl" rotWithShape="0">
                    <a:prstClr val="black">
                      <a:alpha val="70000"/>
                    </a:prstClr>
                  </a:outerShdw>
                </a:effectLst>
                <a:latin typeface="Arial" panose="020B0604020202020204" pitchFamily="34" charset="0"/>
                <a:cs typeface="Arial" panose="020B0604020202020204" pitchFamily="34" charset="0"/>
              </a:rPr>
              <a:t>Forgiving One Another: </a:t>
            </a:r>
            <a:r>
              <a:rPr lang="en-US" sz="2800" b="1" dirty="0">
                <a:effectLst>
                  <a:outerShdw blurRad="76200" dist="50800" dir="2700000" algn="tl" rotWithShape="0">
                    <a:prstClr val="black">
                      <a:alpha val="70000"/>
                    </a:prstClr>
                  </a:outerShdw>
                </a:effectLst>
                <a:latin typeface="Bradley Hand ITC" panose="03070402050302030203" pitchFamily="66" charset="0"/>
                <a:cs typeface="Arial" panose="020B0604020202020204" pitchFamily="34" charset="0"/>
              </a:rPr>
              <a:t>Repentance</a:t>
            </a:r>
          </a:p>
        </p:txBody>
      </p:sp>
      <p:sp>
        <p:nvSpPr>
          <p:cNvPr id="12" name="TextBox 11"/>
          <p:cNvSpPr txBox="1"/>
          <p:nvPr/>
        </p:nvSpPr>
        <p:spPr>
          <a:xfrm>
            <a:off x="424543" y="3723620"/>
            <a:ext cx="8229600" cy="120032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Luke 17:3 (ESV) </a:t>
            </a:r>
          </a:p>
          <a:p>
            <a:pPr algn="just"/>
            <a:r>
              <a:rPr lang="en-US" sz="2400" dirty="0">
                <a:solidFill>
                  <a:sysClr val="windowText" lastClr="000000"/>
                </a:solidFill>
                <a:effectLst>
                  <a:outerShdw blurRad="50800" dist="38100" dir="2700000" algn="tl" rotWithShape="0">
                    <a:prstClr val="black">
                      <a:alpha val="40000"/>
                    </a:prstClr>
                  </a:outerShdw>
                </a:effectLst>
                <a:ea typeface="Times New Roman"/>
                <a:cs typeface="Times New Roman"/>
              </a:rPr>
              <a:t>Pay attention to yourselves! If your brother sins, rebuke him, and </a:t>
            </a:r>
            <a:r>
              <a:rPr lang="en-US" sz="2400" i="1" dirty="0">
                <a:solidFill>
                  <a:srgbClr val="FF0000"/>
                </a:solidFill>
                <a:effectLst>
                  <a:outerShdw blurRad="50800" dist="38100" dir="2700000" algn="tl" rotWithShape="0">
                    <a:prstClr val="black">
                      <a:alpha val="40000"/>
                    </a:prstClr>
                  </a:outerShdw>
                </a:effectLst>
                <a:ea typeface="Times New Roman"/>
                <a:cs typeface="Times New Roman"/>
              </a:rPr>
              <a:t>if he repents</a:t>
            </a:r>
            <a:r>
              <a:rPr lang="en-US" sz="2400" dirty="0">
                <a:solidFill>
                  <a:sysClr val="windowText" lastClr="000000"/>
                </a:solidFill>
                <a:effectLst>
                  <a:outerShdw blurRad="50800" dist="38100" dir="2700000" algn="tl" rotWithShape="0">
                    <a:prstClr val="black">
                      <a:alpha val="40000"/>
                    </a:prstClr>
                  </a:outerShdw>
                </a:effectLst>
                <a:ea typeface="Times New Roman"/>
                <a:cs typeface="Times New Roman"/>
              </a:rPr>
              <a:t>, forgive him, </a:t>
            </a:r>
          </a:p>
        </p:txBody>
      </p:sp>
      <p:sp>
        <p:nvSpPr>
          <p:cNvPr id="13" name="TextBox 12"/>
          <p:cNvSpPr txBox="1"/>
          <p:nvPr/>
        </p:nvSpPr>
        <p:spPr>
          <a:xfrm>
            <a:off x="451757" y="5181600"/>
            <a:ext cx="8229600" cy="193899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Matthew 18:15 (ESV) </a:t>
            </a:r>
          </a:p>
          <a:p>
            <a:pPr algn="just"/>
            <a:r>
              <a:rPr lang="en-US" sz="2400" dirty="0">
                <a:solidFill>
                  <a:sysClr val="windowText" lastClr="000000"/>
                </a:solidFill>
                <a:effectLst>
                  <a:outerShdw blurRad="50800" dist="38100" dir="2700000" algn="tl" rotWithShape="0">
                    <a:prstClr val="black">
                      <a:alpha val="40000"/>
                    </a:prstClr>
                  </a:outerShdw>
                </a:effectLst>
                <a:ea typeface="Times New Roman"/>
                <a:cs typeface="Times New Roman"/>
              </a:rPr>
              <a:t>“If your brother sins against you, go and tell him his fault, between you and him alone. If he listens to you, you have gained your brother. </a:t>
            </a:r>
          </a:p>
          <a:p>
            <a:endPar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endParaRPr>
          </a:p>
        </p:txBody>
      </p:sp>
      <p:cxnSp>
        <p:nvCxnSpPr>
          <p:cNvPr id="7" name="Straight Arrow Connector 6"/>
          <p:cNvCxnSpPr/>
          <p:nvPr/>
        </p:nvCxnSpPr>
        <p:spPr>
          <a:xfrm flipH="1">
            <a:off x="3352800" y="4495800"/>
            <a:ext cx="32766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3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096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905000"/>
            <a:ext cx="8229600" cy="206210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a:solidFill>
                  <a:sysClr val="windowText" lastClr="000000"/>
                </a:solidFill>
                <a:effectLst>
                  <a:outerShdw blurRad="50800" dist="38100" dir="2700000" algn="tl" rotWithShape="0">
                    <a:prstClr val="black">
                      <a:alpha val="40000"/>
                    </a:prstClr>
                  </a:outerShdw>
                </a:effectLst>
                <a:ea typeface="Times New Roman"/>
                <a:cs typeface="Times New Roman"/>
              </a:rPr>
              <a:t>2 Corinthians 1:3 (ESV) </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a:p>
            <a:pPr marR="0" algn="just">
              <a:spcBef>
                <a:spcPts val="0"/>
              </a:spcBef>
              <a:spcAft>
                <a:spcPts val="0"/>
              </a:spcAft>
            </a:pPr>
            <a:r>
              <a:rPr lang="en-US" sz="3200" b="1" dirty="0">
                <a:solidFill>
                  <a:sysClr val="windowText" lastClr="000000"/>
                </a:solidFill>
                <a:ea typeface="Times New Roman"/>
                <a:cs typeface="Times New Roman"/>
              </a:rPr>
              <a:t>Blessed be the God and Father of our Lord Jesus Christ, the Father of mercies and God of all comfort, </a:t>
            </a:r>
            <a:endParaRPr lang="en-US" sz="3200" b="1" dirty="0">
              <a:solidFill>
                <a:sysClr val="windowText" lastClr="000000"/>
              </a:solidFill>
              <a:latin typeface="Arial"/>
              <a:ea typeface="Calibri"/>
              <a:cs typeface="Times New Roman"/>
            </a:endParaRPr>
          </a:p>
        </p:txBody>
      </p:sp>
    </p:spTree>
    <p:extLst>
      <p:ext uri="{BB962C8B-B14F-4D97-AF65-F5344CB8AC3E}">
        <p14:creationId xmlns:p14="http://schemas.microsoft.com/office/powerpoint/2010/main" val="39339959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905000"/>
            <a:ext cx="8229600" cy="304698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a:solidFill>
                  <a:sysClr val="windowText" lastClr="000000"/>
                </a:solidFill>
                <a:effectLst>
                  <a:outerShdw blurRad="50800" dist="38100" dir="2700000" algn="tl" rotWithShape="0">
                    <a:prstClr val="black">
                      <a:alpha val="40000"/>
                    </a:prstClr>
                  </a:outerShdw>
                </a:effectLst>
                <a:ea typeface="Times New Roman"/>
                <a:cs typeface="Times New Roman"/>
              </a:rPr>
              <a:t>Matthew 6:14-15 (ESV) </a:t>
            </a:r>
          </a:p>
          <a:p>
            <a:pPr algn="just"/>
            <a:r>
              <a:rPr lang="en-US" sz="3200" b="1" dirty="0">
                <a:solidFill>
                  <a:sysClr val="windowText" lastClr="000000"/>
                </a:solidFill>
                <a:ea typeface="Times New Roman"/>
                <a:cs typeface="Times New Roman"/>
              </a:rPr>
              <a:t>14  For if you forgive others their trespasses, your heavenly Father will also forgive you, 15  but if you do not forgive others their trespasses, neither will your Father forgive your trespasses. </a:t>
            </a:r>
            <a:endParaRPr lang="en-US" sz="3200" b="1" dirty="0">
              <a:solidFill>
                <a:sysClr val="windowText" lastClr="000000"/>
              </a:solidFill>
              <a:latin typeface="Arial"/>
              <a:ea typeface="Calibri"/>
              <a:cs typeface="Times New Roman"/>
            </a:endParaRPr>
          </a:p>
        </p:txBody>
      </p:sp>
    </p:spTree>
    <p:extLst>
      <p:ext uri="{BB962C8B-B14F-4D97-AF65-F5344CB8AC3E}">
        <p14:creationId xmlns:p14="http://schemas.microsoft.com/office/powerpoint/2010/main" val="2712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905000"/>
            <a:ext cx="8229600" cy="255454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a:solidFill>
                  <a:schemeClr val="bg1">
                    <a:lumMod val="95000"/>
                  </a:schemeClr>
                </a:solidFill>
                <a:ea typeface="Times New Roman"/>
                <a:cs typeface="Times New Roman"/>
              </a:rPr>
              <a:t>Matthew 6:14-15 (ESV) </a:t>
            </a:r>
          </a:p>
          <a:p>
            <a:pPr algn="just"/>
            <a:r>
              <a:rPr lang="en-US" sz="3200" dirty="0">
                <a:solidFill>
                  <a:schemeClr val="bg1">
                    <a:lumMod val="95000"/>
                  </a:schemeClr>
                </a:solidFill>
                <a:ea typeface="Times New Roman"/>
                <a:cs typeface="Times New Roman"/>
              </a:rPr>
              <a:t>14  For if you forgive others their trespasses, your heavenly Father will also forgive you, 15  but if you do not forgive others their trespasses, neither will your Father forgive your trespasses. </a:t>
            </a:r>
            <a:endParaRPr lang="en-US" sz="3200" dirty="0">
              <a:solidFill>
                <a:schemeClr val="bg1">
                  <a:lumMod val="95000"/>
                </a:schemeClr>
              </a:solidFill>
              <a:latin typeface="Arial"/>
              <a:ea typeface="Calibri"/>
              <a:cs typeface="Times New Roman"/>
            </a:endParaRPr>
          </a:p>
        </p:txBody>
      </p:sp>
      <p:sp>
        <p:nvSpPr>
          <p:cNvPr id="6" name="TextBox 5"/>
          <p:cNvSpPr txBox="1"/>
          <p:nvPr/>
        </p:nvSpPr>
        <p:spPr>
          <a:xfrm rot="19673547">
            <a:off x="-193464" y="2573386"/>
            <a:ext cx="4419600"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Is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7" name="TextBox 6"/>
          <p:cNvSpPr txBox="1"/>
          <p:nvPr/>
        </p:nvSpPr>
        <p:spPr>
          <a:xfrm>
            <a:off x="3886200" y="1676400"/>
            <a:ext cx="4419600" cy="107721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To Whom Must </a:t>
            </a:r>
          </a:p>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We Offer It?</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8" name="TextBox 7"/>
          <p:cNvSpPr txBox="1"/>
          <p:nvPr/>
        </p:nvSpPr>
        <p:spPr>
          <a:xfrm rot="1143390">
            <a:off x="3886200" y="3432108"/>
            <a:ext cx="4419600" cy="1569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Is There Ever a Time When We Are Not Obligated to Pardon?</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9" name="TextBox 8"/>
          <p:cNvSpPr txBox="1"/>
          <p:nvPr/>
        </p:nvSpPr>
        <p:spPr>
          <a:xfrm>
            <a:off x="228599" y="5055191"/>
            <a:ext cx="5410200" cy="107721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Are the Conditions for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Tree>
    <p:extLst>
      <p:ext uri="{BB962C8B-B14F-4D97-AF65-F5344CB8AC3E}">
        <p14:creationId xmlns:p14="http://schemas.microsoft.com/office/powerpoint/2010/main" val="18111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Is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2" name="TextBox 1"/>
          <p:cNvSpPr txBox="1"/>
          <p:nvPr/>
        </p:nvSpPr>
        <p:spPr>
          <a:xfrm>
            <a:off x="152400" y="2328039"/>
            <a:ext cx="8839200" cy="1631216"/>
          </a:xfrm>
          <a:prstGeom prst="rect">
            <a:avLst/>
          </a:prstGeom>
          <a:noFill/>
        </p:spPr>
        <p:txBody>
          <a:bodyPr wrap="square" rtlCol="0">
            <a:spAutoFit/>
          </a:bodyPr>
          <a:lstStyle/>
          <a:p>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ἀφίημι</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APHIĒMI</a:t>
            </a:r>
          </a:p>
          <a:p>
            <a:r>
              <a:rPr lang="en-US" sz="2400" dirty="0">
                <a:latin typeface="Arial" panose="020B0604020202020204" pitchFamily="34" charset="0"/>
                <a:cs typeface="Arial" panose="020B0604020202020204" pitchFamily="34" charset="0"/>
              </a:rPr>
              <a:t>To send forth, in various applications: forgive, forsake, lay aside, leave, let (alone, be, go, have), omit, put (send) </a:t>
            </a:r>
            <a:r>
              <a:rPr lang="en-US" sz="2400" b="1" dirty="0">
                <a:latin typeface="Arial" panose="020B0604020202020204" pitchFamily="34" charset="0"/>
                <a:cs typeface="Arial" panose="020B0604020202020204" pitchFamily="34" charset="0"/>
              </a:rPr>
              <a: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Strong's Greek &amp; Hebrew Dictionary)</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8" name="TextBox 7"/>
          <p:cNvSpPr txBox="1"/>
          <p:nvPr/>
        </p:nvSpPr>
        <p:spPr>
          <a:xfrm>
            <a:off x="152400" y="4114800"/>
            <a:ext cx="8839200" cy="1631216"/>
          </a:xfrm>
          <a:prstGeom prst="rect">
            <a:avLst/>
          </a:prstGeom>
          <a:noFill/>
        </p:spPr>
        <p:txBody>
          <a:bodyPr wrap="square" rtlCol="0">
            <a:spAutoFit/>
          </a:bodyPr>
          <a:lstStyle/>
          <a:p>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ἀφίημι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APHIĒMI</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Let go, leave, to disregard, leave behind, dismiss, divorce, cancel, pardon, remit, forgive, abandon </a:t>
            </a:r>
            <a:r>
              <a:rPr lang="en-US" sz="2400" b="1" dirty="0">
                <a:latin typeface="Arial" panose="020B0604020202020204" pitchFamily="34" charset="0"/>
                <a:cs typeface="Arial" panose="020B0604020202020204" pitchFamily="34" charset="0"/>
              </a:rPr>
              <a: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Complete Biblical Library Greek-English Dictionary)</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757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schemeClr val="tx1"/>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Is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2" name="TextBox 1"/>
          <p:cNvSpPr txBox="1"/>
          <p:nvPr/>
        </p:nvSpPr>
        <p:spPr>
          <a:xfrm>
            <a:off x="152400" y="2328039"/>
            <a:ext cx="8839200" cy="1631216"/>
          </a:xfrm>
          <a:prstGeom prst="rect">
            <a:avLst/>
          </a:prstGeom>
          <a:noFill/>
        </p:spPr>
        <p:txBody>
          <a:bodyPr wrap="square" rtlCol="0">
            <a:spAutoFit/>
          </a:bodyPr>
          <a:lstStyle/>
          <a:p>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χαρίζομαι</a:t>
            </a: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Transliteration: CHARIZOMAI</a:t>
            </a:r>
          </a:p>
          <a:p>
            <a:pPr algn="just"/>
            <a:r>
              <a:rPr lang="en-US" sz="2400" dirty="0">
                <a:latin typeface="Arial" panose="020B0604020202020204" pitchFamily="34" charset="0"/>
                <a:cs typeface="Arial" panose="020B0604020202020204" pitchFamily="34" charset="0"/>
              </a:rPr>
              <a:t>To grant as a favor, pardon or rescue :- deliver, forgive, (freely) give, grant </a:t>
            </a:r>
            <a:r>
              <a:rPr lang="en-US" sz="2400" b="1" dirty="0">
                <a:latin typeface="Arial" panose="020B0604020202020204" pitchFamily="34" charset="0"/>
                <a:cs typeface="Arial" panose="020B0604020202020204" pitchFamily="34" charset="0"/>
              </a:rPr>
              <a: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Strong's Greek &amp; Hebrew Dictionary)</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9" name="TextBox 8"/>
          <p:cNvSpPr txBox="1"/>
          <p:nvPr/>
        </p:nvSpPr>
        <p:spPr>
          <a:xfrm>
            <a:off x="152400" y="4419600"/>
            <a:ext cx="8839200" cy="1631216"/>
          </a:xfrm>
          <a:prstGeom prst="rect">
            <a:avLst/>
          </a:prstGeom>
          <a:noFill/>
        </p:spPr>
        <p:txBody>
          <a:bodyPr wrap="square" rtlCol="0">
            <a:spAutoFit/>
          </a:bodyPr>
          <a:lstStyle/>
          <a:p>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Χαρίζομαι</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CHARIZOMAI</a:t>
            </a:r>
          </a:p>
          <a:p>
            <a:pPr algn="just"/>
            <a:r>
              <a:rPr lang="en-US" sz="2400" dirty="0">
                <a:latin typeface="Arial" panose="020B0604020202020204" pitchFamily="34" charset="0"/>
                <a:cs typeface="Arial" panose="020B0604020202020204" pitchFamily="34" charset="0"/>
              </a:rPr>
              <a:t>“to show favor, grant, bestow,” is rendered “bestowed” in Luke 7:21...the verb might be translated "graciously conferred” </a:t>
            </a:r>
            <a:r>
              <a:rPr lang="en-US" sz="2400" b="1" dirty="0">
                <a:latin typeface="Arial" panose="020B0604020202020204" pitchFamily="34" charset="0"/>
                <a:cs typeface="Arial" panose="020B0604020202020204" pitchFamily="34" charset="0"/>
              </a:rPr>
              <a:t>(</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Vine's Expository Dictionary).</a:t>
            </a:r>
          </a:p>
        </p:txBody>
      </p:sp>
    </p:spTree>
    <p:extLst>
      <p:ext uri="{BB962C8B-B14F-4D97-AF65-F5344CB8AC3E}">
        <p14:creationId xmlns:p14="http://schemas.microsoft.com/office/powerpoint/2010/main" val="9820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What Is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8" name="TextBox 7"/>
          <p:cNvSpPr txBox="1"/>
          <p:nvPr/>
        </p:nvSpPr>
        <p:spPr>
          <a:xfrm>
            <a:off x="152400" y="4419600"/>
            <a:ext cx="8839200" cy="1631216"/>
          </a:xfrm>
          <a:prstGeom prst="rect">
            <a:avLst/>
          </a:prstGeom>
          <a:noFill/>
        </p:spPr>
        <p:txBody>
          <a:bodyPr wrap="square" rtlCol="0">
            <a:spAutoFit/>
          </a:bodyPr>
          <a:lstStyle/>
          <a:p>
            <a:r>
              <a:rPr lang="el-GR"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856. ἀφίημι </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APHIĒMI</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t>
            </a:r>
          </a:p>
          <a:p>
            <a:pPr lvl="0"/>
            <a:r>
              <a:rPr lang="en-US" sz="2400" dirty="0">
                <a:solidFill>
                  <a:prstClr val="black"/>
                </a:solidFill>
                <a:latin typeface="Arial" panose="020B0604020202020204" pitchFamily="34" charset="0"/>
                <a:cs typeface="Arial" panose="020B0604020202020204" pitchFamily="34" charset="0"/>
              </a:rPr>
              <a:t>Let go, leave, to disregard, leave behind, dismiss, divorce, cancel, pardon, remit, forgive, abandon </a:t>
            </a:r>
            <a:r>
              <a:rPr lang="en-US" sz="2400" b="1" dirty="0">
                <a:solidFill>
                  <a:prstClr val="black"/>
                </a:solidFill>
                <a:latin typeface="Arial" panose="020B0604020202020204" pitchFamily="34" charset="0"/>
                <a:cs typeface="Arial" panose="020B0604020202020204" pitchFamily="34" charset="0"/>
              </a:rPr>
              <a:t>(</a:t>
            </a: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Complete Biblical Library Greek-English Dictionary)</a:t>
            </a:r>
            <a:r>
              <a:rPr lang="en-US"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9" name="TextBox 8"/>
          <p:cNvSpPr txBox="1"/>
          <p:nvPr/>
        </p:nvSpPr>
        <p:spPr>
          <a:xfrm>
            <a:off x="152400" y="2328039"/>
            <a:ext cx="8839200" cy="1631216"/>
          </a:xfrm>
          <a:prstGeom prst="rect">
            <a:avLst/>
          </a:prstGeom>
          <a:noFill/>
        </p:spPr>
        <p:txBody>
          <a:bodyPr wrap="square" rtlCol="0">
            <a:spAutoFit/>
          </a:bodyPr>
          <a:lstStyle/>
          <a:p>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χαρίζομαι</a:t>
            </a:r>
          </a:p>
          <a:p>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Transliteration: </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CHARIZOMAI</a:t>
            </a:r>
          </a:p>
          <a:p>
            <a:pPr lvl="0" algn="just"/>
            <a:r>
              <a:rPr lang="en-US" sz="2400" dirty="0">
                <a:solidFill>
                  <a:prstClr val="black"/>
                </a:solidFill>
                <a:latin typeface="Arial" panose="020B0604020202020204" pitchFamily="34" charset="0"/>
                <a:cs typeface="Arial" panose="020B0604020202020204" pitchFamily="34" charset="0"/>
              </a:rPr>
              <a:t>To grant as a favor, pardon or rescue :- deliver, forgive, (freely) give, grant </a:t>
            </a:r>
            <a:r>
              <a:rPr lang="en-US" sz="2400" b="1" dirty="0">
                <a:solidFill>
                  <a:prstClr val="black"/>
                </a:solidFill>
                <a:latin typeface="Arial" panose="020B0604020202020204" pitchFamily="34" charset="0"/>
                <a:cs typeface="Arial" panose="020B0604020202020204" pitchFamily="34" charset="0"/>
              </a:rPr>
              <a:t>(</a:t>
            </a:r>
            <a:r>
              <a:rPr lang="en-US"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Strong's Greek &amp; Hebrew Dictionary)</a:t>
            </a:r>
            <a:r>
              <a:rPr lang="en-US"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Oval 2"/>
          <p:cNvSpPr/>
          <p:nvPr/>
        </p:nvSpPr>
        <p:spPr>
          <a:xfrm>
            <a:off x="1219200" y="5235208"/>
            <a:ext cx="1143000" cy="479792"/>
          </a:xfrm>
          <a:prstGeom prst="ellipse">
            <a:avLst/>
          </a:prstGeom>
          <a:solidFill>
            <a:srgbClr val="C00000">
              <a:alpha val="2902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95600" y="3140540"/>
            <a:ext cx="1143000" cy="479792"/>
          </a:xfrm>
          <a:prstGeom prst="ellipse">
            <a:avLst/>
          </a:prstGeom>
          <a:solidFill>
            <a:srgbClr val="C00000">
              <a:alpha val="2902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10" idx="3"/>
          </p:cNvCxnSpPr>
          <p:nvPr/>
        </p:nvCxnSpPr>
        <p:spPr>
          <a:xfrm flipV="1">
            <a:off x="1981200" y="3550068"/>
            <a:ext cx="1081788" cy="168824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021015" y="2819401"/>
            <a:ext cx="703385" cy="49823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24400" y="2209800"/>
            <a:ext cx="2547257" cy="861774"/>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lnSpc>
                <a:spcPts val="2000"/>
              </a:lnSpc>
            </a:pPr>
            <a:r>
              <a:rPr lang="en-US" sz="2000" b="1" dirty="0">
                <a:solidFill>
                  <a:schemeClr val="bg1"/>
                </a:solidFill>
                <a:effectLst>
                  <a:outerShdw blurRad="50800" dist="38100" dir="2700000" algn="tl" rotWithShape="0">
                    <a:prstClr val="black">
                      <a:alpha val="40000"/>
                    </a:prstClr>
                  </a:outerShdw>
                </a:effectLst>
                <a:latin typeface="Arial Narrow" panose="020B0606020202030204" pitchFamily="34" charset="0"/>
              </a:rPr>
              <a:t>“The excusing of an of-</a:t>
            </a:r>
            <a:r>
              <a:rPr lang="en-US" sz="2000" b="1" dirty="0" err="1">
                <a:solidFill>
                  <a:schemeClr val="bg1"/>
                </a:solidFill>
                <a:effectLst>
                  <a:outerShdw blurRad="50800" dist="38100" dir="2700000" algn="tl" rotWithShape="0">
                    <a:prstClr val="black">
                      <a:alpha val="40000"/>
                    </a:prstClr>
                  </a:outerShdw>
                </a:effectLst>
                <a:latin typeface="Arial Narrow" panose="020B0606020202030204" pitchFamily="34" charset="0"/>
              </a:rPr>
              <a:t>fense</a:t>
            </a:r>
            <a:r>
              <a:rPr lang="en-US" sz="2000" b="1" dirty="0">
                <a:solidFill>
                  <a:schemeClr val="bg1"/>
                </a:solidFill>
                <a:effectLst>
                  <a:outerShdw blurRad="50800" dist="38100" dir="2700000" algn="tl" rotWithShape="0">
                    <a:prstClr val="black">
                      <a:alpha val="40000"/>
                    </a:prstClr>
                  </a:outerShdw>
                </a:effectLst>
                <a:latin typeface="Arial Narrow" panose="020B0606020202030204" pitchFamily="34" charset="0"/>
              </a:rPr>
              <a:t> without exacting a penalty” (Webster)</a:t>
            </a:r>
          </a:p>
        </p:txBody>
      </p:sp>
    </p:spTree>
    <p:extLst>
      <p:ext uri="{BB962C8B-B14F-4D97-AF65-F5344CB8AC3E}">
        <p14:creationId xmlns:p14="http://schemas.microsoft.com/office/powerpoint/2010/main" val="9986076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To Whom Must We Offer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3" name="TextBox 2"/>
          <p:cNvSpPr txBox="1"/>
          <p:nvPr/>
        </p:nvSpPr>
        <p:spPr>
          <a:xfrm>
            <a:off x="609600" y="2296241"/>
            <a:ext cx="579120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800000"/>
                </a:solidFill>
                <a:effectLst>
                  <a:outerShdw blurRad="76200" dist="50800" dir="2700000" algn="tl" rotWithShape="0">
                    <a:prstClr val="black">
                      <a:alpha val="70000"/>
                    </a:prstClr>
                  </a:outerShdw>
                </a:effectLst>
                <a:latin typeface="Arial" panose="020B0604020202020204" pitchFamily="34" charset="0"/>
                <a:cs typeface="Arial" panose="020B0604020202020204" pitchFamily="34" charset="0"/>
              </a:rPr>
              <a:t>Generally Speaking, Everyone</a:t>
            </a:r>
          </a:p>
        </p:txBody>
      </p:sp>
      <p:sp>
        <p:nvSpPr>
          <p:cNvPr id="2" name="TextBox 1"/>
          <p:cNvSpPr txBox="1"/>
          <p:nvPr/>
        </p:nvSpPr>
        <p:spPr>
          <a:xfrm>
            <a:off x="1055915" y="2795419"/>
            <a:ext cx="525779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 must forgive as God forgave</a:t>
            </a:r>
          </a:p>
        </p:txBody>
      </p:sp>
      <p:sp>
        <p:nvSpPr>
          <p:cNvPr id="8" name="TextBox 7"/>
          <p:cNvSpPr txBox="1"/>
          <p:nvPr/>
        </p:nvSpPr>
        <p:spPr>
          <a:xfrm>
            <a:off x="435429" y="3257084"/>
            <a:ext cx="8229600" cy="120032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Ephesians 4:32 (ESV) </a:t>
            </a:r>
          </a:p>
          <a:p>
            <a:r>
              <a:rPr lang="en-US" sz="2400" b="1" dirty="0">
                <a:solidFill>
                  <a:sysClr val="windowText" lastClr="000000"/>
                </a:solidFill>
                <a:ea typeface="Times New Roman"/>
                <a:cs typeface="Times New Roman"/>
              </a:rPr>
              <a:t>Be kind to one another, tenderhearted, forgiving one another, </a:t>
            </a:r>
            <a:r>
              <a:rPr lang="en-US" sz="2400" b="1" i="1" dirty="0">
                <a:solidFill>
                  <a:srgbClr val="FF0000"/>
                </a:solidFill>
                <a:ea typeface="Times New Roman"/>
                <a:cs typeface="Times New Roman"/>
              </a:rPr>
              <a:t>as God in Christ forgave you</a:t>
            </a:r>
            <a:r>
              <a:rPr lang="en-US" sz="2400" b="1" dirty="0">
                <a:solidFill>
                  <a:srgbClr val="FF0000"/>
                </a:solidFill>
                <a:ea typeface="Times New Roman"/>
                <a:cs typeface="Times New Roman"/>
              </a:rPr>
              <a:t>.</a:t>
            </a:r>
            <a:r>
              <a:rPr lang="en-US" sz="2400" b="1" dirty="0">
                <a:solidFill>
                  <a:sysClr val="windowText" lastClr="000000"/>
                </a:solidFill>
                <a:ea typeface="Times New Roman"/>
                <a:cs typeface="Times New Roman"/>
              </a:rPr>
              <a:t> </a:t>
            </a:r>
          </a:p>
        </p:txBody>
      </p:sp>
      <p:sp>
        <p:nvSpPr>
          <p:cNvPr id="9" name="TextBox 8"/>
          <p:cNvSpPr txBox="1"/>
          <p:nvPr/>
        </p:nvSpPr>
        <p:spPr>
          <a:xfrm>
            <a:off x="435429" y="4538307"/>
            <a:ext cx="8479971" cy="1446550"/>
          </a:xfrm>
          <a:prstGeom prst="rect">
            <a:avLst/>
          </a:prstGeom>
          <a:noFill/>
        </p:spPr>
        <p:txBody>
          <a:bodyPr wrap="square" rtlCol="0">
            <a:spAutoFit/>
          </a:bodyPr>
          <a:lstStyle/>
          <a:p>
            <a:pPr marL="342900" indent="-342900">
              <a:buFont typeface="Wingdings" panose="05000000000000000000" pitchFamily="2" charset="2"/>
              <a:buChar char="ü"/>
            </a:pPr>
            <a:r>
              <a:rPr lang="en-US" sz="2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This includes our enemies</a:t>
            </a:r>
          </a:p>
          <a:p>
            <a:pPr marL="342900" indent="-342900">
              <a:buFont typeface="Wingdings" panose="05000000000000000000" pitchFamily="2" charset="2"/>
              <a:buChar char="ü"/>
            </a:pPr>
            <a:r>
              <a:rPr lang="en-US" sz="2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This includes those who don’t deserve it </a:t>
            </a:r>
          </a:p>
          <a:p>
            <a:pPr marL="342900" indent="-342900">
              <a:buFont typeface="Wingdings" panose="05000000000000000000" pitchFamily="2" charset="2"/>
              <a:buChar char="ü"/>
            </a:pPr>
            <a:r>
              <a:rPr lang="en-US" sz="2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This includes those who have sinned against us in the past</a:t>
            </a:r>
          </a:p>
          <a:p>
            <a:pPr marL="342900" indent="-342900">
              <a:buFont typeface="Wingdings" panose="05000000000000000000" pitchFamily="2" charset="2"/>
              <a:buChar char="ü"/>
            </a:pPr>
            <a:r>
              <a:rPr lang="en-US" sz="2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This includes those we can’t, at the present time, pardon</a:t>
            </a:r>
          </a:p>
        </p:txBody>
      </p:sp>
    </p:spTree>
    <p:extLst>
      <p:ext uri="{BB962C8B-B14F-4D97-AF65-F5344CB8AC3E}">
        <p14:creationId xmlns:p14="http://schemas.microsoft.com/office/powerpoint/2010/main" val="36142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 calcmode="lin" valueType="num">
                                      <p:cBhvr additive="base">
                                        <p:cTn id="38"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39" dur="500"/>
                                        <p:tgtEl>
                                          <p:spTgt spid="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additive="base">
                                        <p:cTn id="44"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45" dur="500"/>
                                        <p:tgtEl>
                                          <p:spTgt spid="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 calcmode="lin" valueType="num">
                                      <p:cBhvr additive="base">
                                        <p:cTn id="50"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5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 grpId="0"/>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2052" name="Picture 4" descr="http://photos1.blogger.com/blogger/4033/1598/320/pierced%20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33600" cy="1076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2714" y="83834"/>
            <a:ext cx="7010399" cy="1323439"/>
          </a:xfrm>
          <a:prstGeom prst="rect">
            <a:avLst/>
          </a:prstGeom>
          <a:noFill/>
        </p:spPr>
        <p:txBody>
          <a:bodyPr wrap="square" rtlCol="0">
            <a:spAutoFit/>
          </a:bodyPr>
          <a:lstStyle/>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A Study on Forgiving </a:t>
            </a:r>
          </a:p>
          <a:p>
            <a:pPr algn="ctr"/>
            <a:r>
              <a:rPr lang="en-US" sz="4000" b="1"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Times New Roman"/>
                <a:cs typeface="Times New Roman" panose="02020603050405020304" pitchFamily="18" charset="0"/>
              </a:rPr>
              <a:t>One Another</a:t>
            </a:r>
            <a:endParaRPr lang="en-US" sz="4000" dirty="0">
              <a:ln>
                <a:solidFill>
                  <a:prstClr val="black"/>
                </a:solidFill>
              </a:ln>
              <a:solidFill>
                <a:srgbClr val="C00000"/>
              </a:solidFill>
              <a:effectLst>
                <a:outerShdw blurRad="76200" dist="50800" dir="2700000" algn="tl" rotWithShape="0">
                  <a:prstClr val="black">
                    <a:alpha val="65000"/>
                  </a:prstClr>
                </a:outerShdw>
              </a:effectLst>
              <a:latin typeface="Times New Roman" panose="02020603050405020304" pitchFamily="18" charset="0"/>
              <a:ea typeface="Calibri"/>
              <a:cs typeface="Times New Roman" panose="02020603050405020304" pitchFamily="18" charset="0"/>
            </a:endParaRPr>
          </a:p>
        </p:txBody>
      </p:sp>
      <p:pic>
        <p:nvPicPr>
          <p:cNvPr id="2054" name="Picture 6" descr="http://lh6.ggpht.com/-5w53SqYlOH0/U5mDZeWD4MI/AAAAAAAAA7g/YB9HlDZuWbY/s1600/1232987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3601" cy="14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1711466"/>
            <a:ext cx="9133112" cy="584775"/>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b="1" dirty="0">
                <a:solidFill>
                  <a:sysClr val="windowText" lastClr="000000"/>
                </a:solidFill>
                <a:effectLst>
                  <a:outerShdw blurRad="50800" dist="38100" dir="2700000" algn="tl" rotWithShape="0">
                    <a:prstClr val="black">
                      <a:alpha val="40000"/>
                    </a:prstClr>
                  </a:outerShdw>
                </a:effectLst>
                <a:ea typeface="Calibri"/>
                <a:cs typeface="Times New Roman"/>
              </a:rPr>
              <a:t>To Whom Must We Offer Forgiveness?</a:t>
            </a:r>
            <a:endParaRPr lang="en-US" sz="3200" dirty="0">
              <a:solidFill>
                <a:sysClr val="windowText" lastClr="000000"/>
              </a:solidFill>
              <a:effectLst>
                <a:outerShdw blurRad="50800" dist="38100" dir="2700000" algn="tl" rotWithShape="0">
                  <a:prstClr val="black">
                    <a:alpha val="40000"/>
                  </a:prstClr>
                </a:outerShdw>
              </a:effectLst>
              <a:latin typeface="Arial"/>
              <a:ea typeface="Calibri"/>
              <a:cs typeface="Times New Roman"/>
            </a:endParaRPr>
          </a:p>
        </p:txBody>
      </p:sp>
      <p:sp>
        <p:nvSpPr>
          <p:cNvPr id="3" name="TextBox 2"/>
          <p:cNvSpPr txBox="1"/>
          <p:nvPr/>
        </p:nvSpPr>
        <p:spPr>
          <a:xfrm>
            <a:off x="609600" y="2296241"/>
            <a:ext cx="5791200"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b="1" dirty="0">
                <a:solidFill>
                  <a:srgbClr val="800000"/>
                </a:solidFill>
                <a:effectLst>
                  <a:outerShdw blurRad="76200" dist="50800" dir="2700000" algn="tl" rotWithShape="0">
                    <a:prstClr val="black">
                      <a:alpha val="70000"/>
                    </a:prstClr>
                  </a:outerShdw>
                </a:effectLst>
                <a:latin typeface="Arial" panose="020B0604020202020204" pitchFamily="34" charset="0"/>
                <a:cs typeface="Arial" panose="020B0604020202020204" pitchFamily="34" charset="0"/>
              </a:rPr>
              <a:t>Generally Speaking, Everyone</a:t>
            </a:r>
          </a:p>
        </p:txBody>
      </p:sp>
      <p:sp>
        <p:nvSpPr>
          <p:cNvPr id="2" name="TextBox 1"/>
          <p:cNvSpPr txBox="1"/>
          <p:nvPr/>
        </p:nvSpPr>
        <p:spPr>
          <a:xfrm>
            <a:off x="1055915" y="2795419"/>
            <a:ext cx="5257799"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We must forgive as God forgave</a:t>
            </a:r>
          </a:p>
        </p:txBody>
      </p:sp>
      <p:sp>
        <p:nvSpPr>
          <p:cNvPr id="8" name="TextBox 7"/>
          <p:cNvSpPr txBox="1"/>
          <p:nvPr/>
        </p:nvSpPr>
        <p:spPr>
          <a:xfrm>
            <a:off x="435429" y="3429000"/>
            <a:ext cx="8229600" cy="120032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Luke 23:34 (ESV) </a:t>
            </a:r>
          </a:p>
          <a:p>
            <a:pPr algn="just"/>
            <a:r>
              <a:rPr lang="en-US" sz="2400" b="1" dirty="0">
                <a:solidFill>
                  <a:sysClr val="windowText" lastClr="000000"/>
                </a:solidFill>
                <a:ea typeface="Times New Roman"/>
                <a:cs typeface="Times New Roman"/>
              </a:rPr>
              <a:t>34  And Jesus said, “Father, forgive them, for they know not what they do.” And they cast lots to divide his garments. </a:t>
            </a:r>
          </a:p>
        </p:txBody>
      </p:sp>
      <p:sp>
        <p:nvSpPr>
          <p:cNvPr id="10" name="TextBox 9"/>
          <p:cNvSpPr txBox="1"/>
          <p:nvPr/>
        </p:nvSpPr>
        <p:spPr>
          <a:xfrm>
            <a:off x="451757" y="4724400"/>
            <a:ext cx="8229600" cy="1569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a:solidFill>
                  <a:sysClr val="windowText" lastClr="000000"/>
                </a:solidFill>
                <a:effectLst>
                  <a:outerShdw blurRad="50800" dist="38100" dir="2700000" algn="tl" rotWithShape="0">
                    <a:prstClr val="black">
                      <a:alpha val="40000"/>
                    </a:prstClr>
                  </a:outerShdw>
                </a:effectLst>
                <a:ea typeface="Times New Roman"/>
                <a:cs typeface="Times New Roman"/>
              </a:rPr>
              <a:t>Acts 2:23 (KJV) </a:t>
            </a:r>
          </a:p>
          <a:p>
            <a:pPr algn="just"/>
            <a:r>
              <a:rPr lang="en-US" sz="2400" b="1" dirty="0">
                <a:solidFill>
                  <a:sysClr val="windowText" lastClr="000000"/>
                </a:solidFill>
                <a:ea typeface="Times New Roman"/>
                <a:cs typeface="Times New Roman"/>
              </a:rPr>
              <a:t>23  Him, being delivered by the determinate counsel and foreknowledge of God, ye have taken, and by wicked hands have crucified and slain: </a:t>
            </a:r>
          </a:p>
        </p:txBody>
      </p:sp>
      <p:sp>
        <p:nvSpPr>
          <p:cNvPr id="11" name="Oval 10"/>
          <p:cNvSpPr/>
          <p:nvPr/>
        </p:nvSpPr>
        <p:spPr>
          <a:xfrm>
            <a:off x="6709576" y="5442068"/>
            <a:ext cx="1143000" cy="479792"/>
          </a:xfrm>
          <a:prstGeom prst="ellipse">
            <a:avLst/>
          </a:prstGeom>
          <a:solidFill>
            <a:srgbClr val="C00000">
              <a:alpha val="2902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8134" y="3827192"/>
            <a:ext cx="1059558" cy="409528"/>
          </a:xfrm>
          <a:prstGeom prst="ellipse">
            <a:avLst/>
          </a:prstGeom>
          <a:solidFill>
            <a:srgbClr val="C00000">
              <a:alpha val="2902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1"/>
          </p:cNvCxnSpPr>
          <p:nvPr/>
        </p:nvCxnSpPr>
        <p:spPr>
          <a:xfrm flipH="1" flipV="1">
            <a:off x="5854804" y="4236720"/>
            <a:ext cx="1022160" cy="1275612"/>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6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782</Words>
  <Application>Microsoft Office PowerPoint</Application>
  <PresentationFormat>On-screen Show (4:3)</PresentationFormat>
  <Paragraphs>80</Paragraphs>
  <Slides>12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 Narrow</vt:lpstr>
      <vt:lpstr>Arial</vt:lpstr>
      <vt:lpstr>Wingdings</vt:lpstr>
      <vt:lpstr>Times New Roman</vt:lpstr>
      <vt:lpstr>Bradley Hand ITC</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Donald Wright</cp:lastModifiedBy>
  <cp:revision>31</cp:revision>
  <dcterms:created xsi:type="dcterms:W3CDTF">2015-08-23T05:26:17Z</dcterms:created>
  <dcterms:modified xsi:type="dcterms:W3CDTF">2017-04-30T08:14:52Z</dcterms:modified>
</cp:coreProperties>
</file>