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6" r:id="rId2"/>
    <p:sldMasterId id="2147483688" r:id="rId3"/>
  </p:sldMasterIdLst>
  <p:notesMasterIdLst>
    <p:notesMasterId r:id="rId20"/>
  </p:notesMasterIdLst>
  <p:sldIdLst>
    <p:sldId id="259" r:id="rId4"/>
    <p:sldId id="256" r:id="rId5"/>
    <p:sldId id="257" r:id="rId6"/>
    <p:sldId id="497" r:id="rId7"/>
    <p:sldId id="498" r:id="rId8"/>
    <p:sldId id="499" r:id="rId9"/>
    <p:sldId id="500" r:id="rId10"/>
    <p:sldId id="264" r:id="rId11"/>
    <p:sldId id="501" r:id="rId12"/>
    <p:sldId id="502" r:id="rId13"/>
    <p:sldId id="503" r:id="rId14"/>
    <p:sldId id="266" r:id="rId15"/>
    <p:sldId id="267" r:id="rId16"/>
    <p:sldId id="268" r:id="rId17"/>
    <p:sldId id="269" r:id="rId18"/>
    <p:sldId id="50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30547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4178325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47265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675805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BF71B1-2C4F-4468-B202-D2D85F35EB88}"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638422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BF71B1-2C4F-4468-B202-D2D85F35EB88}"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434535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F71B1-2C4F-4468-B202-D2D85F35EB88}"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0539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265728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BF71B1-2C4F-4468-B202-D2D85F35EB8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8055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3834637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BF71B1-2C4F-4468-B202-D2D85F35EB8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BD273-AC3C-4D67-AA2E-67275A4E46A0}" type="slidenum">
              <a:rPr lang="en-US" smtClean="0"/>
              <a:t>‹#›</a:t>
            </a:fld>
            <a:endParaRPr lang="en-US"/>
          </a:p>
        </p:txBody>
      </p:sp>
    </p:spTree>
    <p:extLst>
      <p:ext uri="{BB962C8B-B14F-4D97-AF65-F5344CB8AC3E}">
        <p14:creationId xmlns:p14="http://schemas.microsoft.com/office/powerpoint/2010/main" val="1927941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01E6-4042-414C-A05D-A83C748E1872}"/>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78604EF-0E6F-4766-8E86-700E8701335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C18AA61-DADE-4314-978E-ED39713CAEEE}"/>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30ED16E8-5D9C-4E47-90CD-20DC79B33D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6A7BE-B47B-4A25-AF27-781970379FC7}"/>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2624766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2A41-2172-473B-BD95-6A03E0875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2BF1C-6497-4C4F-BD6E-20E4CCE47D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613D5-F2E5-42E0-AB2D-69BFF29C67B0}"/>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984CFDA4-7B2B-47B9-988C-D48F5F383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8851F-EAEC-4381-BF9B-642BE295EE9F}"/>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26368396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5B533-4641-4C62-9235-60C0F56D21C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5BD98C9-6277-4A8F-AEDE-4434521C6BD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6EAE83-A5E4-4A4E-8CDB-B5748A9EE476}"/>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D67EFCDE-E7F4-498A-A69F-C186AEBC79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C33580-0909-4E55-8029-7B5D917F51D4}"/>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2322991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BB15-630A-4C06-9940-5244438D80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333588-E381-4CD4-A738-2F1C49B6F01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7A6481-05B2-4FEA-87EE-0B24AD14ED76}"/>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EFF1-FA10-493D-8165-A0B32BF210A3}"/>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6" name="Footer Placeholder 5">
            <a:extLst>
              <a:ext uri="{FF2B5EF4-FFF2-40B4-BE49-F238E27FC236}">
                <a16:creationId xmlns:a16="http://schemas.microsoft.com/office/drawing/2014/main" id="{C58B0B97-FC7A-493B-8C98-F81CBAF09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790040-106B-454F-B31B-BF26F99E785E}"/>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6476293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77935-6044-46DC-9B97-48CF72F6B3F3}"/>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A2E93C-6EDE-4339-9FB4-F50897D3963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E243754-9047-4000-BAEA-5FC99FAA732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14F3F-FEF0-43F6-A15E-D7D2E4AC017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37ADEDB-FCC8-49EE-98C5-87C642172A7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0D2443-0E66-42C7-9752-C2A8DA1C021B}"/>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8" name="Footer Placeholder 7">
            <a:extLst>
              <a:ext uri="{FF2B5EF4-FFF2-40B4-BE49-F238E27FC236}">
                <a16:creationId xmlns:a16="http://schemas.microsoft.com/office/drawing/2014/main" id="{278E53B0-AD33-49E9-8AD4-BF9883EB4B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703D9C-DBFA-4912-8660-67819FF7760E}"/>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17792176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EA2A-0DF3-430E-90ED-5661584028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CF3744-5D5A-4312-A01A-33AE70AFF98E}"/>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4" name="Footer Placeholder 3">
            <a:extLst>
              <a:ext uri="{FF2B5EF4-FFF2-40B4-BE49-F238E27FC236}">
                <a16:creationId xmlns:a16="http://schemas.microsoft.com/office/drawing/2014/main" id="{9FAD1F2E-5B38-48BA-9F0B-2187660804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1A0CFC-9657-40BF-A104-61F1A57827A7}"/>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2821545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CF26FD-E7EF-4534-88B2-C5DEE0D5F98C}"/>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3" name="Footer Placeholder 2">
            <a:extLst>
              <a:ext uri="{FF2B5EF4-FFF2-40B4-BE49-F238E27FC236}">
                <a16:creationId xmlns:a16="http://schemas.microsoft.com/office/drawing/2014/main" id="{C7A56D23-D62F-4697-869A-16EDD95F34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533665-8633-4006-8ED4-D689D62EC35A}"/>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353217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337D8-E374-4336-8AF0-5229959E1E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9B951A8-A4DB-4DEE-9CC9-E0D9F0884BB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643B2D-20EF-4E7A-B0E0-0CFEE1A1D18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AC420D2-35FE-4C1D-987C-65225638C5FA}"/>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6" name="Footer Placeholder 5">
            <a:extLst>
              <a:ext uri="{FF2B5EF4-FFF2-40B4-BE49-F238E27FC236}">
                <a16:creationId xmlns:a16="http://schemas.microsoft.com/office/drawing/2014/main" id="{74FDA2AD-5889-48C7-9162-1063D79EF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054AA3-6E89-4D2F-B667-B55FF7639E4A}"/>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78951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170A-ACE3-4A9D-A4BD-FC3CFB3EEBF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1908768-2D86-4920-A50F-C4DF25AEA96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60DA37D-D976-4001-A6C8-5CD3C951DBE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4031BAB-5C6A-4A33-96BC-92B9A5304CC1}"/>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6" name="Footer Placeholder 5">
            <a:extLst>
              <a:ext uri="{FF2B5EF4-FFF2-40B4-BE49-F238E27FC236}">
                <a16:creationId xmlns:a16="http://schemas.microsoft.com/office/drawing/2014/main" id="{69CD79E7-A285-41E0-9221-057597160D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05E0E7-5B04-4295-ACBB-7708F49C3036}"/>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3874289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F347B-16B9-4D3D-AF77-3D7E473824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DE4E8F-2864-4AC9-A9E7-08D2E2AEF0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E9813-8EF9-4C8D-948F-45C27323CD59}"/>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EB1B5688-3E52-4D88-8C9F-9F6E9A9E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67FC4-1929-470A-9ACC-9BA2ED519D88}"/>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3710566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79FD86-6A82-4E79-8E7D-7CB4AC2E1DE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C10EC7-3BB0-4E7D-AEE1-1C90CBE652A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16805-D824-474F-A574-2ECFD9F0212C}"/>
              </a:ext>
            </a:extLst>
          </p:cNvPr>
          <p:cNvSpPr>
            <a:spLocks noGrp="1"/>
          </p:cNvSpPr>
          <p:nvPr>
            <p:ph type="dt" sz="half" idx="10"/>
          </p:nvPr>
        </p:nvSpPr>
        <p:spPr/>
        <p:txBody>
          <a:body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5F2CA625-7309-4F9C-9A73-9375DC125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B275C-348B-4B69-B44E-B14BCC000C7F}"/>
              </a:ext>
            </a:extLst>
          </p:cNvPr>
          <p:cNvSpPr>
            <a:spLocks noGrp="1"/>
          </p:cNvSpPr>
          <p:nvPr>
            <p:ph type="sldNum" sz="quarter" idx="12"/>
          </p:nvPr>
        </p:nvSpPr>
        <p:spPr/>
        <p:txBody>
          <a:bodyPr/>
          <a:lstStyle/>
          <a:p>
            <a:fld id="{F36C5255-12ED-49FA-BAA8-59FF28FEC388}" type="slidenum">
              <a:rPr lang="en-US" smtClean="0"/>
              <a:t>‹#›</a:t>
            </a:fld>
            <a:endParaRPr lang="en-US"/>
          </a:p>
        </p:txBody>
      </p:sp>
    </p:spTree>
    <p:extLst>
      <p:ext uri="{BB962C8B-B14F-4D97-AF65-F5344CB8AC3E}">
        <p14:creationId xmlns:p14="http://schemas.microsoft.com/office/powerpoint/2010/main" val="196106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3/29/2021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F71B1-2C4F-4468-B202-D2D85F35EB88}" type="datetimeFigureOut">
              <a:rPr lang="en-US" smtClean="0"/>
              <a:t>3/29/2021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BD273-AC3C-4D67-AA2E-67275A4E46A0}" type="slidenum">
              <a:rPr lang="en-US" smtClean="0"/>
              <a:t>‹#›</a:t>
            </a:fld>
            <a:endParaRPr lang="en-US"/>
          </a:p>
        </p:txBody>
      </p:sp>
    </p:spTree>
    <p:extLst>
      <p:ext uri="{BB962C8B-B14F-4D97-AF65-F5344CB8AC3E}">
        <p14:creationId xmlns:p14="http://schemas.microsoft.com/office/powerpoint/2010/main" val="3849015393"/>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7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C6FFD9-5392-4483-95FF-503BD47B564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735AD6-C312-4BF8-AD87-A2C310F90C3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F7C90B-4B05-4897-8810-CCE1CDF8417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D83518-78A4-4967-B670-204F667C0D00}" type="datetimeFigureOut">
              <a:rPr lang="en-US" smtClean="0"/>
              <a:t>3/29/2021</a:t>
            </a:fld>
            <a:endParaRPr lang="en-US"/>
          </a:p>
        </p:txBody>
      </p:sp>
      <p:sp>
        <p:nvSpPr>
          <p:cNvPr id="5" name="Footer Placeholder 4">
            <a:extLst>
              <a:ext uri="{FF2B5EF4-FFF2-40B4-BE49-F238E27FC236}">
                <a16:creationId xmlns:a16="http://schemas.microsoft.com/office/drawing/2014/main" id="{FC379B8B-DA3D-410C-88F9-CF8B11F74E8A}"/>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18B68C-A9AB-42FF-B9CE-C92CAF09B64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6C5255-12ED-49FA-BAA8-59FF28FEC388}" type="slidenum">
              <a:rPr lang="en-US" smtClean="0"/>
              <a:t>‹#›</a:t>
            </a:fld>
            <a:endParaRPr lang="en-US"/>
          </a:p>
        </p:txBody>
      </p:sp>
    </p:spTree>
    <p:extLst>
      <p:ext uri="{BB962C8B-B14F-4D97-AF65-F5344CB8AC3E}">
        <p14:creationId xmlns:p14="http://schemas.microsoft.com/office/powerpoint/2010/main" val="170639630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181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488B2-FFB9-4E9A-B28E-0EB955499C5C}"/>
              </a:ext>
            </a:extLst>
          </p:cNvPr>
          <p:cNvSpPr>
            <a:spLocks noGrp="1"/>
          </p:cNvSpPr>
          <p:nvPr>
            <p:ph type="title"/>
          </p:nvPr>
        </p:nvSpPr>
        <p:spPr/>
        <p:txBody>
          <a:bodyPr/>
          <a:lstStyle/>
          <a:p>
            <a:pPr algn="ctr"/>
            <a:r>
              <a:rPr lang="en-US" dirty="0"/>
              <a:t>Psalm 136- God’s goodness</a:t>
            </a:r>
          </a:p>
        </p:txBody>
      </p:sp>
      <p:sp>
        <p:nvSpPr>
          <p:cNvPr id="3" name="Content Placeholder 2">
            <a:extLst>
              <a:ext uri="{FF2B5EF4-FFF2-40B4-BE49-F238E27FC236}">
                <a16:creationId xmlns:a16="http://schemas.microsoft.com/office/drawing/2014/main" id="{8CAEA91D-F41C-45D3-B5BB-06C20C8BB15B}"/>
              </a:ext>
            </a:extLst>
          </p:cNvPr>
          <p:cNvSpPr>
            <a:spLocks noGrp="1"/>
          </p:cNvSpPr>
          <p:nvPr>
            <p:ph idx="1"/>
          </p:nvPr>
        </p:nvSpPr>
        <p:spPr/>
        <p:txBody>
          <a:bodyPr/>
          <a:lstStyle/>
          <a:p>
            <a:r>
              <a:rPr lang="en-US" dirty="0"/>
              <a:t>He does wonders</a:t>
            </a:r>
          </a:p>
          <a:p>
            <a:r>
              <a:rPr lang="en-US" dirty="0"/>
              <a:t>He made the heavens</a:t>
            </a:r>
          </a:p>
          <a:p>
            <a:r>
              <a:rPr lang="en-US" dirty="0"/>
              <a:t>Spreads the earth above the waters</a:t>
            </a:r>
          </a:p>
          <a:p>
            <a:r>
              <a:rPr lang="en-US" dirty="0"/>
              <a:t>Made the great lights</a:t>
            </a:r>
          </a:p>
          <a:p>
            <a:r>
              <a:rPr lang="en-US" dirty="0"/>
              <a:t>Struck Egypt’s firstborn and brought Israel out of bondage</a:t>
            </a:r>
          </a:p>
          <a:p>
            <a:r>
              <a:rPr lang="en-US" dirty="0"/>
              <a:t>Smote great kings – </a:t>
            </a:r>
            <a:r>
              <a:rPr lang="en-US" dirty="0" err="1"/>
              <a:t>Og</a:t>
            </a:r>
            <a:r>
              <a:rPr lang="en-US" dirty="0"/>
              <a:t> and </a:t>
            </a:r>
            <a:r>
              <a:rPr lang="en-US" dirty="0" err="1"/>
              <a:t>Sihon</a:t>
            </a:r>
            <a:endParaRPr lang="en-US" dirty="0"/>
          </a:p>
          <a:p>
            <a:r>
              <a:rPr lang="en-US" dirty="0"/>
              <a:t>Delivered the people from their enemies</a:t>
            </a:r>
          </a:p>
          <a:p>
            <a:r>
              <a:rPr lang="en-US" dirty="0"/>
              <a:t>Gives food to all flesh</a:t>
            </a:r>
          </a:p>
          <a:p>
            <a:endParaRPr lang="en-US" dirty="0"/>
          </a:p>
        </p:txBody>
      </p:sp>
      <p:sp>
        <p:nvSpPr>
          <p:cNvPr id="4" name="TextBox 3">
            <a:extLst>
              <a:ext uri="{FF2B5EF4-FFF2-40B4-BE49-F238E27FC236}">
                <a16:creationId xmlns:a16="http://schemas.microsoft.com/office/drawing/2014/main" id="{DC4C27D3-E050-46E8-B931-C931884C2562}"/>
              </a:ext>
            </a:extLst>
          </p:cNvPr>
          <p:cNvSpPr txBox="1"/>
          <p:nvPr/>
        </p:nvSpPr>
        <p:spPr>
          <a:xfrm>
            <a:off x="1328738" y="5449907"/>
            <a:ext cx="6853671" cy="300082"/>
          </a:xfrm>
          <a:prstGeom prst="rect">
            <a:avLst/>
          </a:prstGeom>
          <a:noFill/>
        </p:spPr>
        <p:txBody>
          <a:bodyPr wrap="none" rtlCol="0">
            <a:spAutoFit/>
          </a:bodyPr>
          <a:lstStyle/>
          <a:p>
            <a:pPr defTabSz="685800"/>
            <a:r>
              <a:rPr lang="en-US" sz="1350" b="1" dirty="0">
                <a:solidFill>
                  <a:srgbClr val="FF0000"/>
                </a:solidFill>
                <a:latin typeface="Calibri" panose="020F0502020204030204"/>
              </a:rPr>
              <a:t>While the Psalmist is overcome with God’s </a:t>
            </a:r>
            <a:r>
              <a:rPr lang="en-US" sz="1350" b="1" dirty="0" err="1">
                <a:solidFill>
                  <a:srgbClr val="FF0000"/>
                </a:solidFill>
                <a:latin typeface="Calibri" panose="020F0502020204030204"/>
              </a:rPr>
              <a:t>hesed</a:t>
            </a:r>
            <a:r>
              <a:rPr lang="en-US" sz="1350" b="1" dirty="0">
                <a:solidFill>
                  <a:srgbClr val="FF0000"/>
                </a:solidFill>
                <a:latin typeface="Calibri" panose="020F0502020204030204"/>
              </a:rPr>
              <a:t>,  we can understand the term better - Christ</a:t>
            </a:r>
          </a:p>
        </p:txBody>
      </p:sp>
    </p:spTree>
    <p:extLst>
      <p:ext uri="{BB962C8B-B14F-4D97-AF65-F5344CB8AC3E}">
        <p14:creationId xmlns:p14="http://schemas.microsoft.com/office/powerpoint/2010/main" val="264743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86C08-97DC-4D53-9A8B-31A90D164C8C}"/>
              </a:ext>
            </a:extLst>
          </p:cNvPr>
          <p:cNvSpPr>
            <a:spLocks noGrp="1"/>
          </p:cNvSpPr>
          <p:nvPr>
            <p:ph type="title"/>
          </p:nvPr>
        </p:nvSpPr>
        <p:spPr>
          <a:xfrm>
            <a:off x="628650" y="966788"/>
            <a:ext cx="7886700" cy="994172"/>
          </a:xfrm>
        </p:spPr>
        <p:txBody>
          <a:bodyPr/>
          <a:lstStyle/>
          <a:p>
            <a:r>
              <a:rPr lang="en-US" dirty="0"/>
              <a:t>Problems with seeing God as completely good</a:t>
            </a:r>
          </a:p>
        </p:txBody>
      </p:sp>
      <p:sp>
        <p:nvSpPr>
          <p:cNvPr id="3" name="Content Placeholder 2">
            <a:extLst>
              <a:ext uri="{FF2B5EF4-FFF2-40B4-BE49-F238E27FC236}">
                <a16:creationId xmlns:a16="http://schemas.microsoft.com/office/drawing/2014/main" id="{A7E85F16-BD59-4FF8-B246-DF04F509B92B}"/>
              </a:ext>
            </a:extLst>
          </p:cNvPr>
          <p:cNvSpPr>
            <a:spLocks noGrp="1"/>
          </p:cNvSpPr>
          <p:nvPr>
            <p:ph idx="1"/>
          </p:nvPr>
        </p:nvSpPr>
        <p:spPr>
          <a:xfrm>
            <a:off x="628650" y="2052637"/>
            <a:ext cx="7886700" cy="3674270"/>
          </a:xfrm>
        </p:spPr>
        <p:txBody>
          <a:bodyPr>
            <a:normAutofit/>
          </a:bodyPr>
          <a:lstStyle/>
          <a:p>
            <a:r>
              <a:rPr lang="en-US" dirty="0"/>
              <a:t>My plans – even those for good – do  not work out  </a:t>
            </a:r>
          </a:p>
          <a:p>
            <a:pPr lvl="1"/>
            <a:r>
              <a:rPr lang="en-US" u="sng" dirty="0"/>
              <a:t>Proverbs 16:1</a:t>
            </a:r>
          </a:p>
          <a:p>
            <a:r>
              <a:rPr lang="en-US" dirty="0"/>
              <a:t>There is evil in the world – If God is all powerful and all good – WHY?</a:t>
            </a:r>
          </a:p>
          <a:p>
            <a:pPr lvl="1"/>
            <a:r>
              <a:rPr lang="en-US" dirty="0"/>
              <a:t>The world is an evil place – </a:t>
            </a:r>
            <a:r>
              <a:rPr lang="en-US" u="sng" dirty="0"/>
              <a:t>Romans 3:10-18</a:t>
            </a:r>
            <a:r>
              <a:rPr lang="en-US" dirty="0"/>
              <a:t>, the book of Ecclesiastes</a:t>
            </a:r>
          </a:p>
          <a:p>
            <a:pPr lvl="1"/>
            <a:r>
              <a:rPr lang="en-US" dirty="0"/>
              <a:t>God has given us the power to choose and this can lead to wrong choices</a:t>
            </a:r>
          </a:p>
          <a:p>
            <a:pPr lvl="2"/>
            <a:r>
              <a:rPr lang="en-US" dirty="0"/>
              <a:t>The consequences of the sin of others can harm me and my loved ones</a:t>
            </a:r>
          </a:p>
          <a:p>
            <a:pPr lvl="2"/>
            <a:r>
              <a:rPr lang="en-US" dirty="0"/>
              <a:t>The consequences of my sin may harm me and my loved ones</a:t>
            </a:r>
          </a:p>
          <a:p>
            <a:pPr lvl="2"/>
            <a:r>
              <a:rPr lang="en-US" dirty="0"/>
              <a:t>We die physically as a result of Adam’s sin</a:t>
            </a:r>
          </a:p>
          <a:p>
            <a:r>
              <a:rPr lang="en-US" dirty="0"/>
              <a:t>God’s ultimate punishment is too harsh – How can a good God assign someone to a place like that for eternity?</a:t>
            </a:r>
          </a:p>
          <a:p>
            <a:pPr lvl="1"/>
            <a:r>
              <a:rPr lang="en-US" dirty="0"/>
              <a:t>God will condemn the wicked to hell – </a:t>
            </a:r>
            <a:r>
              <a:rPr lang="en-US" u="sng" dirty="0"/>
              <a:t>Jude 12-13  </a:t>
            </a:r>
            <a:r>
              <a:rPr lang="en-US" dirty="0"/>
              <a:t>“blackness of darkness”</a:t>
            </a:r>
          </a:p>
          <a:p>
            <a:pPr lvl="1"/>
            <a:r>
              <a:rPr lang="en-US" dirty="0"/>
              <a:t>Punishment fits the crime</a:t>
            </a:r>
          </a:p>
          <a:p>
            <a:pPr marL="342900"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356471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2724-E041-4E8A-B62E-9FBE9878F590}"/>
              </a:ext>
            </a:extLst>
          </p:cNvPr>
          <p:cNvSpPr>
            <a:spLocks noGrp="1"/>
          </p:cNvSpPr>
          <p:nvPr>
            <p:ph type="title"/>
          </p:nvPr>
        </p:nvSpPr>
        <p:spPr/>
        <p:txBody>
          <a:bodyPr/>
          <a:lstStyle/>
          <a:p>
            <a:r>
              <a:rPr lang="en-US" dirty="0"/>
              <a:t>Can God’s </a:t>
            </a:r>
            <a:r>
              <a:rPr lang="en-US" dirty="0" err="1"/>
              <a:t>hesed</a:t>
            </a:r>
            <a:r>
              <a:rPr lang="en-US" dirty="0"/>
              <a:t> (steadfast love) be trusted?</a:t>
            </a:r>
          </a:p>
        </p:txBody>
      </p:sp>
      <p:sp>
        <p:nvSpPr>
          <p:cNvPr id="3" name="Content Placeholder 2">
            <a:extLst>
              <a:ext uri="{FF2B5EF4-FFF2-40B4-BE49-F238E27FC236}">
                <a16:creationId xmlns:a16="http://schemas.microsoft.com/office/drawing/2014/main" id="{FD7A061F-BD48-47E0-AB28-2590B5CF0DCB}"/>
              </a:ext>
            </a:extLst>
          </p:cNvPr>
          <p:cNvSpPr>
            <a:spLocks noGrp="1"/>
          </p:cNvSpPr>
          <p:nvPr>
            <p:ph idx="1"/>
          </p:nvPr>
        </p:nvSpPr>
        <p:spPr>
          <a:xfrm>
            <a:off x="628650" y="2226468"/>
            <a:ext cx="7886700" cy="3617119"/>
          </a:xfrm>
        </p:spPr>
        <p:txBody>
          <a:bodyPr>
            <a:normAutofit fontScale="92500" lnSpcReduction="10000"/>
          </a:bodyPr>
          <a:lstStyle/>
          <a:p>
            <a:r>
              <a:rPr lang="en-US" dirty="0"/>
              <a:t>God places choices in front of us to see what kind of people we are-Will we trust Him?</a:t>
            </a:r>
          </a:p>
          <a:p>
            <a:pPr lvl="1"/>
            <a:r>
              <a:rPr lang="en-US" dirty="0"/>
              <a:t>Relationship between steadfast love and trust – </a:t>
            </a:r>
            <a:r>
              <a:rPr lang="en-US" u="sng" dirty="0"/>
              <a:t>Psalm 143:8  </a:t>
            </a:r>
            <a:r>
              <a:rPr lang="en-US" dirty="0"/>
              <a:t>Cause me to hear thy lovingkindness in the morning; For in thee do I trust: </a:t>
            </a:r>
          </a:p>
          <a:p>
            <a:pPr lvl="1"/>
            <a:r>
              <a:rPr lang="en-US" dirty="0"/>
              <a:t>Adam and Eve</a:t>
            </a:r>
          </a:p>
          <a:p>
            <a:pPr lvl="1"/>
            <a:r>
              <a:rPr lang="en-US" dirty="0"/>
              <a:t>Children of Israel  </a:t>
            </a:r>
            <a:r>
              <a:rPr lang="en-US" u="sng" dirty="0"/>
              <a:t>Deut. 8</a:t>
            </a:r>
          </a:p>
          <a:p>
            <a:pPr lvl="2"/>
            <a:r>
              <a:rPr lang="en-US" dirty="0"/>
              <a:t>(2-3) And you shall remember the whole way that the Lord your God has led you these forty years in the wilderness</a:t>
            </a:r>
            <a:r>
              <a:rPr lang="en-US" u="sng" dirty="0"/>
              <a:t>, that he might humble you, testing you to know what was in your heart</a:t>
            </a:r>
            <a:r>
              <a:rPr lang="en-US" dirty="0"/>
              <a:t>, whether you would keep his commandments or not. And he humbled you and let you hunger and fed you with manna, which you did not know, nor did your fathers know, that he might make you know that </a:t>
            </a:r>
            <a:r>
              <a:rPr lang="en-US" u="sng" dirty="0"/>
              <a:t>man does not live by bread alone, but man lives by every word that comes from the mouth of the Lord</a:t>
            </a:r>
            <a:r>
              <a:rPr lang="en-US" dirty="0"/>
              <a:t>.</a:t>
            </a:r>
          </a:p>
          <a:p>
            <a:pPr lvl="2"/>
            <a:r>
              <a:rPr lang="en-US" dirty="0"/>
              <a:t>(14-16)  God</a:t>
            </a:r>
            <a:r>
              <a:rPr lang="en-US" u="sng" dirty="0"/>
              <a:t>, who brought you out of the land of Egypt</a:t>
            </a:r>
            <a:r>
              <a:rPr lang="en-US" dirty="0"/>
              <a:t>, out of the house of slavery,  who </a:t>
            </a:r>
            <a:r>
              <a:rPr lang="en-US" u="sng" dirty="0"/>
              <a:t>led</a:t>
            </a:r>
            <a:r>
              <a:rPr lang="en-US" dirty="0"/>
              <a:t> </a:t>
            </a:r>
            <a:r>
              <a:rPr lang="en-US" u="sng" dirty="0"/>
              <a:t>you</a:t>
            </a:r>
            <a:r>
              <a:rPr lang="en-US" dirty="0"/>
              <a:t> through the great and terrifying wilderness, with its fiery serpents and scorpions and thirsty ground where there was no water, who </a:t>
            </a:r>
            <a:r>
              <a:rPr lang="en-US" u="sng" dirty="0"/>
              <a:t>brought you water out of the flinty rock</a:t>
            </a:r>
            <a:r>
              <a:rPr lang="en-US" dirty="0"/>
              <a:t>,  </a:t>
            </a:r>
            <a:r>
              <a:rPr lang="en-US" u="sng" dirty="0"/>
              <a:t>who fed</a:t>
            </a:r>
            <a:r>
              <a:rPr lang="en-US" dirty="0"/>
              <a:t> you in the wilderness with manna that your fathers did not know, that he might humble you and </a:t>
            </a:r>
            <a:r>
              <a:rPr lang="en-US" u="sng" dirty="0"/>
              <a:t>test you, </a:t>
            </a:r>
            <a:r>
              <a:rPr lang="en-US" sz="1950" b="1" u="sng" dirty="0"/>
              <a:t>to do you good in the end</a:t>
            </a:r>
          </a:p>
          <a:p>
            <a:pPr marL="685800" lvl="2" indent="0">
              <a:buNone/>
            </a:pPr>
            <a:endParaRPr lang="en-US" dirty="0"/>
          </a:p>
          <a:p>
            <a:pPr lvl="2"/>
            <a:endParaRPr lang="en-US" dirty="0"/>
          </a:p>
        </p:txBody>
      </p:sp>
    </p:spTree>
    <p:extLst>
      <p:ext uri="{BB962C8B-B14F-4D97-AF65-F5344CB8AC3E}">
        <p14:creationId xmlns:p14="http://schemas.microsoft.com/office/powerpoint/2010/main" val="20340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E1867-A89A-4F60-AB86-C5923BFA86DB}"/>
              </a:ext>
            </a:extLst>
          </p:cNvPr>
          <p:cNvSpPr>
            <a:spLocks noGrp="1"/>
          </p:cNvSpPr>
          <p:nvPr>
            <p:ph type="title"/>
          </p:nvPr>
        </p:nvSpPr>
        <p:spPr/>
        <p:txBody>
          <a:bodyPr/>
          <a:lstStyle/>
          <a:p>
            <a:r>
              <a:rPr lang="en-US" dirty="0"/>
              <a:t>God’s </a:t>
            </a:r>
            <a:r>
              <a:rPr lang="en-US" dirty="0" err="1"/>
              <a:t>hesed</a:t>
            </a:r>
            <a:r>
              <a:rPr lang="en-US" dirty="0"/>
              <a:t> toward us today</a:t>
            </a:r>
          </a:p>
        </p:txBody>
      </p:sp>
      <p:sp>
        <p:nvSpPr>
          <p:cNvPr id="3" name="Content Placeholder 2">
            <a:extLst>
              <a:ext uri="{FF2B5EF4-FFF2-40B4-BE49-F238E27FC236}">
                <a16:creationId xmlns:a16="http://schemas.microsoft.com/office/drawing/2014/main" id="{5A133C53-0E24-444F-BB78-73E1E59AF2E2}"/>
              </a:ext>
            </a:extLst>
          </p:cNvPr>
          <p:cNvSpPr>
            <a:spLocks noGrp="1"/>
          </p:cNvSpPr>
          <p:nvPr>
            <p:ph idx="1"/>
          </p:nvPr>
        </p:nvSpPr>
        <p:spPr/>
        <p:txBody>
          <a:bodyPr/>
          <a:lstStyle/>
          <a:p>
            <a:r>
              <a:rPr lang="en-US" dirty="0"/>
              <a:t>Physical blessing – </a:t>
            </a:r>
          </a:p>
          <a:p>
            <a:r>
              <a:rPr lang="en-US" dirty="0"/>
              <a:t>We see God’s steadfast love toward us in His Son</a:t>
            </a:r>
          </a:p>
          <a:p>
            <a:pPr lvl="1"/>
            <a:r>
              <a:rPr lang="en-US" u="sng" dirty="0"/>
              <a:t>John 3:16 </a:t>
            </a:r>
          </a:p>
          <a:p>
            <a:pPr lvl="1"/>
            <a:r>
              <a:rPr lang="en-US" dirty="0"/>
              <a:t>Consider the facts of Christ’s life other than His death</a:t>
            </a:r>
          </a:p>
          <a:p>
            <a:pPr lvl="2"/>
            <a:r>
              <a:rPr lang="en-US" u="sng" dirty="0"/>
              <a:t>Philippians  2:5-8       </a:t>
            </a:r>
            <a:r>
              <a:rPr lang="en-US" dirty="0"/>
              <a:t>What He gave up to come here and live</a:t>
            </a:r>
          </a:p>
          <a:p>
            <a:pPr lvl="2"/>
            <a:r>
              <a:rPr lang="en-US" u="sng" dirty="0"/>
              <a:t>Mark 4:35-41</a:t>
            </a:r>
            <a:r>
              <a:rPr lang="en-US" dirty="0"/>
              <a:t>     Worked to exhaustion</a:t>
            </a:r>
          </a:p>
          <a:p>
            <a:pPr lvl="2"/>
            <a:endParaRPr lang="en-US" dirty="0"/>
          </a:p>
          <a:p>
            <a:pPr lvl="1"/>
            <a:endParaRPr lang="en-US" dirty="0"/>
          </a:p>
          <a:p>
            <a:pPr lvl="1"/>
            <a:r>
              <a:rPr lang="en-US" u="sng" dirty="0"/>
              <a:t>Eph 2:1-7</a:t>
            </a:r>
            <a:r>
              <a:rPr lang="en-US" dirty="0"/>
              <a:t>    We were dead, but now live</a:t>
            </a:r>
          </a:p>
          <a:p>
            <a:pPr lvl="1"/>
            <a:endParaRPr lang="en-US" dirty="0"/>
          </a:p>
        </p:txBody>
      </p:sp>
    </p:spTree>
    <p:extLst>
      <p:ext uri="{BB962C8B-B14F-4D97-AF65-F5344CB8AC3E}">
        <p14:creationId xmlns:p14="http://schemas.microsoft.com/office/powerpoint/2010/main" val="229742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9D5E-0426-48F5-BEB0-4F52A7E93187}"/>
              </a:ext>
            </a:extLst>
          </p:cNvPr>
          <p:cNvSpPr>
            <a:spLocks noGrp="1"/>
          </p:cNvSpPr>
          <p:nvPr>
            <p:ph type="title"/>
          </p:nvPr>
        </p:nvSpPr>
        <p:spPr/>
        <p:txBody>
          <a:bodyPr/>
          <a:lstStyle/>
          <a:p>
            <a:r>
              <a:rPr lang="en-US" dirty="0"/>
              <a:t>We can despise the goodness of God</a:t>
            </a:r>
          </a:p>
        </p:txBody>
      </p:sp>
      <p:sp>
        <p:nvSpPr>
          <p:cNvPr id="3" name="Content Placeholder 2">
            <a:extLst>
              <a:ext uri="{FF2B5EF4-FFF2-40B4-BE49-F238E27FC236}">
                <a16:creationId xmlns:a16="http://schemas.microsoft.com/office/drawing/2014/main" id="{2E49FB07-FE57-45F5-ABD5-3B690FDC3EC3}"/>
              </a:ext>
            </a:extLst>
          </p:cNvPr>
          <p:cNvSpPr>
            <a:spLocks noGrp="1"/>
          </p:cNvSpPr>
          <p:nvPr>
            <p:ph idx="1"/>
          </p:nvPr>
        </p:nvSpPr>
        <p:spPr>
          <a:xfrm>
            <a:off x="628650" y="2176463"/>
            <a:ext cx="7886700" cy="3724275"/>
          </a:xfrm>
        </p:spPr>
        <p:txBody>
          <a:bodyPr>
            <a:normAutofit fontScale="92500" lnSpcReduction="20000"/>
          </a:bodyPr>
          <a:lstStyle/>
          <a:p>
            <a:r>
              <a:rPr lang="en-US" dirty="0"/>
              <a:t>If God’s love is steadfast and we can always depend on it, can’t we get away with sin?</a:t>
            </a:r>
          </a:p>
          <a:p>
            <a:pPr lvl="1"/>
            <a:r>
              <a:rPr lang="en-US" u="sng" dirty="0"/>
              <a:t>Exodus 34:5-7</a:t>
            </a:r>
            <a:r>
              <a:rPr lang="en-US" dirty="0"/>
              <a:t> The Lord descended in the cloud and stood there with him as he called upon the name of the Lord. Then the Lord passed by in front of him and proclaimed, “The Lord, the Lord God, compassionate and gracious, slow to anger, and abounding in lovingkindness and truth; </a:t>
            </a:r>
            <a:r>
              <a:rPr lang="en-US" b="1" u="sng" dirty="0"/>
              <a:t>who keeps lovingkindness </a:t>
            </a:r>
            <a:r>
              <a:rPr lang="en-US" dirty="0"/>
              <a:t>for thousands, who forgives iniquity, transgression and sin; </a:t>
            </a:r>
            <a:r>
              <a:rPr lang="en-US" b="1" u="sng" dirty="0"/>
              <a:t>yet He will by no means leave the guilty </a:t>
            </a:r>
            <a:r>
              <a:rPr lang="en-US" dirty="0"/>
              <a:t>unpunished, visiting the iniquity of fathers on the children and on the grandchildren to the third and fourth generations.”</a:t>
            </a:r>
          </a:p>
          <a:p>
            <a:pPr lvl="1"/>
            <a:r>
              <a:rPr lang="en-US" u="sng" dirty="0"/>
              <a:t>Romans 2:1-4</a:t>
            </a:r>
            <a:r>
              <a:rPr lang="en-US" dirty="0"/>
              <a:t> Wherefore thou art without excuse, O man, whosoever thou art that </a:t>
            </a:r>
            <a:r>
              <a:rPr lang="en-US" dirty="0" err="1"/>
              <a:t>judgest</a:t>
            </a:r>
            <a:r>
              <a:rPr lang="en-US" dirty="0"/>
              <a:t>: for wherein thou </a:t>
            </a:r>
            <a:r>
              <a:rPr lang="en-US" dirty="0" err="1"/>
              <a:t>judgest</a:t>
            </a:r>
            <a:r>
              <a:rPr lang="en-US" dirty="0"/>
              <a:t> another, thou </a:t>
            </a:r>
            <a:r>
              <a:rPr lang="en-US" dirty="0" err="1"/>
              <a:t>condemnest</a:t>
            </a:r>
            <a:r>
              <a:rPr lang="en-US" dirty="0"/>
              <a:t> thyself; for thou that </a:t>
            </a:r>
            <a:r>
              <a:rPr lang="en-US" dirty="0" err="1"/>
              <a:t>judgest</a:t>
            </a:r>
            <a:r>
              <a:rPr lang="en-US" dirty="0"/>
              <a:t> dost </a:t>
            </a:r>
            <a:r>
              <a:rPr lang="en-US" dirty="0" err="1"/>
              <a:t>practise</a:t>
            </a:r>
            <a:r>
              <a:rPr lang="en-US" dirty="0"/>
              <a:t> the same things. And we know that the judgment of God is according to truth against them that </a:t>
            </a:r>
            <a:r>
              <a:rPr lang="en-US" dirty="0" err="1"/>
              <a:t>practise</a:t>
            </a:r>
            <a:r>
              <a:rPr lang="en-US" dirty="0"/>
              <a:t> such things. And </a:t>
            </a:r>
            <a:r>
              <a:rPr lang="en-US" dirty="0" err="1"/>
              <a:t>reckonest</a:t>
            </a:r>
            <a:r>
              <a:rPr lang="en-US" dirty="0"/>
              <a:t> thou this, O man, who </a:t>
            </a:r>
            <a:r>
              <a:rPr lang="en-US" dirty="0" err="1"/>
              <a:t>judgest</a:t>
            </a:r>
            <a:r>
              <a:rPr lang="en-US" dirty="0"/>
              <a:t> them that practice such things, and </a:t>
            </a:r>
            <a:r>
              <a:rPr lang="en-US" dirty="0" err="1"/>
              <a:t>doest</a:t>
            </a:r>
            <a:r>
              <a:rPr lang="en-US" dirty="0"/>
              <a:t> the same, that thou shalt escape the judgment of God? Or </a:t>
            </a:r>
            <a:r>
              <a:rPr lang="en-US" u="sng" dirty="0" err="1"/>
              <a:t>despisest</a:t>
            </a:r>
            <a:r>
              <a:rPr lang="en-US" u="sng" dirty="0"/>
              <a:t> thou the riches of his goodness and forbearance and longsuffering, not knowing that the goodness of God leadeth thee to repentance</a:t>
            </a:r>
          </a:p>
          <a:p>
            <a:pPr lvl="1"/>
            <a:r>
              <a:rPr lang="en-US" u="sng" dirty="0"/>
              <a:t>Galatians 6:7  </a:t>
            </a:r>
            <a:r>
              <a:rPr lang="en-US" dirty="0"/>
              <a:t>Be not deceived; God is not mocked: for whatsoever a man soweth, that shall he also reap</a:t>
            </a:r>
          </a:p>
          <a:p>
            <a:pPr lvl="1"/>
            <a:endParaRPr lang="en-US" dirty="0"/>
          </a:p>
          <a:p>
            <a:pPr lvl="1"/>
            <a:endParaRPr lang="en-US" dirty="0"/>
          </a:p>
        </p:txBody>
      </p:sp>
    </p:spTree>
    <p:extLst>
      <p:ext uri="{BB962C8B-B14F-4D97-AF65-F5344CB8AC3E}">
        <p14:creationId xmlns:p14="http://schemas.microsoft.com/office/powerpoint/2010/main" val="290999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9EE3-547C-4163-A489-7C1F624A7E40}"/>
              </a:ext>
            </a:extLst>
          </p:cNvPr>
          <p:cNvSpPr>
            <a:spLocks noGrp="1"/>
          </p:cNvSpPr>
          <p:nvPr>
            <p:ph type="title"/>
          </p:nvPr>
        </p:nvSpPr>
        <p:spPr/>
        <p:txBody>
          <a:bodyPr/>
          <a:lstStyle/>
          <a:p>
            <a:r>
              <a:rPr lang="en-US" dirty="0"/>
              <a:t>Demands of God’s steadfast love</a:t>
            </a:r>
          </a:p>
        </p:txBody>
      </p:sp>
      <p:sp>
        <p:nvSpPr>
          <p:cNvPr id="3" name="Content Placeholder 2">
            <a:extLst>
              <a:ext uri="{FF2B5EF4-FFF2-40B4-BE49-F238E27FC236}">
                <a16:creationId xmlns:a16="http://schemas.microsoft.com/office/drawing/2014/main" id="{8739952F-C5A4-4BEC-8908-30DDD8581445}"/>
              </a:ext>
            </a:extLst>
          </p:cNvPr>
          <p:cNvSpPr>
            <a:spLocks noGrp="1"/>
          </p:cNvSpPr>
          <p:nvPr>
            <p:ph idx="1"/>
          </p:nvPr>
        </p:nvSpPr>
        <p:spPr/>
        <p:txBody>
          <a:bodyPr/>
          <a:lstStyle/>
          <a:p>
            <a:r>
              <a:rPr lang="en-US" dirty="0"/>
              <a:t>Recognition of what He has done for us – Psalm 136</a:t>
            </a:r>
          </a:p>
          <a:p>
            <a:r>
              <a:rPr lang="en-US" dirty="0"/>
              <a:t>Trust – Psalm 13</a:t>
            </a:r>
          </a:p>
          <a:p>
            <a:r>
              <a:rPr lang="en-US" dirty="0"/>
              <a:t>Thanksgiving – Psalm 136</a:t>
            </a:r>
          </a:p>
          <a:p>
            <a:r>
              <a:rPr lang="en-US" dirty="0"/>
              <a:t>Worship -  Moses in Exodus 34</a:t>
            </a:r>
          </a:p>
          <a:p>
            <a:endParaRPr lang="en-US" dirty="0"/>
          </a:p>
        </p:txBody>
      </p:sp>
    </p:spTree>
    <p:extLst>
      <p:ext uri="{BB962C8B-B14F-4D97-AF65-F5344CB8AC3E}">
        <p14:creationId xmlns:p14="http://schemas.microsoft.com/office/powerpoint/2010/main" val="215654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020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7FB6-D69D-459C-A8D3-823CC5B80B65}"/>
              </a:ext>
            </a:extLst>
          </p:cNvPr>
          <p:cNvSpPr>
            <a:spLocks noGrp="1"/>
          </p:cNvSpPr>
          <p:nvPr>
            <p:ph type="ctrTitle"/>
          </p:nvPr>
        </p:nvSpPr>
        <p:spPr/>
        <p:txBody>
          <a:bodyPr>
            <a:normAutofit/>
          </a:bodyPr>
          <a:lstStyle/>
          <a:p>
            <a:r>
              <a:rPr lang="en-US" sz="6000" dirty="0">
                <a:solidFill>
                  <a:srgbClr val="0070C0"/>
                </a:solidFill>
                <a:effectLst>
                  <a:outerShdw blurRad="38100" dist="38100" dir="2700000" algn="tl">
                    <a:srgbClr val="000000">
                      <a:alpha val="43137"/>
                    </a:srgbClr>
                  </a:outerShdw>
                </a:effectLst>
              </a:rPr>
              <a:t>God Is Good</a:t>
            </a:r>
          </a:p>
        </p:txBody>
      </p:sp>
      <p:sp>
        <p:nvSpPr>
          <p:cNvPr id="3" name="Subtitle 2">
            <a:extLst>
              <a:ext uri="{FF2B5EF4-FFF2-40B4-BE49-F238E27FC236}">
                <a16:creationId xmlns:a16="http://schemas.microsoft.com/office/drawing/2014/main" id="{EBFF15F1-71E8-42E3-88E3-6DC9C09279C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9213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A734A-6807-45F0-AE41-68178050840A}"/>
              </a:ext>
            </a:extLst>
          </p:cNvPr>
          <p:cNvSpPr>
            <a:spLocks noGrp="1"/>
          </p:cNvSpPr>
          <p:nvPr>
            <p:ph type="title"/>
          </p:nvPr>
        </p:nvSpPr>
        <p:spPr/>
        <p:txBody>
          <a:bodyPr/>
          <a:lstStyle/>
          <a:p>
            <a:r>
              <a:rPr lang="en-US" dirty="0"/>
              <a:t>Moses and God’s Goodness – Exodus 33</a:t>
            </a:r>
          </a:p>
        </p:txBody>
      </p:sp>
      <p:sp>
        <p:nvSpPr>
          <p:cNvPr id="3" name="Content Placeholder 2">
            <a:extLst>
              <a:ext uri="{FF2B5EF4-FFF2-40B4-BE49-F238E27FC236}">
                <a16:creationId xmlns:a16="http://schemas.microsoft.com/office/drawing/2014/main" id="{471724BE-F4C9-4D8B-BDEB-2646D3E432FA}"/>
              </a:ext>
            </a:extLst>
          </p:cNvPr>
          <p:cNvSpPr>
            <a:spLocks noGrp="1"/>
          </p:cNvSpPr>
          <p:nvPr>
            <p:ph idx="1"/>
          </p:nvPr>
        </p:nvSpPr>
        <p:spPr/>
        <p:txBody>
          <a:bodyPr/>
          <a:lstStyle/>
          <a:p>
            <a:r>
              <a:rPr lang="en-US" dirty="0"/>
              <a:t>(12-13)Moses said to the LORD, “See, you say to me, ‘Bring up this people,’ but you have not let me know whom you will send with me. Yet you have said, ‘I know you by name, and you have also found favor in my sight.’ Now therefore, if I have found favor in your sight, please </a:t>
            </a:r>
            <a:r>
              <a:rPr lang="en-US" dirty="0">
                <a:highlight>
                  <a:srgbClr val="FFFF00"/>
                </a:highlight>
              </a:rPr>
              <a:t>show me now your ways</a:t>
            </a:r>
            <a:r>
              <a:rPr lang="en-US" dirty="0"/>
              <a:t>….</a:t>
            </a:r>
          </a:p>
          <a:p>
            <a:r>
              <a:rPr lang="en-US" dirty="0"/>
              <a:t>(18)Moses said, “Please </a:t>
            </a:r>
            <a:r>
              <a:rPr lang="en-US" dirty="0">
                <a:highlight>
                  <a:srgbClr val="FFFF00"/>
                </a:highlight>
              </a:rPr>
              <a:t>show me your glory</a:t>
            </a:r>
            <a:r>
              <a:rPr lang="en-US" dirty="0"/>
              <a:t>.” </a:t>
            </a:r>
          </a:p>
          <a:p>
            <a:r>
              <a:rPr lang="en-US" dirty="0"/>
              <a:t>(19)And he said, “</a:t>
            </a:r>
            <a:r>
              <a:rPr lang="en-US" dirty="0">
                <a:highlight>
                  <a:srgbClr val="FFFF00"/>
                </a:highlight>
              </a:rPr>
              <a:t>I will make all my goodness pass before you and will proclaim before you my name </a:t>
            </a:r>
            <a:r>
              <a:rPr lang="en-US" dirty="0"/>
              <a:t>‘The Lord.’ And I will be gracious to whom I will be gracious, and will show mercy on whom I will show mercy.</a:t>
            </a:r>
          </a:p>
          <a:p>
            <a:endParaRPr lang="en-US" dirty="0"/>
          </a:p>
        </p:txBody>
      </p:sp>
      <p:sp>
        <p:nvSpPr>
          <p:cNvPr id="4" name="TextBox 3">
            <a:extLst>
              <a:ext uri="{FF2B5EF4-FFF2-40B4-BE49-F238E27FC236}">
                <a16:creationId xmlns:a16="http://schemas.microsoft.com/office/drawing/2014/main" id="{F730883C-7212-473A-90F0-44CB40AEC10D}"/>
              </a:ext>
            </a:extLst>
          </p:cNvPr>
          <p:cNvSpPr txBox="1"/>
          <p:nvPr/>
        </p:nvSpPr>
        <p:spPr>
          <a:xfrm>
            <a:off x="1973854" y="5325718"/>
            <a:ext cx="5196294" cy="553998"/>
          </a:xfrm>
          <a:prstGeom prst="rect">
            <a:avLst/>
          </a:prstGeom>
          <a:noFill/>
        </p:spPr>
        <p:txBody>
          <a:bodyPr wrap="none" rtlCol="0">
            <a:spAutoFit/>
          </a:bodyPr>
          <a:lstStyle/>
          <a:p>
            <a:pPr algn="ctr" defTabSz="685800"/>
            <a:r>
              <a:rPr lang="en-US" sz="1500" b="1" dirty="0">
                <a:solidFill>
                  <a:srgbClr val="FF0000"/>
                </a:solidFill>
                <a:latin typeface="Calibri" panose="020F0502020204030204"/>
              </a:rPr>
              <a:t>Moses asked to see God’s way and His glory- God answered by </a:t>
            </a:r>
          </a:p>
          <a:p>
            <a:pPr algn="ctr" defTabSz="685800"/>
            <a:r>
              <a:rPr lang="en-US" sz="1500" b="1" dirty="0">
                <a:solidFill>
                  <a:srgbClr val="FF0000"/>
                </a:solidFill>
                <a:latin typeface="Calibri" panose="020F0502020204030204"/>
              </a:rPr>
              <a:t>declaring His goodness And proclaiming His name</a:t>
            </a:r>
          </a:p>
        </p:txBody>
      </p:sp>
    </p:spTree>
    <p:extLst>
      <p:ext uri="{BB962C8B-B14F-4D97-AF65-F5344CB8AC3E}">
        <p14:creationId xmlns:p14="http://schemas.microsoft.com/office/powerpoint/2010/main" val="163188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FFF0-0435-48BD-80EB-17F50494D33A}"/>
              </a:ext>
            </a:extLst>
          </p:cNvPr>
          <p:cNvSpPr>
            <a:spLocks noGrp="1"/>
          </p:cNvSpPr>
          <p:nvPr>
            <p:ph type="title"/>
          </p:nvPr>
        </p:nvSpPr>
        <p:spPr/>
        <p:txBody>
          <a:bodyPr/>
          <a:lstStyle/>
          <a:p>
            <a:r>
              <a:rPr lang="en-US" dirty="0"/>
              <a:t>Moses and God’s Goodness – Exodus 34</a:t>
            </a:r>
          </a:p>
        </p:txBody>
      </p:sp>
      <p:sp>
        <p:nvSpPr>
          <p:cNvPr id="3" name="Content Placeholder 2">
            <a:extLst>
              <a:ext uri="{FF2B5EF4-FFF2-40B4-BE49-F238E27FC236}">
                <a16:creationId xmlns:a16="http://schemas.microsoft.com/office/drawing/2014/main" id="{0BAED6DE-4BB8-41D9-804D-9CA9328D7685}"/>
              </a:ext>
            </a:extLst>
          </p:cNvPr>
          <p:cNvSpPr>
            <a:spLocks noGrp="1"/>
          </p:cNvSpPr>
          <p:nvPr>
            <p:ph idx="1"/>
          </p:nvPr>
        </p:nvSpPr>
        <p:spPr>
          <a:xfrm>
            <a:off x="628650" y="2226469"/>
            <a:ext cx="7886700" cy="2581275"/>
          </a:xfrm>
        </p:spPr>
        <p:txBody>
          <a:bodyPr>
            <a:normAutofit/>
          </a:bodyPr>
          <a:lstStyle/>
          <a:p>
            <a:pPr algn="l" rtl="0"/>
            <a:r>
              <a:rPr lang="en-US" dirty="0"/>
              <a:t>(5-7) The Lord descended in the cloud and stood there with him as he called upon the name of the Lord. Then the Lord passed by in front of him and proclaimed, “The Lord, the Lord God, compassionate and gracious, slow to anger, and abounding in </a:t>
            </a:r>
            <a:r>
              <a:rPr lang="en-US" dirty="0">
                <a:highlight>
                  <a:srgbClr val="FFFF00"/>
                </a:highlight>
              </a:rPr>
              <a:t>lovingkindness</a:t>
            </a:r>
            <a:r>
              <a:rPr lang="en-US" dirty="0"/>
              <a:t> and truth; who keeps </a:t>
            </a:r>
            <a:r>
              <a:rPr lang="en-US" dirty="0">
                <a:highlight>
                  <a:srgbClr val="FFFF00"/>
                </a:highlight>
              </a:rPr>
              <a:t>lovingkindness</a:t>
            </a:r>
            <a:r>
              <a:rPr lang="en-US" dirty="0"/>
              <a:t> for thousands, who forgives iniquity, transgression and sin; yet He will by no means leave the guilty unpunished, visiting the iniquity of fathers on the children and on the grandchildren to the third and fourth generations.”</a:t>
            </a:r>
          </a:p>
          <a:p>
            <a:endParaRPr lang="en-US" dirty="0"/>
          </a:p>
        </p:txBody>
      </p:sp>
    </p:spTree>
    <p:extLst>
      <p:ext uri="{BB962C8B-B14F-4D97-AF65-F5344CB8AC3E}">
        <p14:creationId xmlns:p14="http://schemas.microsoft.com/office/powerpoint/2010/main" val="99601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CA34C-1182-411D-9BC6-8CC933ACD54B}"/>
              </a:ext>
            </a:extLst>
          </p:cNvPr>
          <p:cNvSpPr>
            <a:spLocks noGrp="1"/>
          </p:cNvSpPr>
          <p:nvPr>
            <p:ph type="title"/>
          </p:nvPr>
        </p:nvSpPr>
        <p:spPr>
          <a:xfrm>
            <a:off x="542925" y="857251"/>
            <a:ext cx="7886700" cy="994172"/>
          </a:xfrm>
        </p:spPr>
        <p:txBody>
          <a:bodyPr/>
          <a:lstStyle/>
          <a:p>
            <a:r>
              <a:rPr lang="en-US" dirty="0"/>
              <a:t>Only God is good in the ultimate sense</a:t>
            </a:r>
          </a:p>
        </p:txBody>
      </p:sp>
      <p:sp>
        <p:nvSpPr>
          <p:cNvPr id="3" name="Content Placeholder 2">
            <a:extLst>
              <a:ext uri="{FF2B5EF4-FFF2-40B4-BE49-F238E27FC236}">
                <a16:creationId xmlns:a16="http://schemas.microsoft.com/office/drawing/2014/main" id="{3849C272-0145-4BA6-B500-163CBCFAF2E1}"/>
              </a:ext>
            </a:extLst>
          </p:cNvPr>
          <p:cNvSpPr>
            <a:spLocks noGrp="1"/>
          </p:cNvSpPr>
          <p:nvPr>
            <p:ph idx="1"/>
          </p:nvPr>
        </p:nvSpPr>
        <p:spPr>
          <a:xfrm>
            <a:off x="542925" y="1797248"/>
            <a:ext cx="7886700" cy="3263504"/>
          </a:xfrm>
        </p:spPr>
        <p:txBody>
          <a:bodyPr/>
          <a:lstStyle/>
          <a:p>
            <a:r>
              <a:rPr lang="en-US" dirty="0"/>
              <a:t>The Greek and Hebrew words for “good” are used 650 times in the RSV with various meanings</a:t>
            </a:r>
          </a:p>
          <a:p>
            <a:r>
              <a:rPr lang="en-US" dirty="0"/>
              <a:t>But only God is good in the ultimate sense – </a:t>
            </a:r>
            <a:r>
              <a:rPr lang="en-US" u="sng" dirty="0"/>
              <a:t>Mark 10:17-18 </a:t>
            </a:r>
            <a:r>
              <a:rPr lang="en-US" dirty="0"/>
              <a:t>– The rich young ruler</a:t>
            </a:r>
          </a:p>
          <a:p>
            <a:pPr lvl="1"/>
            <a:r>
              <a:rPr lang="en-US" dirty="0"/>
              <a:t>And as he was setting out on his journey, a man ran up and knelt before him and asked him, “</a:t>
            </a:r>
            <a:r>
              <a:rPr lang="en-US" dirty="0">
                <a:highlight>
                  <a:srgbClr val="FFFF00"/>
                </a:highlight>
              </a:rPr>
              <a:t>Good Teacher</a:t>
            </a:r>
            <a:r>
              <a:rPr lang="en-US" dirty="0"/>
              <a:t>, what must I do to inherit eternal life?” And Jesus said to him, “Why do you call me good? </a:t>
            </a:r>
            <a:r>
              <a:rPr lang="en-US" dirty="0">
                <a:highlight>
                  <a:srgbClr val="FFFF00"/>
                </a:highlight>
              </a:rPr>
              <a:t>No one is good except God alone.</a:t>
            </a:r>
          </a:p>
          <a:p>
            <a:pPr lvl="1"/>
            <a:endParaRPr lang="en-US" dirty="0"/>
          </a:p>
          <a:p>
            <a:r>
              <a:rPr lang="en-US" dirty="0"/>
              <a:t>Source of </a:t>
            </a:r>
            <a:r>
              <a:rPr lang="en-US" u="sng" dirty="0"/>
              <a:t>every</a:t>
            </a:r>
            <a:r>
              <a:rPr lang="en-US" dirty="0"/>
              <a:t> good and perfect gift – </a:t>
            </a:r>
            <a:r>
              <a:rPr lang="en-US" u="sng" dirty="0"/>
              <a:t>James 1:17</a:t>
            </a:r>
          </a:p>
          <a:p>
            <a:endParaRPr lang="en-US" dirty="0"/>
          </a:p>
        </p:txBody>
      </p:sp>
    </p:spTree>
    <p:extLst>
      <p:ext uri="{BB962C8B-B14F-4D97-AF65-F5344CB8AC3E}">
        <p14:creationId xmlns:p14="http://schemas.microsoft.com/office/powerpoint/2010/main" val="369130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B4BB5-4912-4E5B-932E-BAF9329B1982}"/>
              </a:ext>
            </a:extLst>
          </p:cNvPr>
          <p:cNvSpPr>
            <a:spLocks noGrp="1"/>
          </p:cNvSpPr>
          <p:nvPr>
            <p:ph type="title"/>
          </p:nvPr>
        </p:nvSpPr>
        <p:spPr>
          <a:xfrm>
            <a:off x="628650" y="923926"/>
            <a:ext cx="7886700" cy="547688"/>
          </a:xfrm>
        </p:spPr>
        <p:txBody>
          <a:bodyPr/>
          <a:lstStyle/>
          <a:p>
            <a:r>
              <a:rPr lang="en-US" dirty="0"/>
              <a:t>God is continually good</a:t>
            </a:r>
          </a:p>
        </p:txBody>
      </p:sp>
      <p:sp>
        <p:nvSpPr>
          <p:cNvPr id="3" name="Content Placeholder 2">
            <a:extLst>
              <a:ext uri="{FF2B5EF4-FFF2-40B4-BE49-F238E27FC236}">
                <a16:creationId xmlns:a16="http://schemas.microsoft.com/office/drawing/2014/main" id="{7C3C1DCB-0481-4356-BD11-BDDE6805E3EE}"/>
              </a:ext>
            </a:extLst>
          </p:cNvPr>
          <p:cNvSpPr>
            <a:spLocks noGrp="1"/>
          </p:cNvSpPr>
          <p:nvPr>
            <p:ph idx="1"/>
          </p:nvPr>
        </p:nvSpPr>
        <p:spPr>
          <a:xfrm>
            <a:off x="235744" y="1671637"/>
            <a:ext cx="8672513" cy="4179094"/>
          </a:xfrm>
        </p:spPr>
        <p:txBody>
          <a:bodyPr>
            <a:normAutofit lnSpcReduction="10000"/>
          </a:bodyPr>
          <a:lstStyle/>
          <a:p>
            <a:r>
              <a:rPr lang="en-US" u="sng" dirty="0"/>
              <a:t>Psalm 68:19 </a:t>
            </a:r>
            <a:r>
              <a:rPr lang="en-US" dirty="0"/>
              <a:t>- Blessed be the Lord, who </a:t>
            </a:r>
            <a:r>
              <a:rPr lang="en-US" dirty="0">
                <a:highlight>
                  <a:srgbClr val="FFFF00"/>
                </a:highlight>
              </a:rPr>
              <a:t>daily</a:t>
            </a:r>
            <a:r>
              <a:rPr lang="en-US" dirty="0"/>
              <a:t> bears us up; God is our salvation. </a:t>
            </a:r>
          </a:p>
          <a:p>
            <a:r>
              <a:rPr lang="en-US" u="sng" dirty="0"/>
              <a:t>Col. 1:15-17  </a:t>
            </a:r>
            <a:r>
              <a:rPr lang="en-US" dirty="0"/>
              <a:t>He is the image of the invisible God, the firstborn of all creation. For by him all things were created, in heaven and on earth, visible and invisible, whether thrones or dominions or rulers or authorities—all things were created through him and for him. And he is before all things, and </a:t>
            </a:r>
            <a:r>
              <a:rPr lang="en-US" dirty="0">
                <a:highlight>
                  <a:srgbClr val="FFFF00"/>
                </a:highlight>
              </a:rPr>
              <a:t>in him all things hold together</a:t>
            </a:r>
            <a:r>
              <a:rPr lang="en-US" dirty="0"/>
              <a:t>.</a:t>
            </a:r>
          </a:p>
          <a:p>
            <a:r>
              <a:rPr lang="en-US" u="sng" dirty="0"/>
              <a:t>Matt. 5:43-46</a:t>
            </a:r>
            <a:r>
              <a:rPr lang="en-US" dirty="0"/>
              <a:t>-You have heard that it was said, ‘You shall love your neighbor and hate your enemy.’ But I say to you, Love your enemies and pray for those who persecute you, so that </a:t>
            </a:r>
            <a:r>
              <a:rPr lang="en-US" dirty="0">
                <a:highlight>
                  <a:srgbClr val="FFFF00"/>
                </a:highlight>
              </a:rPr>
              <a:t>you may be sons of your Father who is in heaven</a:t>
            </a:r>
            <a:r>
              <a:rPr lang="en-US" dirty="0"/>
              <a:t>. </a:t>
            </a:r>
            <a:r>
              <a:rPr lang="en-US" dirty="0">
                <a:highlight>
                  <a:srgbClr val="FFFF00"/>
                </a:highlight>
              </a:rPr>
              <a:t>For he makes his sun rise on the evil and on the good, and sends rain on the just and on the unjust</a:t>
            </a:r>
            <a:r>
              <a:rPr lang="en-US" dirty="0"/>
              <a:t>. </a:t>
            </a:r>
          </a:p>
          <a:p>
            <a:r>
              <a:rPr lang="en-US" u="sng" dirty="0"/>
              <a:t>Psalm 145:9  </a:t>
            </a:r>
            <a:r>
              <a:rPr lang="en-US" dirty="0"/>
              <a:t>The LORD is good to all, and his mercy is over all that he has made.</a:t>
            </a:r>
          </a:p>
          <a:p>
            <a:endParaRPr lang="en-US" dirty="0"/>
          </a:p>
          <a:p>
            <a:endParaRPr lang="en-US" dirty="0"/>
          </a:p>
          <a:p>
            <a:endParaRPr lang="en-US" dirty="0"/>
          </a:p>
        </p:txBody>
      </p:sp>
    </p:spTree>
    <p:extLst>
      <p:ext uri="{BB962C8B-B14F-4D97-AF65-F5344CB8AC3E}">
        <p14:creationId xmlns:p14="http://schemas.microsoft.com/office/powerpoint/2010/main" val="366798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C3A5-DB59-4EAF-9180-3A8E8A49943A}"/>
              </a:ext>
            </a:extLst>
          </p:cNvPr>
          <p:cNvSpPr>
            <a:spLocks noGrp="1"/>
          </p:cNvSpPr>
          <p:nvPr>
            <p:ph type="title"/>
          </p:nvPr>
        </p:nvSpPr>
        <p:spPr/>
        <p:txBody>
          <a:bodyPr/>
          <a:lstStyle/>
          <a:p>
            <a:pPr algn="ctr"/>
            <a:r>
              <a:rPr lang="en-US" dirty="0"/>
              <a:t>Psalm 136 – The goodness and lovingkindness of the Lord</a:t>
            </a:r>
          </a:p>
        </p:txBody>
      </p:sp>
      <p:sp>
        <p:nvSpPr>
          <p:cNvPr id="3" name="Content Placeholder 2">
            <a:extLst>
              <a:ext uri="{FF2B5EF4-FFF2-40B4-BE49-F238E27FC236}">
                <a16:creationId xmlns:a16="http://schemas.microsoft.com/office/drawing/2014/main" id="{0204F6DB-B387-4678-8596-5A136A7D3460}"/>
              </a:ext>
            </a:extLst>
          </p:cNvPr>
          <p:cNvSpPr>
            <a:spLocks noGrp="1"/>
          </p:cNvSpPr>
          <p:nvPr>
            <p:ph idx="1"/>
          </p:nvPr>
        </p:nvSpPr>
        <p:spPr>
          <a:xfrm>
            <a:off x="135732" y="2226469"/>
            <a:ext cx="8379619" cy="3263504"/>
          </a:xfrm>
        </p:spPr>
        <p:txBody>
          <a:bodyPr/>
          <a:lstStyle/>
          <a:p>
            <a:r>
              <a:rPr lang="en-US" dirty="0"/>
              <a:t>“Lovingkindness” –   An untranslatable word (“HESED”) which is translated as follows:</a:t>
            </a:r>
          </a:p>
        </p:txBody>
      </p:sp>
      <p:sp>
        <p:nvSpPr>
          <p:cNvPr id="5" name="TextBox 4">
            <a:extLst>
              <a:ext uri="{FF2B5EF4-FFF2-40B4-BE49-F238E27FC236}">
                <a16:creationId xmlns:a16="http://schemas.microsoft.com/office/drawing/2014/main" id="{E52F654A-EFBC-44F1-A870-3026DA978E46}"/>
              </a:ext>
            </a:extLst>
          </p:cNvPr>
          <p:cNvSpPr txBox="1"/>
          <p:nvPr/>
        </p:nvSpPr>
        <p:spPr>
          <a:xfrm>
            <a:off x="4487217" y="3003604"/>
            <a:ext cx="3043238" cy="2377574"/>
          </a:xfrm>
          <a:prstGeom prst="rect">
            <a:avLst/>
          </a:prstGeom>
          <a:noFill/>
        </p:spPr>
        <p:txBody>
          <a:bodyPr wrap="square">
            <a:spAutoFit/>
          </a:bodyPr>
          <a:lstStyle/>
          <a:p>
            <a:pPr defTabSz="685800"/>
            <a:r>
              <a:rPr lang="en-US" sz="1350" b="1" dirty="0">
                <a:solidFill>
                  <a:prstClr val="black"/>
                </a:solidFill>
                <a:latin typeface="Calibri" panose="020F0502020204030204"/>
              </a:rPr>
              <a:t>ENGLISH STANDARD VERSION (ESV)</a:t>
            </a:r>
          </a:p>
          <a:p>
            <a:pPr defTabSz="685800"/>
            <a:endParaRPr lang="en-US" sz="1350" dirty="0">
              <a:solidFill>
                <a:prstClr val="black"/>
              </a:solidFill>
              <a:latin typeface="Calibri" panose="020F0502020204030204"/>
            </a:endParaRPr>
          </a:p>
          <a:p>
            <a:pPr defTabSz="685800"/>
            <a:r>
              <a:rPr lang="en-US" sz="1350" dirty="0">
                <a:solidFill>
                  <a:prstClr val="black"/>
                </a:solidFill>
                <a:highlight>
                  <a:srgbClr val="FFFF00"/>
                </a:highlight>
                <a:latin typeface="Calibri" panose="020F0502020204030204"/>
              </a:rPr>
              <a:t>steadfast love, 193           </a:t>
            </a:r>
            <a:r>
              <a:rPr lang="en-US" sz="1350" dirty="0">
                <a:solidFill>
                  <a:prstClr val="black"/>
                </a:solidFill>
                <a:latin typeface="Calibri" panose="020F0502020204030204"/>
              </a:rPr>
              <a:t>merciful, 1</a:t>
            </a:r>
          </a:p>
          <a:p>
            <a:pPr defTabSz="685800"/>
            <a:r>
              <a:rPr lang="en-US" sz="1350" dirty="0">
                <a:solidFill>
                  <a:prstClr val="black"/>
                </a:solidFill>
                <a:latin typeface="Calibri" panose="020F0502020204030204"/>
              </a:rPr>
              <a:t>kindness, 9                         beauty, 1</a:t>
            </a:r>
          </a:p>
          <a:p>
            <a:pPr defTabSz="685800"/>
            <a:r>
              <a:rPr lang="en-US" sz="1350" dirty="0">
                <a:solidFill>
                  <a:prstClr val="black"/>
                </a:solidFill>
                <a:latin typeface="Calibri" panose="020F0502020204030204"/>
              </a:rPr>
              <a:t>kindly, 6                              righteous, 1</a:t>
            </a:r>
          </a:p>
          <a:p>
            <a:pPr defTabSz="685800"/>
            <a:r>
              <a:rPr lang="en-US" sz="1350" dirty="0">
                <a:solidFill>
                  <a:prstClr val="black"/>
                </a:solidFill>
                <a:latin typeface="Calibri" panose="020F0502020204030204"/>
              </a:rPr>
              <a:t>loyalty, 5                             devotion, 1</a:t>
            </a:r>
          </a:p>
          <a:p>
            <a:pPr defTabSz="685800"/>
            <a:r>
              <a:rPr lang="en-US" sz="1350" dirty="0">
                <a:solidFill>
                  <a:prstClr val="black"/>
                </a:solidFill>
                <a:latin typeface="Calibri" panose="020F0502020204030204"/>
              </a:rPr>
              <a:t>favor, 2                                faithfulness, 1</a:t>
            </a:r>
          </a:p>
          <a:p>
            <a:pPr defTabSz="685800"/>
            <a:r>
              <a:rPr lang="en-US" sz="1350" dirty="0">
                <a:solidFill>
                  <a:prstClr val="black"/>
                </a:solidFill>
                <a:latin typeface="Calibri" panose="020F0502020204030204"/>
              </a:rPr>
              <a:t>love, 2                                  favor, 1</a:t>
            </a:r>
          </a:p>
          <a:p>
            <a:pPr defTabSz="685800"/>
            <a:r>
              <a:rPr lang="en-US" sz="1350" dirty="0">
                <a:solidFill>
                  <a:prstClr val="black"/>
                </a:solidFill>
                <a:latin typeface="Calibri" panose="020F0502020204030204"/>
              </a:rPr>
              <a:t>                                             disgrace, 1</a:t>
            </a:r>
          </a:p>
          <a:p>
            <a:pPr defTabSz="685800"/>
            <a:endParaRPr lang="en-US" sz="1350" dirty="0">
              <a:solidFill>
                <a:prstClr val="black"/>
              </a:solidFill>
              <a:latin typeface="Calibri" panose="020F0502020204030204"/>
            </a:endParaRPr>
          </a:p>
          <a:p>
            <a:pPr defTabSz="685800"/>
            <a:endParaRPr lang="en-US" sz="1350"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5C009560-6605-45C9-8F19-2D5EC638D760}"/>
              </a:ext>
            </a:extLst>
          </p:cNvPr>
          <p:cNvSpPr txBox="1"/>
          <p:nvPr/>
        </p:nvSpPr>
        <p:spPr>
          <a:xfrm>
            <a:off x="628650" y="3003605"/>
            <a:ext cx="2917465" cy="1546577"/>
          </a:xfrm>
          <a:prstGeom prst="rect">
            <a:avLst/>
          </a:prstGeom>
          <a:noFill/>
        </p:spPr>
        <p:txBody>
          <a:bodyPr wrap="none" rtlCol="0">
            <a:spAutoFit/>
          </a:bodyPr>
          <a:lstStyle/>
          <a:p>
            <a:pPr defTabSz="685800"/>
            <a:r>
              <a:rPr lang="en-US" sz="1350" b="1" dirty="0">
                <a:solidFill>
                  <a:prstClr val="black"/>
                </a:solidFill>
                <a:latin typeface="Calibri" panose="020F0502020204030204"/>
              </a:rPr>
              <a:t>AMERICAN STANDARD VERSION (ASV)</a:t>
            </a:r>
          </a:p>
          <a:p>
            <a:pPr defTabSz="685800"/>
            <a:endParaRPr lang="en-US" sz="1350" dirty="0">
              <a:solidFill>
                <a:prstClr val="black"/>
              </a:solidFill>
              <a:latin typeface="Calibri" panose="020F0502020204030204"/>
            </a:endParaRPr>
          </a:p>
          <a:p>
            <a:pPr defTabSz="685800"/>
            <a:r>
              <a:rPr lang="en-US" sz="1350" dirty="0">
                <a:solidFill>
                  <a:prstClr val="black"/>
                </a:solidFill>
                <a:highlight>
                  <a:srgbClr val="FFFF00"/>
                </a:highlight>
                <a:latin typeface="Calibri" panose="020F0502020204030204"/>
              </a:rPr>
              <a:t>loving-kindness, 175</a:t>
            </a:r>
          </a:p>
          <a:p>
            <a:pPr defTabSz="685800"/>
            <a:r>
              <a:rPr lang="en-US" sz="1350" dirty="0">
                <a:solidFill>
                  <a:prstClr val="black"/>
                </a:solidFill>
                <a:latin typeface="Calibri" panose="020F0502020204030204"/>
              </a:rPr>
              <a:t>kindness, 43</a:t>
            </a:r>
          </a:p>
          <a:p>
            <a:pPr defTabSz="685800"/>
            <a:r>
              <a:rPr lang="en-US" sz="1350" dirty="0">
                <a:solidFill>
                  <a:prstClr val="black"/>
                </a:solidFill>
                <a:latin typeface="Calibri" panose="020F0502020204030204"/>
              </a:rPr>
              <a:t>mercy, 6</a:t>
            </a:r>
          </a:p>
          <a:p>
            <a:pPr defTabSz="685800"/>
            <a:r>
              <a:rPr lang="en-US" sz="1350" dirty="0">
                <a:solidFill>
                  <a:prstClr val="black"/>
                </a:solidFill>
                <a:latin typeface="Calibri" panose="020F0502020204030204"/>
              </a:rPr>
              <a:t>good deeds, 4</a:t>
            </a:r>
          </a:p>
          <a:p>
            <a:pPr defTabSz="685800"/>
            <a:r>
              <a:rPr lang="en-US" sz="1350" dirty="0">
                <a:solidFill>
                  <a:prstClr val="black"/>
                </a:solidFill>
                <a:latin typeface="Calibri" panose="020F0502020204030204"/>
              </a:rPr>
              <a:t>shameful thing, 1</a:t>
            </a:r>
          </a:p>
        </p:txBody>
      </p:sp>
      <p:sp>
        <p:nvSpPr>
          <p:cNvPr id="8" name="TextBox 7">
            <a:extLst>
              <a:ext uri="{FF2B5EF4-FFF2-40B4-BE49-F238E27FC236}">
                <a16:creationId xmlns:a16="http://schemas.microsoft.com/office/drawing/2014/main" id="{218D454D-1769-4CEB-B41F-719E8061D7BA}"/>
              </a:ext>
            </a:extLst>
          </p:cNvPr>
          <p:cNvSpPr txBox="1"/>
          <p:nvPr/>
        </p:nvSpPr>
        <p:spPr>
          <a:xfrm>
            <a:off x="573285" y="5174503"/>
            <a:ext cx="8068234" cy="761747"/>
          </a:xfrm>
          <a:prstGeom prst="rect">
            <a:avLst/>
          </a:prstGeom>
          <a:noFill/>
        </p:spPr>
        <p:txBody>
          <a:bodyPr wrap="none" rtlCol="0">
            <a:spAutoFit/>
          </a:bodyPr>
          <a:lstStyle/>
          <a:p>
            <a:pPr defTabSz="685800"/>
            <a:r>
              <a:rPr lang="en-US" dirty="0">
                <a:solidFill>
                  <a:srgbClr val="FF0000"/>
                </a:solidFill>
                <a:latin typeface="Calibri" panose="020F0502020204030204"/>
              </a:rPr>
              <a:t>“When the person from whom I have a right to expect nothing gives me everything”</a:t>
            </a:r>
          </a:p>
          <a:p>
            <a:pPr defTabSz="685800"/>
            <a:r>
              <a:rPr lang="en-US" sz="1200" dirty="0">
                <a:solidFill>
                  <a:srgbClr val="FF0000"/>
                </a:solidFill>
                <a:latin typeface="Calibri" panose="020F0502020204030204"/>
              </a:rPr>
              <a:t>M. Card</a:t>
            </a:r>
          </a:p>
          <a:p>
            <a:pPr defTabSz="685800"/>
            <a:endParaRPr lang="en-US" sz="1350" dirty="0">
              <a:solidFill>
                <a:prstClr val="black"/>
              </a:solidFill>
              <a:latin typeface="Calibri" panose="020F0502020204030204"/>
            </a:endParaRPr>
          </a:p>
        </p:txBody>
      </p:sp>
    </p:spTree>
    <p:extLst>
      <p:ext uri="{BB962C8B-B14F-4D97-AF65-F5344CB8AC3E}">
        <p14:creationId xmlns:p14="http://schemas.microsoft.com/office/powerpoint/2010/main" val="304543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67F19-2469-46E3-8CC5-B999115764E9}"/>
              </a:ext>
            </a:extLst>
          </p:cNvPr>
          <p:cNvSpPr>
            <a:spLocks noGrp="1"/>
          </p:cNvSpPr>
          <p:nvPr>
            <p:ph type="title"/>
          </p:nvPr>
        </p:nvSpPr>
        <p:spPr/>
        <p:txBody>
          <a:bodyPr/>
          <a:lstStyle/>
          <a:p>
            <a:r>
              <a:rPr lang="en-US" dirty="0"/>
              <a:t>Examples of “HESED”</a:t>
            </a:r>
          </a:p>
        </p:txBody>
      </p:sp>
      <p:sp>
        <p:nvSpPr>
          <p:cNvPr id="3" name="Content Placeholder 2">
            <a:extLst>
              <a:ext uri="{FF2B5EF4-FFF2-40B4-BE49-F238E27FC236}">
                <a16:creationId xmlns:a16="http://schemas.microsoft.com/office/drawing/2014/main" id="{C75B9548-59E2-4761-BCCC-6E6C1F4B4F88}"/>
              </a:ext>
            </a:extLst>
          </p:cNvPr>
          <p:cNvSpPr>
            <a:spLocks noGrp="1"/>
          </p:cNvSpPr>
          <p:nvPr>
            <p:ph idx="1"/>
          </p:nvPr>
        </p:nvSpPr>
        <p:spPr>
          <a:xfrm>
            <a:off x="114301" y="2226468"/>
            <a:ext cx="8936831" cy="3617119"/>
          </a:xfrm>
        </p:spPr>
        <p:txBody>
          <a:bodyPr/>
          <a:lstStyle/>
          <a:p>
            <a:r>
              <a:rPr lang="en-US" dirty="0"/>
              <a:t>Story of </a:t>
            </a:r>
            <a:r>
              <a:rPr lang="en-US" dirty="0">
                <a:effectLst/>
                <a:latin typeface="Calibri" panose="020F0502020204030204" pitchFamily="34" charset="0"/>
                <a:ea typeface="Calibri" panose="020F0502020204030204" pitchFamily="34" charset="0"/>
                <a:cs typeface="Times New Roman" panose="02020603050405020304" pitchFamily="18" charset="0"/>
              </a:rPr>
              <a:t>Tommy </a:t>
            </a:r>
            <a:r>
              <a:rPr lang="en-US" dirty="0" err="1">
                <a:effectLst/>
                <a:latin typeface="Calibri" panose="020F0502020204030204" pitchFamily="34" charset="0"/>
                <a:ea typeface="Calibri" panose="020F0502020204030204" pitchFamily="34" charset="0"/>
                <a:cs typeface="Times New Roman" panose="02020603050405020304" pitchFamily="18" charset="0"/>
              </a:rPr>
              <a:t>Pigage</a:t>
            </a:r>
            <a:r>
              <a:rPr lang="en-US" dirty="0">
                <a:effectLst/>
                <a:latin typeface="Calibri" panose="020F0502020204030204" pitchFamily="34" charset="0"/>
                <a:ea typeface="Calibri" panose="020F0502020204030204" pitchFamily="34" charset="0"/>
                <a:cs typeface="Times New Roman" panose="02020603050405020304" pitchFamily="18" charset="0"/>
              </a:rPr>
              <a:t> –Drunk driver</a:t>
            </a:r>
            <a:endParaRPr lang="en-US" dirty="0"/>
          </a:p>
          <a:p>
            <a:r>
              <a:rPr lang="en-US" dirty="0"/>
              <a:t>Story of Samuel  Sesay – Saved the life of a man who stole from him </a:t>
            </a:r>
          </a:p>
          <a:p>
            <a:endParaRPr lang="en-US" dirty="0"/>
          </a:p>
          <a:p>
            <a:endParaRPr lang="en-US" dirty="0"/>
          </a:p>
          <a:p>
            <a:endParaRPr lang="en-US" dirty="0"/>
          </a:p>
          <a:p>
            <a:endParaRPr lang="en-US" dirty="0"/>
          </a:p>
          <a:p>
            <a:endParaRPr lang="en-US" dirty="0"/>
          </a:p>
          <a:p>
            <a:pPr marL="0" indent="0" algn="ctr">
              <a:buNone/>
            </a:pPr>
            <a:r>
              <a:rPr lang="en-US" sz="1500" b="1" dirty="0">
                <a:solidFill>
                  <a:srgbClr val="FF0000"/>
                </a:solidFill>
              </a:rPr>
              <a:t>How do you use language to describe what was done for them?  </a:t>
            </a:r>
            <a:r>
              <a:rPr lang="en-US" sz="1500" b="1" dirty="0" err="1">
                <a:solidFill>
                  <a:srgbClr val="FF0000"/>
                </a:solidFill>
              </a:rPr>
              <a:t>Hesed</a:t>
            </a:r>
            <a:endParaRPr lang="en-US" sz="1500" b="1" dirty="0">
              <a:solidFill>
                <a:srgbClr val="FF0000"/>
              </a:solidFill>
            </a:endParaRPr>
          </a:p>
        </p:txBody>
      </p:sp>
    </p:spTree>
    <p:extLst>
      <p:ext uri="{BB962C8B-B14F-4D97-AF65-F5344CB8AC3E}">
        <p14:creationId xmlns:p14="http://schemas.microsoft.com/office/powerpoint/2010/main" val="254667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89C08-2F42-4603-A81F-03BCB7158D13}"/>
              </a:ext>
            </a:extLst>
          </p:cNvPr>
          <p:cNvSpPr>
            <a:spLocks noGrp="1"/>
          </p:cNvSpPr>
          <p:nvPr>
            <p:ph type="title"/>
          </p:nvPr>
        </p:nvSpPr>
        <p:spPr/>
        <p:txBody>
          <a:bodyPr/>
          <a:lstStyle/>
          <a:p>
            <a:r>
              <a:rPr lang="en-US" dirty="0"/>
              <a:t>HESED in the Psalms of Lament – Psalm 13</a:t>
            </a:r>
          </a:p>
        </p:txBody>
      </p:sp>
      <p:sp>
        <p:nvSpPr>
          <p:cNvPr id="3" name="Content Placeholder 2">
            <a:extLst>
              <a:ext uri="{FF2B5EF4-FFF2-40B4-BE49-F238E27FC236}">
                <a16:creationId xmlns:a16="http://schemas.microsoft.com/office/drawing/2014/main" id="{AB1D031A-88D8-42FB-B410-447A120CAC16}"/>
              </a:ext>
            </a:extLst>
          </p:cNvPr>
          <p:cNvSpPr>
            <a:spLocks noGrp="1"/>
          </p:cNvSpPr>
          <p:nvPr>
            <p:ph idx="1"/>
          </p:nvPr>
        </p:nvSpPr>
        <p:spPr>
          <a:xfrm>
            <a:off x="628650" y="1871662"/>
            <a:ext cx="7886700" cy="4129088"/>
          </a:xfrm>
        </p:spPr>
        <p:txBody>
          <a:bodyPr>
            <a:normAutofit fontScale="70000" lnSpcReduction="20000"/>
          </a:bodyPr>
          <a:lstStyle/>
          <a:p>
            <a:endParaRPr lang="en-US" dirty="0"/>
          </a:p>
          <a:p>
            <a:pPr marL="0" indent="0">
              <a:buNone/>
            </a:pPr>
            <a:r>
              <a:rPr lang="en-US" dirty="0"/>
              <a:t>               </a:t>
            </a:r>
            <a:r>
              <a:rPr lang="en-US" dirty="0">
                <a:solidFill>
                  <a:srgbClr val="0070C0"/>
                </a:solidFill>
              </a:rPr>
              <a:t>1 How long, O LORD? Will You forget me forever?</a:t>
            </a:r>
          </a:p>
          <a:p>
            <a:pPr marL="0" indent="0">
              <a:buNone/>
            </a:pPr>
            <a:r>
              <a:rPr lang="en-US" dirty="0">
                <a:solidFill>
                  <a:srgbClr val="0070C0"/>
                </a:solidFill>
              </a:rPr>
              <a:t>         How long will You hide Your face from me?</a:t>
            </a:r>
          </a:p>
          <a:p>
            <a:pPr marL="0" indent="0">
              <a:buNone/>
            </a:pPr>
            <a:r>
              <a:rPr lang="en-US" dirty="0">
                <a:solidFill>
                  <a:srgbClr val="0070C0"/>
                </a:solidFill>
              </a:rPr>
              <a:t>               2      How long shall I take counsel in my soul,</a:t>
            </a:r>
          </a:p>
          <a:p>
            <a:pPr marL="0" indent="0">
              <a:buNone/>
            </a:pPr>
            <a:r>
              <a:rPr lang="en-US" dirty="0">
                <a:solidFill>
                  <a:srgbClr val="0070C0"/>
                </a:solidFill>
              </a:rPr>
              <a:t>         Having sorrow in my heart all the day?</a:t>
            </a:r>
          </a:p>
          <a:p>
            <a:pPr marL="0" indent="0">
              <a:buNone/>
            </a:pPr>
            <a:r>
              <a:rPr lang="en-US" dirty="0">
                <a:solidFill>
                  <a:srgbClr val="0070C0"/>
                </a:solidFill>
              </a:rPr>
              <a:t>         How long will my enemy be exalted over me?</a:t>
            </a:r>
          </a:p>
          <a:p>
            <a:pPr marL="0" indent="0">
              <a:buNone/>
            </a:pPr>
            <a:endParaRPr lang="en-US" dirty="0">
              <a:solidFill>
                <a:srgbClr val="0070C0"/>
              </a:solidFill>
            </a:endParaRPr>
          </a:p>
          <a:p>
            <a:pPr marL="0" indent="0">
              <a:buNone/>
            </a:pPr>
            <a:r>
              <a:rPr lang="en-US" dirty="0">
                <a:solidFill>
                  <a:srgbClr val="0070C0"/>
                </a:solidFill>
              </a:rPr>
              <a:t>               3      Consider and answer me, O LORD my God;</a:t>
            </a:r>
          </a:p>
          <a:p>
            <a:pPr marL="0" indent="0">
              <a:buNone/>
            </a:pPr>
            <a:r>
              <a:rPr lang="en-US" dirty="0">
                <a:solidFill>
                  <a:srgbClr val="0070C0"/>
                </a:solidFill>
              </a:rPr>
              <a:t>         Enlighten my eyes, or I will sleep the sleep of death,</a:t>
            </a:r>
          </a:p>
          <a:p>
            <a:pPr marL="0" indent="0">
              <a:buNone/>
            </a:pPr>
            <a:r>
              <a:rPr lang="en-US" dirty="0">
                <a:solidFill>
                  <a:srgbClr val="0070C0"/>
                </a:solidFill>
              </a:rPr>
              <a:t>               4      And my enemy will say, “I have overcome him,”</a:t>
            </a:r>
          </a:p>
          <a:p>
            <a:pPr marL="0" indent="0">
              <a:buNone/>
            </a:pPr>
            <a:r>
              <a:rPr lang="en-US" dirty="0">
                <a:solidFill>
                  <a:srgbClr val="0070C0"/>
                </a:solidFill>
              </a:rPr>
              <a:t>         And my adversaries will rejoice when I am shaken.</a:t>
            </a:r>
          </a:p>
          <a:p>
            <a:pPr marL="0" indent="0">
              <a:buNone/>
            </a:pPr>
            <a:endParaRPr lang="en-US" dirty="0"/>
          </a:p>
          <a:p>
            <a:pPr marL="0" indent="0">
              <a:buNone/>
            </a:pPr>
            <a:r>
              <a:rPr lang="en-US" dirty="0">
                <a:solidFill>
                  <a:srgbClr val="FF0000"/>
                </a:solidFill>
              </a:rPr>
              <a:t>               5      But I have trusted in Your </a:t>
            </a:r>
            <a:r>
              <a:rPr lang="en-US" b="1" u="sng" dirty="0">
                <a:solidFill>
                  <a:srgbClr val="FF0000"/>
                </a:solidFill>
              </a:rPr>
              <a:t>lovingkindness</a:t>
            </a:r>
            <a:r>
              <a:rPr lang="en-US" dirty="0">
                <a:solidFill>
                  <a:srgbClr val="FF0000"/>
                </a:solidFill>
              </a:rPr>
              <a:t>;</a:t>
            </a:r>
          </a:p>
          <a:p>
            <a:pPr marL="0" indent="0">
              <a:buNone/>
            </a:pPr>
            <a:r>
              <a:rPr lang="en-US" dirty="0">
                <a:solidFill>
                  <a:srgbClr val="FF0000"/>
                </a:solidFill>
              </a:rPr>
              <a:t>         My heart shall rejoice in Your salvation.</a:t>
            </a:r>
          </a:p>
          <a:p>
            <a:pPr marL="0" indent="0">
              <a:buNone/>
            </a:pPr>
            <a:r>
              <a:rPr lang="en-US" dirty="0">
                <a:solidFill>
                  <a:srgbClr val="FF0000"/>
                </a:solidFill>
              </a:rPr>
              <a:t>               6      I will sing to the LORD,</a:t>
            </a:r>
          </a:p>
          <a:p>
            <a:pPr marL="0" indent="0">
              <a:buNone/>
            </a:pPr>
            <a:r>
              <a:rPr lang="en-US" dirty="0">
                <a:solidFill>
                  <a:srgbClr val="FF0000"/>
                </a:solidFill>
              </a:rPr>
              <a:t>         Because He has dealt bountifully with me</a:t>
            </a:r>
          </a:p>
          <a:p>
            <a:endParaRPr lang="en-US" dirty="0"/>
          </a:p>
          <a:p>
            <a:endParaRPr lang="en-US" dirty="0"/>
          </a:p>
          <a:p>
            <a:endParaRPr lang="en-US" dirty="0"/>
          </a:p>
        </p:txBody>
      </p:sp>
    </p:spTree>
    <p:extLst>
      <p:ext uri="{BB962C8B-B14F-4D97-AF65-F5344CB8AC3E}">
        <p14:creationId xmlns:p14="http://schemas.microsoft.com/office/powerpoint/2010/main" val="65998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1706</Words>
  <Application>Microsoft Office PowerPoint</Application>
  <PresentationFormat>On-screen Show (4:3)</PresentationFormat>
  <Paragraphs>118</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Calibri Light</vt:lpstr>
      <vt:lpstr>2_Office Theme</vt:lpstr>
      <vt:lpstr>3_Office Theme</vt:lpstr>
      <vt:lpstr>4_Office Theme</vt:lpstr>
      <vt:lpstr>PowerPoint Presentation</vt:lpstr>
      <vt:lpstr>God Is Good</vt:lpstr>
      <vt:lpstr>Moses and God’s Goodness – Exodus 33</vt:lpstr>
      <vt:lpstr>Moses and God’s Goodness – Exodus 34</vt:lpstr>
      <vt:lpstr>Only God is good in the ultimate sense</vt:lpstr>
      <vt:lpstr>God is continually good</vt:lpstr>
      <vt:lpstr>Psalm 136 – The goodness and lovingkindness of the Lord</vt:lpstr>
      <vt:lpstr>Examples of “HESED”</vt:lpstr>
      <vt:lpstr>HESED in the Psalms of Lament – Psalm 13</vt:lpstr>
      <vt:lpstr>Psalm 136- God’s goodness</vt:lpstr>
      <vt:lpstr>Problems with seeing God as completely good</vt:lpstr>
      <vt:lpstr>Can God’s hesed (steadfast love) be trusted?</vt:lpstr>
      <vt:lpstr>God’s hesed toward us today</vt:lpstr>
      <vt:lpstr>We can despise the goodness of God</vt:lpstr>
      <vt:lpstr>Demands of God’s steadfast love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34</cp:revision>
  <dcterms:created xsi:type="dcterms:W3CDTF">2008-03-16T18:22:36Z</dcterms:created>
  <dcterms:modified xsi:type="dcterms:W3CDTF">2021-03-29T14:33:09Z</dcterms:modified>
</cp:coreProperties>
</file>