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0" r:id="rId2"/>
  </p:sldMasterIdLst>
  <p:notesMasterIdLst>
    <p:notesMasterId r:id="rId28"/>
  </p:notesMasterIdLst>
  <p:sldIdLst>
    <p:sldId id="259" r:id="rId3"/>
    <p:sldId id="257" r:id="rId4"/>
    <p:sldId id="261" r:id="rId5"/>
    <p:sldId id="262" r:id="rId6"/>
    <p:sldId id="265" r:id="rId7"/>
    <p:sldId id="266" r:id="rId8"/>
    <p:sldId id="267" r:id="rId9"/>
    <p:sldId id="268" r:id="rId10"/>
    <p:sldId id="690" r:id="rId11"/>
    <p:sldId id="691" r:id="rId12"/>
    <p:sldId id="272" r:id="rId13"/>
    <p:sldId id="692" r:id="rId14"/>
    <p:sldId id="260" r:id="rId15"/>
    <p:sldId id="273" r:id="rId16"/>
    <p:sldId id="274" r:id="rId17"/>
    <p:sldId id="275" r:id="rId18"/>
    <p:sldId id="276" r:id="rId19"/>
    <p:sldId id="277" r:id="rId20"/>
    <p:sldId id="279" r:id="rId21"/>
    <p:sldId id="693" r:id="rId22"/>
    <p:sldId id="280" r:id="rId23"/>
    <p:sldId id="694" r:id="rId24"/>
    <p:sldId id="281" r:id="rId25"/>
    <p:sldId id="695" r:id="rId26"/>
    <p:sldId id="25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3" autoAdjust="0"/>
    <p:restoredTop sz="86325" autoAdjust="0"/>
  </p:normalViewPr>
  <p:slideViewPr>
    <p:cSldViewPr>
      <p:cViewPr varScale="1">
        <p:scale>
          <a:sx n="68" d="100"/>
          <a:sy n="68" d="100"/>
        </p:scale>
        <p:origin x="111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707"/>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3/22/2021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8BDA2A-00B1-44C3-A1F3-BF4F693595AF}"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1808419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BDA2A-00B1-44C3-A1F3-BF4F693595AF}"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981419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8BDA2A-00B1-44C3-A1F3-BF4F693595AF}"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2423077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8BDA2A-00B1-44C3-A1F3-BF4F693595AF}"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4019611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8BDA2A-00B1-44C3-A1F3-BF4F693595AF}" type="datetimeFigureOut">
              <a:rPr lang="en-US" smtClean="0"/>
              <a:t>3/22/2021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2834342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8BDA2A-00B1-44C3-A1F3-BF4F693595AF}" type="datetimeFigureOut">
              <a:rPr lang="en-US" smtClean="0"/>
              <a:t>3/22/2021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3870950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BDA2A-00B1-44C3-A1F3-BF4F693595AF}" type="datetimeFigureOut">
              <a:rPr lang="en-US" smtClean="0"/>
              <a:t>3/22/2021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357093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8BDA2A-00B1-44C3-A1F3-BF4F693595AF}"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17613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8BDA2A-00B1-44C3-A1F3-BF4F693595AF}"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33100619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BDA2A-00B1-44C3-A1F3-BF4F693595AF}"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21862192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8BDA2A-00B1-44C3-A1F3-BF4F693595AF}"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C2F49-6F2B-4402-A897-5FFB5D12F859}" type="slidenum">
              <a:rPr lang="en-US" smtClean="0"/>
              <a:t>‹#›</a:t>
            </a:fld>
            <a:endParaRPr lang="en-US"/>
          </a:p>
        </p:txBody>
      </p:sp>
    </p:spTree>
    <p:extLst>
      <p:ext uri="{BB962C8B-B14F-4D97-AF65-F5344CB8AC3E}">
        <p14:creationId xmlns:p14="http://schemas.microsoft.com/office/powerpoint/2010/main" val="2549716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3/22/2021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3/22/2021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3/22/2021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3/22/2021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BDA2A-00B1-44C3-A1F3-BF4F693595AF}" type="datetimeFigureOut">
              <a:rPr lang="en-US" smtClean="0"/>
              <a:t>3/22/2021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C2F49-6F2B-4402-A897-5FFB5D12F859}" type="slidenum">
              <a:rPr lang="en-US" smtClean="0"/>
              <a:t>‹#›</a:t>
            </a:fld>
            <a:endParaRPr lang="en-US"/>
          </a:p>
        </p:txBody>
      </p:sp>
    </p:spTree>
    <p:extLst>
      <p:ext uri="{BB962C8B-B14F-4D97-AF65-F5344CB8AC3E}">
        <p14:creationId xmlns:p14="http://schemas.microsoft.com/office/powerpoint/2010/main" val="22103186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9739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3. Others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3160645"/>
            <a:ext cx="7407966" cy="2285998"/>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390004"/>
            <a:ext cx="6858000" cy="18711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“Do not put your trust in princes, nor in a son of man, in whom there is no help. His spirit departs, he returns to his earth; in that very day his plans perish” (Psalm 146:3-4).</a:t>
            </a:r>
          </a:p>
        </p:txBody>
      </p:sp>
    </p:spTree>
    <p:extLst>
      <p:ext uri="{BB962C8B-B14F-4D97-AF65-F5344CB8AC3E}">
        <p14:creationId xmlns:p14="http://schemas.microsoft.com/office/powerpoint/2010/main" val="330514917"/>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3. Others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3160645"/>
            <a:ext cx="7407966" cy="2299252"/>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390005"/>
            <a:ext cx="6858000" cy="16590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“Some trust in chariots, and some in horses; but we will remember the name of the Lord our God” (Psalm 20:7).</a:t>
            </a:r>
          </a:p>
        </p:txBody>
      </p:sp>
    </p:spTree>
    <p:extLst>
      <p:ext uri="{BB962C8B-B14F-4D97-AF65-F5344CB8AC3E}">
        <p14:creationId xmlns:p14="http://schemas.microsoft.com/office/powerpoint/2010/main" val="1335134920"/>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3. Others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3087756"/>
            <a:ext cx="7407966" cy="3405117"/>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429000"/>
            <a:ext cx="6858000" cy="28392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“Behold, you trust in lying words that cannot profit” (Jeremiah 7:8).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“Then the prophet Jeremiah said to Hananiah the prophet, "Hear now, Hananiah, the Lord has not sent you, but you make this people trust in a lie” (Jeremiah 28:15).</a:t>
            </a:r>
          </a:p>
        </p:txBody>
      </p:sp>
    </p:spTree>
    <p:extLst>
      <p:ext uri="{BB962C8B-B14F-4D97-AF65-F5344CB8AC3E}">
        <p14:creationId xmlns:p14="http://schemas.microsoft.com/office/powerpoint/2010/main" val="2711043342"/>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FA91-A062-4550-B9F0-545F18376C2D}"/>
              </a:ext>
            </a:extLst>
          </p:cNvPr>
          <p:cNvSpPr>
            <a:spLocks noGrp="1"/>
          </p:cNvSpPr>
          <p:nvPr>
            <p:ph type="title"/>
          </p:nvPr>
        </p:nvSpPr>
        <p:spPr>
          <a:xfrm>
            <a:off x="628650" y="365127"/>
            <a:ext cx="7886700" cy="1145622"/>
          </a:xfrm>
          <a:solidFill>
            <a:srgbClr val="002060"/>
          </a:solidFill>
          <a:ln>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b="1" dirty="0">
                <a:solidFill>
                  <a:schemeClr val="bg1"/>
                </a:solidFill>
                <a:effectLst>
                  <a:outerShdw blurRad="50800" dist="38100" dir="2700000" algn="tl" rotWithShape="0">
                    <a:prstClr val="black">
                      <a:alpha val="40000"/>
                    </a:prstClr>
                  </a:outerShdw>
                </a:effectLst>
                <a:latin typeface="+mn-lt"/>
              </a:rPr>
              <a:t>What Paul Committed to the Lord</a:t>
            </a:r>
          </a:p>
        </p:txBody>
      </p:sp>
    </p:spTree>
    <p:extLst>
      <p:ext uri="{BB962C8B-B14F-4D97-AF65-F5344CB8AC3E}">
        <p14:creationId xmlns:p14="http://schemas.microsoft.com/office/powerpoint/2010/main" val="183894920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FA91-A062-4550-B9F0-545F18376C2D}"/>
              </a:ext>
            </a:extLst>
          </p:cNvPr>
          <p:cNvSpPr>
            <a:spLocks noGrp="1"/>
          </p:cNvSpPr>
          <p:nvPr>
            <p:ph type="title"/>
          </p:nvPr>
        </p:nvSpPr>
        <p:spPr>
          <a:xfrm>
            <a:off x="628650" y="365127"/>
            <a:ext cx="7886700" cy="1145622"/>
          </a:xfrm>
          <a:solidFill>
            <a:srgbClr val="002060"/>
          </a:solidFill>
          <a:ln>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b="1" dirty="0">
                <a:solidFill>
                  <a:schemeClr val="bg1"/>
                </a:solidFill>
                <a:effectLst>
                  <a:outerShdw blurRad="50800" dist="38100" dir="2700000" algn="tl" rotWithShape="0">
                    <a:prstClr val="black">
                      <a:alpha val="40000"/>
                    </a:prstClr>
                  </a:outerShdw>
                </a:effectLst>
                <a:latin typeface="+mn-lt"/>
              </a:rPr>
              <a:t>What Paul Committed to the Lord</a:t>
            </a:r>
          </a:p>
        </p:txBody>
      </p:sp>
      <p:sp>
        <p:nvSpPr>
          <p:cNvPr id="3" name="Content Placeholder 2">
            <a:extLst>
              <a:ext uri="{FF2B5EF4-FFF2-40B4-BE49-F238E27FC236}">
                <a16:creationId xmlns:a16="http://schemas.microsoft.com/office/drawing/2014/main" id="{E6E8DBE2-7996-4C9C-A29C-8E8AFAF31268}"/>
              </a:ext>
            </a:extLst>
          </p:cNvPr>
          <p:cNvSpPr>
            <a:spLocks noGrp="1"/>
          </p:cNvSpPr>
          <p:nvPr>
            <p:ph idx="1"/>
          </p:nvPr>
        </p:nvSpPr>
        <p:spPr/>
        <p:txBody>
          <a:bodyPr/>
          <a:lstStyle/>
          <a:p>
            <a:r>
              <a:rPr lang="en-US" sz="2800" b="1" dirty="0"/>
              <a:t>The phrase “have committed to Him” is from the Greek word </a:t>
            </a:r>
            <a:r>
              <a:rPr lang="en-US" sz="2800" b="1" i="1" dirty="0" err="1"/>
              <a:t>paratheke</a:t>
            </a:r>
            <a:r>
              <a:rPr lang="en-US" sz="2800" b="1" dirty="0"/>
              <a:t>. </a:t>
            </a:r>
          </a:p>
          <a:p>
            <a:pPr lvl="1"/>
            <a:endParaRPr lang="en-US" sz="800" b="1" dirty="0"/>
          </a:p>
          <a:p>
            <a:pPr lvl="1"/>
            <a:r>
              <a:rPr lang="en-US" sz="2800" b="1" dirty="0"/>
              <a:t>“a deposit, a trust or thing consigned to one’s faithful keeping” (Thayer). </a:t>
            </a:r>
          </a:p>
          <a:p>
            <a:pPr lvl="1"/>
            <a:r>
              <a:rPr lang="en-US" sz="2800" b="1" dirty="0"/>
              <a:t>To be kept for a time and restored whole and uninjured. </a:t>
            </a:r>
            <a:endParaRPr lang="en-US" sz="2800" dirty="0"/>
          </a:p>
        </p:txBody>
      </p:sp>
      <p:pic>
        <p:nvPicPr>
          <p:cNvPr id="1026" name="Picture 2" descr="See the source image">
            <a:extLst>
              <a:ext uri="{FF2B5EF4-FFF2-40B4-BE49-F238E27FC236}">
                <a16:creationId xmlns:a16="http://schemas.microsoft.com/office/drawing/2014/main" id="{0C2CEA70-799D-4FB9-BBA6-28CB5E2F77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213" t="23243"/>
          <a:stretch/>
        </p:blipFill>
        <p:spPr bwMode="auto">
          <a:xfrm>
            <a:off x="3829880" y="4306957"/>
            <a:ext cx="5035828" cy="2368067"/>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490955"/>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1. Our Eternal Salvation</a:t>
            </a:r>
          </a:p>
        </p:txBody>
      </p:sp>
      <p:sp>
        <p:nvSpPr>
          <p:cNvPr id="3" name="Content Placeholder 2">
            <a:extLst>
              <a:ext uri="{FF2B5EF4-FFF2-40B4-BE49-F238E27FC236}">
                <a16:creationId xmlns:a16="http://schemas.microsoft.com/office/drawing/2014/main" id="{935BE562-D87E-4180-8207-02087A96B921}"/>
              </a:ext>
            </a:extLst>
          </p:cNvPr>
          <p:cNvSpPr>
            <a:spLocks noGrp="1"/>
          </p:cNvSpPr>
          <p:nvPr>
            <p:ph idx="1"/>
          </p:nvPr>
        </p:nvSpPr>
        <p:spPr>
          <a:xfrm>
            <a:off x="628650" y="2796209"/>
            <a:ext cx="7886700" cy="3380754"/>
          </a:xfrm>
        </p:spPr>
        <p:txBody>
          <a:bodyPr/>
          <a:lstStyle/>
          <a:p>
            <a:endParaRPr lang="en-US" dirty="0"/>
          </a:p>
        </p:txBody>
      </p:sp>
    </p:spTree>
    <p:extLst>
      <p:ext uri="{BB962C8B-B14F-4D97-AF65-F5344CB8AC3E}">
        <p14:creationId xmlns:p14="http://schemas.microsoft.com/office/powerpoint/2010/main" val="13112695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1. Our Eternal Salvation</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1391" y="3127512"/>
            <a:ext cx="7407966" cy="3336995"/>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390004"/>
            <a:ext cx="6858000" cy="307450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“Therefore let those who suffer according to the will of God </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commit their souls to Him</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in doing good, as to a faithful Creator” (1 Peter 4:19).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“Who are </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kept</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by the power of God through faith for salvation ready to be revealed in the last time” (1 Peter 1:5).</a:t>
            </a:r>
          </a:p>
        </p:txBody>
      </p:sp>
    </p:spTree>
    <p:extLst>
      <p:ext uri="{BB962C8B-B14F-4D97-AF65-F5344CB8AC3E}">
        <p14:creationId xmlns:p14="http://schemas.microsoft.com/office/powerpoint/2010/main" val="3651792566"/>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2. Our Physical Lives</a:t>
            </a:r>
          </a:p>
        </p:txBody>
      </p:sp>
      <p:sp>
        <p:nvSpPr>
          <p:cNvPr id="3" name="Content Placeholder 2">
            <a:extLst>
              <a:ext uri="{FF2B5EF4-FFF2-40B4-BE49-F238E27FC236}">
                <a16:creationId xmlns:a16="http://schemas.microsoft.com/office/drawing/2014/main" id="{935BE562-D87E-4180-8207-02087A96B921}"/>
              </a:ext>
            </a:extLst>
          </p:cNvPr>
          <p:cNvSpPr>
            <a:spLocks noGrp="1"/>
          </p:cNvSpPr>
          <p:nvPr>
            <p:ph idx="1"/>
          </p:nvPr>
        </p:nvSpPr>
        <p:spPr>
          <a:xfrm>
            <a:off x="628650" y="2796209"/>
            <a:ext cx="7886700" cy="3380754"/>
          </a:xfrm>
        </p:spPr>
        <p:txBody>
          <a:bodyPr/>
          <a:lstStyle/>
          <a:p>
            <a:endParaRPr lang="en-US" dirty="0"/>
          </a:p>
        </p:txBody>
      </p:sp>
    </p:spTree>
    <p:extLst>
      <p:ext uri="{BB962C8B-B14F-4D97-AF65-F5344CB8AC3E}">
        <p14:creationId xmlns:p14="http://schemas.microsoft.com/office/powerpoint/2010/main" val="1488057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2. Our Physical Lives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2478156"/>
            <a:ext cx="7407966" cy="3590651"/>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2915478"/>
            <a:ext cx="6858000" cy="29419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“Commit your way to the Lord, trust also in Him, and He shall bring it to pass” (Ps. 37:5).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“Trust in the Lord with all your heart, and lean not on your own understanding; in all your ways acknowledge Him, and He shall direct your paths” (Proverbs 3:5-6).</a:t>
            </a:r>
          </a:p>
        </p:txBody>
      </p:sp>
    </p:spTree>
    <p:extLst>
      <p:ext uri="{BB962C8B-B14F-4D97-AF65-F5344CB8AC3E}">
        <p14:creationId xmlns:p14="http://schemas.microsoft.com/office/powerpoint/2010/main" val="2449313871"/>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3. Our Physical Needs</a:t>
            </a:r>
          </a:p>
        </p:txBody>
      </p:sp>
      <p:sp>
        <p:nvSpPr>
          <p:cNvPr id="3" name="Content Placeholder 2">
            <a:extLst>
              <a:ext uri="{FF2B5EF4-FFF2-40B4-BE49-F238E27FC236}">
                <a16:creationId xmlns:a16="http://schemas.microsoft.com/office/drawing/2014/main" id="{935BE562-D87E-4180-8207-02087A96B921}"/>
              </a:ext>
            </a:extLst>
          </p:cNvPr>
          <p:cNvSpPr>
            <a:spLocks noGrp="1"/>
          </p:cNvSpPr>
          <p:nvPr>
            <p:ph idx="1"/>
          </p:nvPr>
        </p:nvSpPr>
        <p:spPr>
          <a:xfrm>
            <a:off x="628650" y="2796209"/>
            <a:ext cx="7886700" cy="3380754"/>
          </a:xfrm>
        </p:spPr>
        <p:txBody>
          <a:bodyPr>
            <a:normAutofit/>
          </a:bodyPr>
          <a:lstStyle/>
          <a:p>
            <a:r>
              <a:rPr lang="en-US" sz="3600" b="1" dirty="0">
                <a:solidFill>
                  <a:schemeClr val="bg1"/>
                </a:solidFill>
              </a:rPr>
              <a:t>Matthew 6:25-34</a:t>
            </a:r>
          </a:p>
        </p:txBody>
      </p:sp>
    </p:spTree>
    <p:extLst>
      <p:ext uri="{BB962C8B-B14F-4D97-AF65-F5344CB8AC3E}">
        <p14:creationId xmlns:p14="http://schemas.microsoft.com/office/powerpoint/2010/main" val="3976665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40E492-D060-409C-B09D-2BCE32156169}"/>
              </a:ext>
            </a:extLst>
          </p:cNvPr>
          <p:cNvSpPr>
            <a:spLocks noGrp="1"/>
          </p:cNvSpPr>
          <p:nvPr>
            <p:ph type="ctrTitle"/>
          </p:nvPr>
        </p:nvSpPr>
        <p:spPr>
          <a:xfrm>
            <a:off x="685800" y="883827"/>
            <a:ext cx="7772400" cy="1912385"/>
          </a:xfrm>
        </p:spPr>
        <p:txBody>
          <a:bodyPr/>
          <a:lstStyle/>
          <a:p>
            <a:r>
              <a:rPr lang="en-US" b="1" dirty="0">
                <a:solidFill>
                  <a:schemeClr val="bg1"/>
                </a:solidFill>
                <a:effectLst>
                  <a:outerShdw blurRad="50800" dist="38100" dir="2700000" algn="tl" rotWithShape="0">
                    <a:prstClr val="black">
                      <a:alpha val="40000"/>
                    </a:prstClr>
                  </a:outerShdw>
                </a:effectLst>
                <a:latin typeface="+mn-lt"/>
              </a:rPr>
              <a:t>What Paul Committed to the Lord</a:t>
            </a:r>
          </a:p>
        </p:txBody>
      </p:sp>
      <p:sp>
        <p:nvSpPr>
          <p:cNvPr id="6" name="Rectangle: Rounded Corners 5">
            <a:extLst>
              <a:ext uri="{FF2B5EF4-FFF2-40B4-BE49-F238E27FC236}">
                <a16:creationId xmlns:a16="http://schemas.microsoft.com/office/drawing/2014/main" id="{84613B82-E8EB-4FB8-87C5-2E804D3A66B5}"/>
              </a:ext>
            </a:extLst>
          </p:cNvPr>
          <p:cNvSpPr/>
          <p:nvPr/>
        </p:nvSpPr>
        <p:spPr>
          <a:xfrm>
            <a:off x="861391" y="3127513"/>
            <a:ext cx="7407966" cy="3074504"/>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E5D0230-57EC-45DA-B40B-15042404DD5B}"/>
              </a:ext>
            </a:extLst>
          </p:cNvPr>
          <p:cNvSpPr>
            <a:spLocks noGrp="1"/>
          </p:cNvSpPr>
          <p:nvPr>
            <p:ph type="subTitle" idx="1"/>
          </p:nvPr>
        </p:nvSpPr>
        <p:spPr>
          <a:xfrm>
            <a:off x="1143000" y="3390004"/>
            <a:ext cx="6858000" cy="2573475"/>
          </a:xfrm>
        </p:spPr>
        <p:txBody>
          <a:bodyPr>
            <a:normAutofit/>
          </a:bodyPr>
          <a:lstStyle/>
          <a:p>
            <a:r>
              <a:rPr lang="en-US" sz="2800" b="1" dirty="0"/>
              <a:t>For this reason I also suffer these things; nevertheless I am not ashamed, for I know whom I have believed and am persuaded that He is able to keep what I have committed to Him until that Day. </a:t>
            </a:r>
          </a:p>
          <a:p>
            <a:r>
              <a:rPr lang="en-US" sz="2800" b="1" dirty="0"/>
              <a:t>2 Timothy 1:12</a:t>
            </a:r>
          </a:p>
        </p:txBody>
      </p:sp>
    </p:spTree>
    <p:extLst>
      <p:ext uri="{BB962C8B-B14F-4D97-AF65-F5344CB8AC3E}">
        <p14:creationId xmlns:p14="http://schemas.microsoft.com/office/powerpoint/2010/main" val="4365118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4. Justice</a:t>
            </a:r>
          </a:p>
        </p:txBody>
      </p:sp>
    </p:spTree>
    <p:extLst>
      <p:ext uri="{BB962C8B-B14F-4D97-AF65-F5344CB8AC3E}">
        <p14:creationId xmlns:p14="http://schemas.microsoft.com/office/powerpoint/2010/main" val="863558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4. Justice</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3160645"/>
            <a:ext cx="7407966" cy="2285998"/>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390005"/>
            <a:ext cx="6858000" cy="17783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“Who, when He was reviled, did not revile in return; when He suffered, He did not threaten, but </a:t>
            </a:r>
            <a:r>
              <a:rPr kumimoji="0" lang="en-US" sz="2800" b="1" i="0" u="sng" strike="noStrike" kern="1200" cap="none" spc="0" normalizeH="0" baseline="0" noProof="0" dirty="0">
                <a:ln>
                  <a:noFill/>
                </a:ln>
                <a:solidFill>
                  <a:prstClr val="black"/>
                </a:solidFill>
                <a:effectLst/>
                <a:uLnTx/>
                <a:uFillTx/>
                <a:latin typeface="Calibri" panose="020F0502020204030204"/>
                <a:ea typeface="+mn-ea"/>
                <a:cs typeface="+mn-cs"/>
              </a:rPr>
              <a:t>committed Himself to Him who judges righteously</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(1 Peter 2:23).</a:t>
            </a:r>
          </a:p>
        </p:txBody>
      </p:sp>
    </p:spTree>
    <p:extLst>
      <p:ext uri="{BB962C8B-B14F-4D97-AF65-F5344CB8AC3E}">
        <p14:creationId xmlns:p14="http://schemas.microsoft.com/office/powerpoint/2010/main" val="1007397908"/>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5. Our Death</a:t>
            </a:r>
          </a:p>
        </p:txBody>
      </p:sp>
    </p:spTree>
    <p:extLst>
      <p:ext uri="{BB962C8B-B14F-4D97-AF65-F5344CB8AC3E}">
        <p14:creationId xmlns:p14="http://schemas.microsoft.com/office/powerpoint/2010/main" val="3412585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We Can Trust the Lord With… </a:t>
            </a:r>
            <a:br>
              <a:rPr lang="en-US" sz="4000" b="1" dirty="0">
                <a:solidFill>
                  <a:schemeClr val="bg1"/>
                </a:solidFill>
                <a:latin typeface="+mn-lt"/>
              </a:rPr>
            </a:br>
            <a:br>
              <a:rPr lang="en-US" sz="900" b="1" dirty="0">
                <a:solidFill>
                  <a:schemeClr val="bg1"/>
                </a:solidFill>
                <a:latin typeface="+mn-lt"/>
              </a:rPr>
            </a:br>
            <a:r>
              <a:rPr lang="en-US" b="1" dirty="0">
                <a:solidFill>
                  <a:schemeClr val="bg1"/>
                </a:solidFill>
                <a:latin typeface="+mn-lt"/>
              </a:rPr>
              <a:t>5. Our Death</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2835966"/>
            <a:ext cx="7407966" cy="3656908"/>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081060"/>
            <a:ext cx="6858000" cy="32137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“Into Your hand I commit my spirit; You have redeemed me, O Lord God of truth” </a:t>
            </a:r>
            <a:b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(Psalm 31:5).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“And when Jesus had cried out with a loud voice, He said, ‘Father, “into Your hands I commit My spirit.”’ Having said this, He breathed His last” (Luke 23:46). </a:t>
            </a:r>
          </a:p>
        </p:txBody>
      </p:sp>
    </p:spTree>
    <p:extLst>
      <p:ext uri="{BB962C8B-B14F-4D97-AF65-F5344CB8AC3E}">
        <p14:creationId xmlns:p14="http://schemas.microsoft.com/office/powerpoint/2010/main" val="1134063316"/>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55157-1298-4C62-ADF0-588FB85B2813}"/>
              </a:ext>
            </a:extLst>
          </p:cNvPr>
          <p:cNvSpPr>
            <a:spLocks noGrp="1"/>
          </p:cNvSpPr>
          <p:nvPr>
            <p:ph type="title"/>
          </p:nvPr>
        </p:nvSpPr>
        <p:spPr/>
        <p:txBody>
          <a:bodyPr/>
          <a:lstStyle/>
          <a:p>
            <a:pPr algn="ctr"/>
            <a:r>
              <a:rPr lang="en-US" b="1" dirty="0">
                <a:solidFill>
                  <a:srgbClr val="002060"/>
                </a:solidFill>
                <a:latin typeface="+mn-lt"/>
              </a:rPr>
              <a:t>The Lord Can Be Trusted</a:t>
            </a:r>
          </a:p>
        </p:txBody>
      </p:sp>
      <p:sp>
        <p:nvSpPr>
          <p:cNvPr id="3" name="Content Placeholder 2">
            <a:extLst>
              <a:ext uri="{FF2B5EF4-FFF2-40B4-BE49-F238E27FC236}">
                <a16:creationId xmlns:a16="http://schemas.microsoft.com/office/drawing/2014/main" id="{2037ED2F-3940-4A6A-9D23-20C04215EA97}"/>
              </a:ext>
            </a:extLst>
          </p:cNvPr>
          <p:cNvSpPr>
            <a:spLocks noGrp="1"/>
          </p:cNvSpPr>
          <p:nvPr>
            <p:ph idx="1"/>
          </p:nvPr>
        </p:nvSpPr>
        <p:spPr/>
        <p:txBody>
          <a:bodyPr>
            <a:normAutofit/>
          </a:bodyPr>
          <a:lstStyle/>
          <a:p>
            <a:pPr marL="514350" indent="-514350">
              <a:buFont typeface="+mj-lt"/>
              <a:buAutoNum type="arabicPeriod"/>
            </a:pPr>
            <a:r>
              <a:rPr lang="en-US" sz="3200" b="1" dirty="0"/>
              <a:t>With our Eternal Salvation</a:t>
            </a:r>
          </a:p>
          <a:p>
            <a:pPr marL="514350" indent="-514350">
              <a:buFont typeface="+mj-lt"/>
              <a:buAutoNum type="arabicPeriod"/>
            </a:pPr>
            <a:r>
              <a:rPr lang="en-US" sz="3200" b="1" dirty="0"/>
              <a:t>With our Physical Lives</a:t>
            </a:r>
          </a:p>
          <a:p>
            <a:pPr marL="514350" indent="-514350">
              <a:buFont typeface="+mj-lt"/>
              <a:buAutoNum type="arabicPeriod"/>
            </a:pPr>
            <a:r>
              <a:rPr lang="en-US" sz="3200" b="1" dirty="0"/>
              <a:t>With our Physical Needs</a:t>
            </a:r>
          </a:p>
          <a:p>
            <a:pPr marL="514350" indent="-514350">
              <a:buFont typeface="+mj-lt"/>
              <a:buAutoNum type="arabicPeriod"/>
            </a:pPr>
            <a:r>
              <a:rPr lang="en-US" sz="3200" b="1" dirty="0"/>
              <a:t>With Righting our Wrongs</a:t>
            </a:r>
          </a:p>
          <a:p>
            <a:pPr marL="514350" indent="-514350">
              <a:buFont typeface="+mj-lt"/>
              <a:buAutoNum type="arabicPeriod"/>
            </a:pPr>
            <a:r>
              <a:rPr lang="en-US" sz="3200" b="1" dirty="0"/>
              <a:t>At the Time of Our Death</a:t>
            </a:r>
          </a:p>
        </p:txBody>
      </p:sp>
      <p:sp>
        <p:nvSpPr>
          <p:cNvPr id="4" name="Rectangle: Rounded Corners 3">
            <a:extLst>
              <a:ext uri="{FF2B5EF4-FFF2-40B4-BE49-F238E27FC236}">
                <a16:creationId xmlns:a16="http://schemas.microsoft.com/office/drawing/2014/main" id="{1746661B-39A3-48C5-B243-366950602C64}"/>
              </a:ext>
            </a:extLst>
          </p:cNvPr>
          <p:cNvSpPr/>
          <p:nvPr/>
        </p:nvSpPr>
        <p:spPr>
          <a:xfrm>
            <a:off x="4346710" y="4982818"/>
            <a:ext cx="4393096" cy="1510056"/>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4A4F266A-206B-4F0D-B9D8-3399474B085F}"/>
              </a:ext>
            </a:extLst>
          </p:cNvPr>
          <p:cNvSpPr txBox="1">
            <a:spLocks/>
          </p:cNvSpPr>
          <p:nvPr/>
        </p:nvSpPr>
        <p:spPr>
          <a:xfrm>
            <a:off x="4678015" y="5287617"/>
            <a:ext cx="3760304" cy="9806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1" i="1" u="none" strike="noStrike" kern="1200" cap="none" spc="0" normalizeH="0" baseline="0" noProof="0" dirty="0">
                <a:ln>
                  <a:noFill/>
                </a:ln>
                <a:solidFill>
                  <a:prstClr val="black"/>
                </a:solidFill>
                <a:effectLst/>
                <a:uLnTx/>
                <a:uFillTx/>
                <a:latin typeface="Calibri" panose="020F0502020204030204"/>
                <a:ea typeface="+mn-ea"/>
                <a:cs typeface="+mn-cs"/>
              </a:rPr>
              <a:t>Have you learned to trust the Lord? </a:t>
            </a:r>
          </a:p>
        </p:txBody>
      </p:sp>
    </p:spTree>
    <p:extLst>
      <p:ext uri="{BB962C8B-B14F-4D97-AF65-F5344CB8AC3E}">
        <p14:creationId xmlns:p14="http://schemas.microsoft.com/office/powerpoint/2010/main" val="112642676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3259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6FA91-A062-4550-B9F0-545F18376C2D}"/>
              </a:ext>
            </a:extLst>
          </p:cNvPr>
          <p:cNvSpPr>
            <a:spLocks noGrp="1"/>
          </p:cNvSpPr>
          <p:nvPr>
            <p:ph type="title"/>
          </p:nvPr>
        </p:nvSpPr>
        <p:spPr>
          <a:xfrm>
            <a:off x="628650" y="365127"/>
            <a:ext cx="7886700" cy="1145622"/>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effectLst>
                  <a:outerShdw blurRad="50800" dist="38100" dir="2700000" algn="tl" rotWithShape="0">
                    <a:prstClr val="black">
                      <a:alpha val="40000"/>
                    </a:prstClr>
                  </a:outerShdw>
                </a:effectLst>
                <a:latin typeface="+mn-lt"/>
              </a:rPr>
              <a:t>Paul Trusted in the Lord</a:t>
            </a:r>
          </a:p>
        </p:txBody>
      </p:sp>
      <p:sp>
        <p:nvSpPr>
          <p:cNvPr id="3" name="Content Placeholder 2">
            <a:extLst>
              <a:ext uri="{FF2B5EF4-FFF2-40B4-BE49-F238E27FC236}">
                <a16:creationId xmlns:a16="http://schemas.microsoft.com/office/drawing/2014/main" id="{E6E8DBE2-7996-4C9C-A29C-8E8AFAF31268}"/>
              </a:ext>
            </a:extLst>
          </p:cNvPr>
          <p:cNvSpPr>
            <a:spLocks noGrp="1"/>
          </p:cNvSpPr>
          <p:nvPr>
            <p:ph idx="1"/>
          </p:nvPr>
        </p:nvSpPr>
        <p:spPr/>
        <p:txBody>
          <a:bodyPr/>
          <a:lstStyle/>
          <a:p>
            <a:pPr marL="0" indent="0" algn="ctr">
              <a:buNone/>
            </a:pPr>
            <a:r>
              <a:rPr lang="en-US" sz="2800" b="1" dirty="0"/>
              <a:t>“…</a:t>
            </a:r>
            <a:r>
              <a:rPr lang="en-US" sz="3200" b="1" dirty="0"/>
              <a:t>for</a:t>
            </a:r>
            <a:r>
              <a:rPr lang="en-US" sz="2800" b="1" dirty="0"/>
              <a:t> I know </a:t>
            </a:r>
            <a:r>
              <a:rPr lang="en-US" sz="2800" b="1" u="sng" dirty="0"/>
              <a:t>whom</a:t>
            </a:r>
            <a:r>
              <a:rPr lang="en-US" sz="2800" b="1" dirty="0"/>
              <a:t> I have believed and am persuaded that </a:t>
            </a:r>
            <a:r>
              <a:rPr lang="en-US" sz="2800" b="1" u="sng" dirty="0"/>
              <a:t>He</a:t>
            </a:r>
            <a:r>
              <a:rPr lang="en-US" sz="2800" b="1" dirty="0"/>
              <a:t> is able…”</a:t>
            </a:r>
            <a:endParaRPr lang="en-US" dirty="0"/>
          </a:p>
        </p:txBody>
      </p:sp>
    </p:spTree>
    <p:extLst>
      <p:ext uri="{BB962C8B-B14F-4D97-AF65-F5344CB8AC3E}">
        <p14:creationId xmlns:p14="http://schemas.microsoft.com/office/powerpoint/2010/main" val="224249611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1. Themselves</a:t>
            </a:r>
          </a:p>
        </p:txBody>
      </p:sp>
      <p:sp>
        <p:nvSpPr>
          <p:cNvPr id="3" name="Content Placeholder 2">
            <a:extLst>
              <a:ext uri="{FF2B5EF4-FFF2-40B4-BE49-F238E27FC236}">
                <a16:creationId xmlns:a16="http://schemas.microsoft.com/office/drawing/2014/main" id="{935BE562-D87E-4180-8207-02087A96B921}"/>
              </a:ext>
            </a:extLst>
          </p:cNvPr>
          <p:cNvSpPr>
            <a:spLocks noGrp="1"/>
          </p:cNvSpPr>
          <p:nvPr>
            <p:ph idx="1"/>
          </p:nvPr>
        </p:nvSpPr>
        <p:spPr>
          <a:xfrm>
            <a:off x="628650" y="2796209"/>
            <a:ext cx="7886700" cy="3380754"/>
          </a:xfrm>
        </p:spPr>
        <p:txBody>
          <a:bodyPr/>
          <a:lstStyle/>
          <a:p>
            <a:endParaRPr lang="en-US" dirty="0"/>
          </a:p>
        </p:txBody>
      </p:sp>
    </p:spTree>
    <p:extLst>
      <p:ext uri="{BB962C8B-B14F-4D97-AF65-F5344CB8AC3E}">
        <p14:creationId xmlns:p14="http://schemas.microsoft.com/office/powerpoint/2010/main" val="15420568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1. Themselves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1391" y="3127513"/>
            <a:ext cx="7407966" cy="3074504"/>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390004"/>
            <a:ext cx="6858000" cy="257347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“Trust in the Lord with all your heart, and lean not on your own understanding…” (Prov. 3:5).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“O Lord, I know the way of man is not in himself; it is not in man who walks to direct his own steps” (Jer. 10:23).</a:t>
            </a:r>
          </a:p>
        </p:txBody>
      </p:sp>
    </p:spTree>
    <p:extLst>
      <p:ext uri="{BB962C8B-B14F-4D97-AF65-F5344CB8AC3E}">
        <p14:creationId xmlns:p14="http://schemas.microsoft.com/office/powerpoint/2010/main" val="4220477824"/>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2. Their Advantages</a:t>
            </a:r>
          </a:p>
        </p:txBody>
      </p:sp>
      <p:sp>
        <p:nvSpPr>
          <p:cNvPr id="3" name="Content Placeholder 2">
            <a:extLst>
              <a:ext uri="{FF2B5EF4-FFF2-40B4-BE49-F238E27FC236}">
                <a16:creationId xmlns:a16="http://schemas.microsoft.com/office/drawing/2014/main" id="{935BE562-D87E-4180-8207-02087A96B921}"/>
              </a:ext>
            </a:extLst>
          </p:cNvPr>
          <p:cNvSpPr>
            <a:spLocks noGrp="1"/>
          </p:cNvSpPr>
          <p:nvPr>
            <p:ph idx="1"/>
          </p:nvPr>
        </p:nvSpPr>
        <p:spPr>
          <a:xfrm>
            <a:off x="628650" y="2796209"/>
            <a:ext cx="7886700" cy="3380754"/>
          </a:xfrm>
        </p:spPr>
        <p:txBody>
          <a:bodyPr/>
          <a:lstStyle/>
          <a:p>
            <a:endParaRPr lang="en-US" dirty="0"/>
          </a:p>
        </p:txBody>
      </p:sp>
    </p:spTree>
    <p:extLst>
      <p:ext uri="{BB962C8B-B14F-4D97-AF65-F5344CB8AC3E}">
        <p14:creationId xmlns:p14="http://schemas.microsoft.com/office/powerpoint/2010/main" val="2395624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2. Their Advantages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8017" y="2319130"/>
            <a:ext cx="7407966" cy="4173744"/>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2610678"/>
            <a:ext cx="6858000" cy="36576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“Here is the man who did not make God his strength, but trusted in the abundance of his riches, and strengthened himself in his wickedness” (Ps. </a:t>
            </a:r>
            <a:r>
              <a:rPr kumimoji="0" lang="en-US" sz="2800" b="1" i="0" u="none" strike="noStrike" kern="1200" cap="none" spc="0" normalizeH="0" baseline="0" noProof="0">
                <a:ln>
                  <a:noFill/>
                </a:ln>
                <a:solidFill>
                  <a:prstClr val="black"/>
                </a:solidFill>
                <a:effectLst/>
                <a:uLnTx/>
                <a:uFillTx/>
                <a:latin typeface="Calibri" panose="020F0502020204030204"/>
                <a:ea typeface="+mn-ea"/>
                <a:cs typeface="+mn-cs"/>
              </a:rPr>
              <a:t>52:7</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“Command those who are rich in this present age not to be haughty, nor to trust in uncertain riches but in the living God, who gives us richly all things to enjoy” </a:t>
            </a:r>
            <a:b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(1 Tim. 6:17).</a:t>
            </a:r>
          </a:p>
        </p:txBody>
      </p:sp>
    </p:spTree>
    <p:extLst>
      <p:ext uri="{BB962C8B-B14F-4D97-AF65-F5344CB8AC3E}">
        <p14:creationId xmlns:p14="http://schemas.microsoft.com/office/powerpoint/2010/main" val="4284331824"/>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2. Their Advantages</a:t>
            </a:r>
          </a:p>
        </p:txBody>
      </p:sp>
      <p:sp>
        <p:nvSpPr>
          <p:cNvPr id="4" name="Rectangle: Rounded Corners 3">
            <a:extLst>
              <a:ext uri="{FF2B5EF4-FFF2-40B4-BE49-F238E27FC236}">
                <a16:creationId xmlns:a16="http://schemas.microsoft.com/office/drawing/2014/main" id="{951D249A-339C-451D-A0FB-B03151AC6696}"/>
              </a:ext>
            </a:extLst>
          </p:cNvPr>
          <p:cNvSpPr/>
          <p:nvPr/>
        </p:nvSpPr>
        <p:spPr>
          <a:xfrm>
            <a:off x="861391" y="3127513"/>
            <a:ext cx="7407966" cy="3074504"/>
          </a:xfrm>
          <a:prstGeom prst="roundRect">
            <a:avLst/>
          </a:prstGeom>
          <a:solidFill>
            <a:schemeClr val="accent1">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ubtitle 4">
            <a:extLst>
              <a:ext uri="{FF2B5EF4-FFF2-40B4-BE49-F238E27FC236}">
                <a16:creationId xmlns:a16="http://schemas.microsoft.com/office/drawing/2014/main" id="{23241B62-6431-451E-B090-48E83B6DC010}"/>
              </a:ext>
            </a:extLst>
          </p:cNvPr>
          <p:cNvSpPr txBox="1">
            <a:spLocks/>
          </p:cNvSpPr>
          <p:nvPr/>
        </p:nvSpPr>
        <p:spPr>
          <a:xfrm>
            <a:off x="1143000" y="3390004"/>
            <a:ext cx="6858000" cy="257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“Therefore bear fruits worthy of repentance, and do not think to say to yourselves, 'We have Abraham as our father.' For I say to you that God is able to raise up children to Abraham from these stones” </a:t>
            </a:r>
            <a:b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(Matthew 3:8-9).</a:t>
            </a:r>
          </a:p>
        </p:txBody>
      </p:sp>
    </p:spTree>
    <p:extLst>
      <p:ext uri="{BB962C8B-B14F-4D97-AF65-F5344CB8AC3E}">
        <p14:creationId xmlns:p14="http://schemas.microsoft.com/office/powerpoint/2010/main" val="339189019"/>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199-0939-47C0-9C07-64E73644740F}"/>
              </a:ext>
            </a:extLst>
          </p:cNvPr>
          <p:cNvSpPr>
            <a:spLocks noGrp="1"/>
          </p:cNvSpPr>
          <p:nvPr>
            <p:ph type="title"/>
          </p:nvPr>
        </p:nvSpPr>
        <p:spPr>
          <a:xfrm>
            <a:off x="628650" y="365126"/>
            <a:ext cx="7886700" cy="1794978"/>
          </a:xfrm>
        </p:spPr>
        <p:txBody>
          <a:bodyPr>
            <a:normAutofit/>
          </a:bodyPr>
          <a:lstStyle/>
          <a:p>
            <a:pPr algn="ctr"/>
            <a:r>
              <a:rPr lang="en-US" sz="4000" b="1" dirty="0">
                <a:solidFill>
                  <a:schemeClr val="bg1"/>
                </a:solidFill>
                <a:latin typeface="+mn-lt"/>
              </a:rPr>
              <a:t>Some Trust in… </a:t>
            </a:r>
            <a:br>
              <a:rPr lang="en-US" b="1" dirty="0">
                <a:solidFill>
                  <a:schemeClr val="bg1"/>
                </a:solidFill>
                <a:latin typeface="+mn-lt"/>
              </a:rPr>
            </a:br>
            <a:br>
              <a:rPr lang="en-US" sz="900" b="1" dirty="0">
                <a:solidFill>
                  <a:schemeClr val="bg1"/>
                </a:solidFill>
                <a:latin typeface="+mn-lt"/>
              </a:rPr>
            </a:br>
            <a:r>
              <a:rPr lang="en-US" b="1" dirty="0">
                <a:solidFill>
                  <a:schemeClr val="bg1"/>
                </a:solidFill>
                <a:latin typeface="+mn-lt"/>
              </a:rPr>
              <a:t>3. Others</a:t>
            </a:r>
          </a:p>
        </p:txBody>
      </p:sp>
      <p:sp>
        <p:nvSpPr>
          <p:cNvPr id="3" name="Content Placeholder 2">
            <a:extLst>
              <a:ext uri="{FF2B5EF4-FFF2-40B4-BE49-F238E27FC236}">
                <a16:creationId xmlns:a16="http://schemas.microsoft.com/office/drawing/2014/main" id="{935BE562-D87E-4180-8207-02087A96B921}"/>
              </a:ext>
            </a:extLst>
          </p:cNvPr>
          <p:cNvSpPr>
            <a:spLocks noGrp="1"/>
          </p:cNvSpPr>
          <p:nvPr>
            <p:ph idx="1"/>
          </p:nvPr>
        </p:nvSpPr>
        <p:spPr>
          <a:xfrm>
            <a:off x="628650" y="2796209"/>
            <a:ext cx="7886700" cy="3380754"/>
          </a:xfrm>
        </p:spPr>
        <p:txBody>
          <a:bodyPr/>
          <a:lstStyle/>
          <a:p>
            <a:endParaRPr lang="en-US" dirty="0"/>
          </a:p>
        </p:txBody>
      </p:sp>
    </p:spTree>
    <p:extLst>
      <p:ext uri="{BB962C8B-B14F-4D97-AF65-F5344CB8AC3E}">
        <p14:creationId xmlns:p14="http://schemas.microsoft.com/office/powerpoint/2010/main" val="2959796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898</Words>
  <Application>Microsoft Office PowerPoint</Application>
  <PresentationFormat>On-screen Show (4:3)</PresentationFormat>
  <Paragraphs>59</Paragraphs>
  <Slides>25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Calibri Light</vt:lpstr>
      <vt:lpstr>2_Office Theme</vt:lpstr>
      <vt:lpstr>3_Office Theme</vt:lpstr>
      <vt:lpstr>PowerPoint Presentation</vt:lpstr>
      <vt:lpstr>What Paul Committed to the Lord</vt:lpstr>
      <vt:lpstr>Paul Trusted in the Lord</vt:lpstr>
      <vt:lpstr>Some Trust in…   1. Themselves</vt:lpstr>
      <vt:lpstr>Some Trust in…   1. Themselves</vt:lpstr>
      <vt:lpstr>Some Trust in…   2. Their Advantages</vt:lpstr>
      <vt:lpstr>Some Trust in…   2. Their Advantages</vt:lpstr>
      <vt:lpstr>Some Trust in…   2. Their Advantages</vt:lpstr>
      <vt:lpstr>Some Trust in…   3. Others</vt:lpstr>
      <vt:lpstr>Some Trust in…   3. Others</vt:lpstr>
      <vt:lpstr>Some Trust in…   3. Others</vt:lpstr>
      <vt:lpstr>Some Trust in…   3. Others</vt:lpstr>
      <vt:lpstr>What Paul Committed to the Lord</vt:lpstr>
      <vt:lpstr>What Paul Committed to the Lord</vt:lpstr>
      <vt:lpstr>We Can Trust the Lord With…   1. Our Eternal Salvation</vt:lpstr>
      <vt:lpstr>We Can Trust the Lord With…   1. Our Eternal Salvation</vt:lpstr>
      <vt:lpstr>We Can Trust the Lord With…   2. Our Physical Lives</vt:lpstr>
      <vt:lpstr>We Can Trust the Lord With…   2. Our Physical Lives</vt:lpstr>
      <vt:lpstr>We Can Trust the Lord With…   3. Our Physical Needs</vt:lpstr>
      <vt:lpstr>We Can Trust the Lord With…   4. Justice</vt:lpstr>
      <vt:lpstr>We Can Trust the Lord With…   4. Justice</vt:lpstr>
      <vt:lpstr>We Can Trust the Lord With…   5. Our Death</vt:lpstr>
      <vt:lpstr>We Can Trust the Lord With…   5. Our Death</vt:lpstr>
      <vt:lpstr>The Lord Can Be Trusted</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56</cp:revision>
  <dcterms:created xsi:type="dcterms:W3CDTF">2008-03-16T18:22:36Z</dcterms:created>
  <dcterms:modified xsi:type="dcterms:W3CDTF">2021-03-22T14:44:11Z</dcterms:modified>
</cp:coreProperties>
</file>