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90" r:id="rId2"/>
  </p:sldMasterIdLst>
  <p:notesMasterIdLst>
    <p:notesMasterId r:id="rId18"/>
  </p:notesMasterIdLst>
  <p:sldIdLst>
    <p:sldId id="259" r:id="rId3"/>
    <p:sldId id="256" r:id="rId4"/>
    <p:sldId id="257" r:id="rId5"/>
    <p:sldId id="544" r:id="rId6"/>
    <p:sldId id="545" r:id="rId7"/>
    <p:sldId id="546" r:id="rId8"/>
    <p:sldId id="547" r:id="rId9"/>
    <p:sldId id="548" r:id="rId10"/>
    <p:sldId id="549" r:id="rId11"/>
    <p:sldId id="550" r:id="rId12"/>
    <p:sldId id="551" r:id="rId13"/>
    <p:sldId id="552" r:id="rId14"/>
    <p:sldId id="553" r:id="rId15"/>
    <p:sldId id="554" r:id="rId16"/>
    <p:sldId id="55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E78F7-CEA2-440C-9E7B-D5128F1F16DE}"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2293156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2E78F7-CEA2-440C-9E7B-D5128F1F16DE}"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3677387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2E78F7-CEA2-440C-9E7B-D5128F1F16DE}"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2626670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2E78F7-CEA2-440C-9E7B-D5128F1F16DE}"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3441391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2E78F7-CEA2-440C-9E7B-D5128F1F16DE}" type="datetimeFigureOut">
              <a:rPr lang="en-US" smtClean="0"/>
              <a:t>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2172021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2E78F7-CEA2-440C-9E7B-D5128F1F16DE}" type="datetimeFigureOut">
              <a:rPr lang="en-US" smtClean="0"/>
              <a:t>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2562958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E78F7-CEA2-440C-9E7B-D5128F1F16DE}" type="datetimeFigureOut">
              <a:rPr lang="en-US" smtClean="0"/>
              <a:t>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18281730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2E78F7-CEA2-440C-9E7B-D5128F1F16DE}"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368113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2E78F7-CEA2-440C-9E7B-D5128F1F16DE}"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35276563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2E78F7-CEA2-440C-9E7B-D5128F1F16DE}"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19949936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2E78F7-CEA2-440C-9E7B-D5128F1F16DE}"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093C6-DF00-47D9-90F5-9500DAD43C1C}" type="slidenum">
              <a:rPr lang="en-US" smtClean="0"/>
              <a:t>‹#›</a:t>
            </a:fld>
            <a:endParaRPr lang="en-US"/>
          </a:p>
        </p:txBody>
      </p:sp>
    </p:spTree>
    <p:extLst>
      <p:ext uri="{BB962C8B-B14F-4D97-AF65-F5344CB8AC3E}">
        <p14:creationId xmlns:p14="http://schemas.microsoft.com/office/powerpoint/2010/main" val="2790698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2/1/2021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2E78F7-CEA2-440C-9E7B-D5128F1F16DE}" type="datetimeFigureOut">
              <a:rPr lang="en-US" smtClean="0"/>
              <a:t>2/1/2021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4093C6-DF00-47D9-90F5-9500DAD43C1C}" type="slidenum">
              <a:rPr lang="en-US" smtClean="0"/>
              <a:t>‹#›</a:t>
            </a:fld>
            <a:endParaRPr lang="en-US"/>
          </a:p>
        </p:txBody>
      </p:sp>
    </p:spTree>
    <p:extLst>
      <p:ext uri="{BB962C8B-B14F-4D97-AF65-F5344CB8AC3E}">
        <p14:creationId xmlns:p14="http://schemas.microsoft.com/office/powerpoint/2010/main" val="314139060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18257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b="1" dirty="0">
                <a:solidFill>
                  <a:schemeClr val="bg1"/>
                </a:solidFill>
                <a:latin typeface="+mn-lt"/>
              </a:rPr>
              <a:t>3. God is No Respecter of Persons</a:t>
            </a:r>
          </a:p>
        </p:txBody>
      </p:sp>
      <p:sp>
        <p:nvSpPr>
          <p:cNvPr id="3" name="Content Placeholder 2">
            <a:extLst>
              <a:ext uri="{FF2B5EF4-FFF2-40B4-BE49-F238E27FC236}">
                <a16:creationId xmlns:a16="http://schemas.microsoft.com/office/drawing/2014/main" id="{57EFCA60-E3D4-4D55-82B9-17F3B8A330EB}"/>
              </a:ext>
            </a:extLst>
          </p:cNvPr>
          <p:cNvSpPr>
            <a:spLocks noGrp="1"/>
          </p:cNvSpPr>
          <p:nvPr>
            <p:ph idx="1"/>
          </p:nvPr>
        </p:nvSpPr>
        <p:spPr>
          <a:xfrm>
            <a:off x="628650" y="2027584"/>
            <a:ext cx="7886700" cy="4465290"/>
          </a:xfrm>
        </p:spPr>
        <p:txBody>
          <a:bodyPr>
            <a:normAutofit lnSpcReduction="10000"/>
          </a:bodyPr>
          <a:lstStyle/>
          <a:p>
            <a:pPr marL="0" indent="0">
              <a:buNone/>
            </a:pPr>
            <a:r>
              <a:rPr lang="en-US" b="1" dirty="0"/>
              <a:t>“For this is good and acceptable in the sight of God our Savior, </a:t>
            </a:r>
          </a:p>
          <a:p>
            <a:pPr marL="0" indent="0">
              <a:buNone/>
            </a:pPr>
            <a:r>
              <a:rPr lang="en-US" b="1" dirty="0"/>
              <a:t>  who desires all men to be saved and to come to the knowledge of the truth.” </a:t>
            </a:r>
          </a:p>
          <a:p>
            <a:pPr marL="0" indent="0" algn="r">
              <a:buNone/>
            </a:pPr>
            <a:r>
              <a:rPr lang="en-US" b="1" dirty="0"/>
              <a:t>1 Timothy 2:3-4</a:t>
            </a:r>
          </a:p>
          <a:p>
            <a:pPr marL="0" indent="0" algn="r">
              <a:buNone/>
            </a:pPr>
            <a:endParaRPr lang="en-US" sz="2200" b="1" dirty="0"/>
          </a:p>
          <a:p>
            <a:pPr marL="0" indent="0">
              <a:buNone/>
            </a:pPr>
            <a:r>
              <a:rPr lang="en-US" b="1" dirty="0"/>
              <a:t>“And the Spirit and the bride say, ‘Come!’ And let him who hears say, ‘Come!’ And let him who thirsts come. Whoever desires, let him take the water of life freely. </a:t>
            </a:r>
          </a:p>
          <a:p>
            <a:pPr marL="0" indent="0" algn="r">
              <a:buNone/>
            </a:pPr>
            <a:r>
              <a:rPr lang="en-US" b="1" dirty="0"/>
              <a:t>Revelation 22:17</a:t>
            </a:r>
          </a:p>
        </p:txBody>
      </p:sp>
    </p:spTree>
    <p:extLst>
      <p:ext uri="{BB962C8B-B14F-4D97-AF65-F5344CB8AC3E}">
        <p14:creationId xmlns:p14="http://schemas.microsoft.com/office/powerpoint/2010/main" val="470339035"/>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200" b="1" dirty="0">
                <a:solidFill>
                  <a:schemeClr val="bg1"/>
                </a:solidFill>
                <a:latin typeface="+mn-lt"/>
              </a:rPr>
              <a:t>4. Water Baptism is Commanded</a:t>
            </a:r>
          </a:p>
        </p:txBody>
      </p:sp>
      <p:sp>
        <p:nvSpPr>
          <p:cNvPr id="5" name="Content Placeholder 4">
            <a:extLst>
              <a:ext uri="{FF2B5EF4-FFF2-40B4-BE49-F238E27FC236}">
                <a16:creationId xmlns:a16="http://schemas.microsoft.com/office/drawing/2014/main" id="{952B78B2-DC7F-42D1-88DC-7AF79CDC69E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9002932"/>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200" b="1" dirty="0">
                <a:solidFill>
                  <a:schemeClr val="bg1"/>
                </a:solidFill>
                <a:latin typeface="+mn-lt"/>
              </a:rPr>
              <a:t>4. Water Baptism is Commanded</a:t>
            </a:r>
          </a:p>
        </p:txBody>
      </p:sp>
      <p:sp>
        <p:nvSpPr>
          <p:cNvPr id="3" name="Content Placeholder 2">
            <a:extLst>
              <a:ext uri="{FF2B5EF4-FFF2-40B4-BE49-F238E27FC236}">
                <a16:creationId xmlns:a16="http://schemas.microsoft.com/office/drawing/2014/main" id="{57EFCA60-E3D4-4D55-82B9-17F3B8A330EB}"/>
              </a:ext>
            </a:extLst>
          </p:cNvPr>
          <p:cNvSpPr>
            <a:spLocks noGrp="1"/>
          </p:cNvSpPr>
          <p:nvPr>
            <p:ph idx="1"/>
          </p:nvPr>
        </p:nvSpPr>
        <p:spPr/>
        <p:txBody>
          <a:bodyPr/>
          <a:lstStyle/>
          <a:p>
            <a:pPr marL="0" indent="0">
              <a:buNone/>
            </a:pPr>
            <a:endParaRPr lang="en-US" b="1" dirty="0"/>
          </a:p>
          <a:p>
            <a:pPr marL="0" indent="0">
              <a:buNone/>
            </a:pPr>
            <a:r>
              <a:rPr lang="en-US" b="1" dirty="0"/>
              <a:t>“And he commanded them to be baptized in the name of the Lord.”</a:t>
            </a:r>
          </a:p>
          <a:p>
            <a:pPr marL="0" indent="0" algn="r">
              <a:buNone/>
            </a:pPr>
            <a:r>
              <a:rPr lang="en-US" b="1" dirty="0"/>
              <a:t>Acts 10:48</a:t>
            </a:r>
          </a:p>
        </p:txBody>
      </p:sp>
    </p:spTree>
    <p:extLst>
      <p:ext uri="{BB962C8B-B14F-4D97-AF65-F5344CB8AC3E}">
        <p14:creationId xmlns:p14="http://schemas.microsoft.com/office/powerpoint/2010/main" val="1094375675"/>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200" b="1" dirty="0">
                <a:solidFill>
                  <a:schemeClr val="bg1"/>
                </a:solidFill>
                <a:latin typeface="+mn-lt"/>
              </a:rPr>
              <a:t>4. Water Baptism is Commanded</a:t>
            </a:r>
          </a:p>
        </p:txBody>
      </p:sp>
      <p:sp>
        <p:nvSpPr>
          <p:cNvPr id="3" name="Content Placeholder 2">
            <a:extLst>
              <a:ext uri="{FF2B5EF4-FFF2-40B4-BE49-F238E27FC236}">
                <a16:creationId xmlns:a16="http://schemas.microsoft.com/office/drawing/2014/main" id="{57EFCA60-E3D4-4D55-82B9-17F3B8A330EB}"/>
              </a:ext>
            </a:extLst>
          </p:cNvPr>
          <p:cNvSpPr>
            <a:spLocks noGrp="1"/>
          </p:cNvSpPr>
          <p:nvPr>
            <p:ph idx="1"/>
          </p:nvPr>
        </p:nvSpPr>
        <p:spPr>
          <a:xfrm>
            <a:off x="628650" y="1958145"/>
            <a:ext cx="7886700" cy="4351338"/>
          </a:xfrm>
        </p:spPr>
        <p:txBody>
          <a:bodyPr>
            <a:normAutofit/>
          </a:bodyPr>
          <a:lstStyle/>
          <a:p>
            <a:pPr marL="0" indent="0">
              <a:buNone/>
            </a:pPr>
            <a:r>
              <a:rPr lang="en-US" b="1" dirty="0"/>
              <a:t>“Then Peter said to them, ‘Repent, and let every one of you be baptized in the name of Jesus Christ for the remission of sins; and you shall receive the gift of the Holy Spirit.’” </a:t>
            </a:r>
          </a:p>
          <a:p>
            <a:pPr marL="0" indent="0" algn="r">
              <a:buNone/>
            </a:pPr>
            <a:r>
              <a:rPr lang="en-US" b="1" dirty="0"/>
              <a:t>Acts 2:38</a:t>
            </a:r>
          </a:p>
          <a:p>
            <a:pPr marL="0" indent="0">
              <a:buNone/>
            </a:pPr>
            <a:endParaRPr lang="en-US" sz="2000" b="1" dirty="0"/>
          </a:p>
          <a:p>
            <a:pPr marL="0" indent="0">
              <a:buNone/>
            </a:pPr>
            <a:r>
              <a:rPr lang="en-US" b="1" dirty="0"/>
              <a:t>“And now why are you waiting? Arise and be baptized, and wash away your sins, calling on the name of the Lord.” </a:t>
            </a:r>
          </a:p>
          <a:p>
            <a:pPr marL="0" indent="0" algn="r">
              <a:buNone/>
            </a:pPr>
            <a:r>
              <a:rPr lang="en-US" b="1" dirty="0"/>
              <a:t>Acts 22:16</a:t>
            </a:r>
          </a:p>
        </p:txBody>
      </p:sp>
    </p:spTree>
    <p:extLst>
      <p:ext uri="{BB962C8B-B14F-4D97-AF65-F5344CB8AC3E}">
        <p14:creationId xmlns:p14="http://schemas.microsoft.com/office/powerpoint/2010/main" val="1795451748"/>
      </p:ext>
    </p:extLst>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ee the source image">
            <a:extLst>
              <a:ext uri="{FF2B5EF4-FFF2-40B4-BE49-F238E27FC236}">
                <a16:creationId xmlns:a16="http://schemas.microsoft.com/office/drawing/2014/main" id="{1D8988B4-D484-4DF3-A947-C66CA05AF5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539" y="3856383"/>
            <a:ext cx="2789997" cy="278999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F4D953E-545E-4365-8B3F-0AD35498D132}"/>
              </a:ext>
            </a:extLst>
          </p:cNvPr>
          <p:cNvSpPr>
            <a:spLocks noGrp="1"/>
          </p:cNvSpPr>
          <p:nvPr>
            <p:ph type="ctrTitle"/>
          </p:nvPr>
        </p:nvSpPr>
        <p:spPr>
          <a:xfrm>
            <a:off x="685800" y="512767"/>
            <a:ext cx="7772400" cy="2133599"/>
          </a:xfrm>
        </p:spPr>
        <p:txBody>
          <a:bodyPr/>
          <a:lstStyle/>
          <a:p>
            <a:r>
              <a:rPr lang="en-US" b="1" dirty="0">
                <a:latin typeface="+mn-lt"/>
              </a:rPr>
              <a:t>The Conversion of Cornelius</a:t>
            </a:r>
          </a:p>
        </p:txBody>
      </p:sp>
      <p:sp>
        <p:nvSpPr>
          <p:cNvPr id="3" name="Subtitle 2">
            <a:extLst>
              <a:ext uri="{FF2B5EF4-FFF2-40B4-BE49-F238E27FC236}">
                <a16:creationId xmlns:a16="http://schemas.microsoft.com/office/drawing/2014/main" id="{D10D3C5F-4916-4B3F-A0FF-A0F60507BFE5}"/>
              </a:ext>
            </a:extLst>
          </p:cNvPr>
          <p:cNvSpPr>
            <a:spLocks noGrp="1"/>
          </p:cNvSpPr>
          <p:nvPr>
            <p:ph type="subTitle" idx="1"/>
          </p:nvPr>
        </p:nvSpPr>
        <p:spPr>
          <a:xfrm>
            <a:off x="685801" y="3034747"/>
            <a:ext cx="6112564" cy="3310485"/>
          </a:xfrm>
        </p:spPr>
        <p:txBody>
          <a:bodyPr>
            <a:normAutofit lnSpcReduction="10000"/>
          </a:bodyPr>
          <a:lstStyle/>
          <a:p>
            <a:pPr marL="742950" indent="-742950" algn="l">
              <a:buFont typeface="+mj-lt"/>
              <a:buAutoNum type="arabicPeriod"/>
            </a:pPr>
            <a:r>
              <a:rPr lang="en-US" sz="3600" b="1" dirty="0"/>
              <a:t>Being Good is Not Enough</a:t>
            </a:r>
          </a:p>
          <a:p>
            <a:pPr marL="742950" indent="-742950" algn="l">
              <a:buFont typeface="+mj-lt"/>
              <a:buAutoNum type="arabicPeriod"/>
            </a:pPr>
            <a:r>
              <a:rPr lang="en-US" sz="3600" b="1" dirty="0"/>
              <a:t>Miracles Do Not Save Us</a:t>
            </a:r>
          </a:p>
          <a:p>
            <a:pPr marL="742950" indent="-742950" algn="l">
              <a:buFont typeface="+mj-lt"/>
              <a:buAutoNum type="arabicPeriod"/>
            </a:pPr>
            <a:r>
              <a:rPr lang="en-US" sz="3600" b="1" dirty="0"/>
              <a:t>God is No Respecter of Persons</a:t>
            </a:r>
          </a:p>
          <a:p>
            <a:pPr marL="742950" indent="-742950" algn="l">
              <a:buFont typeface="+mj-lt"/>
              <a:buAutoNum type="arabicPeriod"/>
            </a:pPr>
            <a:r>
              <a:rPr lang="en-US" sz="3600" b="1" dirty="0"/>
              <a:t>Water Baptism is Commanded</a:t>
            </a:r>
          </a:p>
        </p:txBody>
      </p:sp>
    </p:spTree>
    <p:extLst>
      <p:ext uri="{BB962C8B-B14F-4D97-AF65-F5344CB8AC3E}">
        <p14:creationId xmlns:p14="http://schemas.microsoft.com/office/powerpoint/2010/main" val="314716239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6050231"/>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D953E-545E-4365-8B3F-0AD35498D132}"/>
              </a:ext>
            </a:extLst>
          </p:cNvPr>
          <p:cNvSpPr>
            <a:spLocks noGrp="1"/>
          </p:cNvSpPr>
          <p:nvPr>
            <p:ph type="ctrTitle"/>
          </p:nvPr>
        </p:nvSpPr>
        <p:spPr>
          <a:xfrm>
            <a:off x="685800" y="512767"/>
            <a:ext cx="7772400" cy="2133599"/>
          </a:xfrm>
        </p:spPr>
        <p:txBody>
          <a:bodyPr/>
          <a:lstStyle/>
          <a:p>
            <a:r>
              <a:rPr lang="en-US" b="1" dirty="0">
                <a:latin typeface="+mn-lt"/>
              </a:rPr>
              <a:t>The Conversion of Cornelius</a:t>
            </a:r>
          </a:p>
        </p:txBody>
      </p:sp>
      <p:sp>
        <p:nvSpPr>
          <p:cNvPr id="3" name="Subtitle 2">
            <a:extLst>
              <a:ext uri="{FF2B5EF4-FFF2-40B4-BE49-F238E27FC236}">
                <a16:creationId xmlns:a16="http://schemas.microsoft.com/office/drawing/2014/main" id="{D10D3C5F-4916-4B3F-A0FF-A0F60507BFE5}"/>
              </a:ext>
            </a:extLst>
          </p:cNvPr>
          <p:cNvSpPr>
            <a:spLocks noGrp="1"/>
          </p:cNvSpPr>
          <p:nvPr>
            <p:ph type="subTitle" idx="1"/>
          </p:nvPr>
        </p:nvSpPr>
        <p:spPr>
          <a:xfrm>
            <a:off x="1656937" y="3747812"/>
            <a:ext cx="2580861" cy="1655762"/>
          </a:xfrm>
        </p:spPr>
        <p:txBody>
          <a:bodyPr>
            <a:normAutofit/>
          </a:bodyPr>
          <a:lstStyle/>
          <a:p>
            <a:pPr algn="l"/>
            <a:r>
              <a:rPr lang="en-US" sz="3600" b="1" dirty="0"/>
              <a:t>Acts 10</a:t>
            </a:r>
          </a:p>
        </p:txBody>
      </p:sp>
      <p:pic>
        <p:nvPicPr>
          <p:cNvPr id="1028" name="Picture 4" descr="See the source image">
            <a:extLst>
              <a:ext uri="{FF2B5EF4-FFF2-40B4-BE49-F238E27FC236}">
                <a16:creationId xmlns:a16="http://schemas.microsoft.com/office/drawing/2014/main" id="{1D8988B4-D484-4DF3-A947-C66CA05AF5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6203" y="2809047"/>
            <a:ext cx="3943350" cy="3943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27446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Being Good is Not Enough</a:t>
            </a:r>
          </a:p>
        </p:txBody>
      </p:sp>
      <p:sp>
        <p:nvSpPr>
          <p:cNvPr id="7" name="Content Placeholder 6">
            <a:extLst>
              <a:ext uri="{FF2B5EF4-FFF2-40B4-BE49-F238E27FC236}">
                <a16:creationId xmlns:a16="http://schemas.microsoft.com/office/drawing/2014/main" id="{FFFEC1B4-1EAA-4800-B13A-764F5C95E27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64034699"/>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Being Good is Not Enough</a:t>
            </a:r>
          </a:p>
        </p:txBody>
      </p:sp>
      <p:sp>
        <p:nvSpPr>
          <p:cNvPr id="3" name="Content Placeholder 2">
            <a:extLst>
              <a:ext uri="{FF2B5EF4-FFF2-40B4-BE49-F238E27FC236}">
                <a16:creationId xmlns:a16="http://schemas.microsoft.com/office/drawing/2014/main" id="{57EFCA60-E3D4-4D55-82B9-17F3B8A330EB}"/>
              </a:ext>
            </a:extLst>
          </p:cNvPr>
          <p:cNvSpPr>
            <a:spLocks noGrp="1"/>
          </p:cNvSpPr>
          <p:nvPr>
            <p:ph idx="1"/>
          </p:nvPr>
        </p:nvSpPr>
        <p:spPr>
          <a:xfrm>
            <a:off x="628650" y="1905137"/>
            <a:ext cx="7886700" cy="4351338"/>
          </a:xfrm>
        </p:spPr>
        <p:txBody>
          <a:bodyPr/>
          <a:lstStyle/>
          <a:p>
            <a:r>
              <a:rPr lang="en-US" b="1" dirty="0"/>
              <a:t>Devout</a:t>
            </a:r>
          </a:p>
          <a:p>
            <a:r>
              <a:rPr lang="en-US" b="1" dirty="0"/>
              <a:t>Feared God</a:t>
            </a:r>
          </a:p>
          <a:p>
            <a:r>
              <a:rPr lang="en-US" b="1" dirty="0"/>
              <a:t>With all His Household</a:t>
            </a:r>
          </a:p>
          <a:p>
            <a:r>
              <a:rPr lang="en-US" b="1" dirty="0"/>
              <a:t>Gave Alms Generously</a:t>
            </a:r>
          </a:p>
          <a:p>
            <a:r>
              <a:rPr lang="en-US" b="1" dirty="0"/>
              <a:t>Good Reputation - </a:t>
            </a:r>
            <a:r>
              <a:rPr lang="en-US" b="1" dirty="0">
                <a:solidFill>
                  <a:srgbClr val="C00000"/>
                </a:solidFill>
              </a:rPr>
              <a:t>v. 22</a:t>
            </a:r>
          </a:p>
          <a:p>
            <a:r>
              <a:rPr lang="en-US" b="1" dirty="0"/>
              <a:t>Prayed to God Always</a:t>
            </a:r>
          </a:p>
          <a:p>
            <a:r>
              <a:rPr lang="en-US" b="1" dirty="0"/>
              <a:t>Fasted - </a:t>
            </a:r>
            <a:r>
              <a:rPr lang="en-US" b="1" dirty="0">
                <a:solidFill>
                  <a:srgbClr val="C00000"/>
                </a:solidFill>
              </a:rPr>
              <a:t>v. 30</a:t>
            </a:r>
          </a:p>
        </p:txBody>
      </p:sp>
      <p:sp>
        <p:nvSpPr>
          <p:cNvPr id="4" name="Rectangle: Rounded Corners 3">
            <a:extLst>
              <a:ext uri="{FF2B5EF4-FFF2-40B4-BE49-F238E27FC236}">
                <a16:creationId xmlns:a16="http://schemas.microsoft.com/office/drawing/2014/main" id="{C5EED7A6-B232-4A19-ADB9-B95F8DC7FF29}"/>
              </a:ext>
            </a:extLst>
          </p:cNvPr>
          <p:cNvSpPr/>
          <p:nvPr/>
        </p:nvSpPr>
        <p:spPr>
          <a:xfrm>
            <a:off x="5499652" y="2027583"/>
            <a:ext cx="2782957" cy="1007165"/>
          </a:xfrm>
          <a:prstGeom prst="roundRect">
            <a:avLst/>
          </a:prstGeom>
          <a:solidFill>
            <a:srgbClr val="C000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422AE3A-10A9-4A79-A31C-6DC8F554C48F}"/>
              </a:ext>
            </a:extLst>
          </p:cNvPr>
          <p:cNvSpPr txBox="1"/>
          <p:nvPr/>
        </p:nvSpPr>
        <p:spPr>
          <a:xfrm>
            <a:off x="5844209" y="2252870"/>
            <a:ext cx="2093844"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Acts 10:1-2</a:t>
            </a:r>
          </a:p>
        </p:txBody>
      </p:sp>
    </p:spTree>
    <p:extLst>
      <p:ext uri="{BB962C8B-B14F-4D97-AF65-F5344CB8AC3E}">
        <p14:creationId xmlns:p14="http://schemas.microsoft.com/office/powerpoint/2010/main" val="1978129166"/>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Being Good is Not Enough</a:t>
            </a:r>
          </a:p>
        </p:txBody>
      </p:sp>
      <p:sp>
        <p:nvSpPr>
          <p:cNvPr id="3" name="Content Placeholder 2">
            <a:extLst>
              <a:ext uri="{FF2B5EF4-FFF2-40B4-BE49-F238E27FC236}">
                <a16:creationId xmlns:a16="http://schemas.microsoft.com/office/drawing/2014/main" id="{57EFCA60-E3D4-4D55-82B9-17F3B8A330EB}"/>
              </a:ext>
            </a:extLst>
          </p:cNvPr>
          <p:cNvSpPr>
            <a:spLocks noGrp="1"/>
          </p:cNvSpPr>
          <p:nvPr>
            <p:ph idx="1"/>
          </p:nvPr>
        </p:nvSpPr>
        <p:spPr>
          <a:xfrm>
            <a:off x="628650" y="1905137"/>
            <a:ext cx="7886700" cy="4351338"/>
          </a:xfrm>
        </p:spPr>
        <p:txBody>
          <a:bodyPr/>
          <a:lstStyle/>
          <a:p>
            <a:r>
              <a:rPr lang="en-US" b="1" dirty="0"/>
              <a:t>Devout</a:t>
            </a:r>
          </a:p>
          <a:p>
            <a:r>
              <a:rPr lang="en-US" b="1" dirty="0"/>
              <a:t>Feared God</a:t>
            </a:r>
          </a:p>
          <a:p>
            <a:r>
              <a:rPr lang="en-US" b="1" dirty="0"/>
              <a:t>With all His Household</a:t>
            </a:r>
          </a:p>
          <a:p>
            <a:r>
              <a:rPr lang="en-US" b="1" dirty="0"/>
              <a:t>Gave Alms Generously</a:t>
            </a:r>
          </a:p>
          <a:p>
            <a:r>
              <a:rPr lang="en-US" b="1" dirty="0"/>
              <a:t>Good Reputation - </a:t>
            </a:r>
            <a:r>
              <a:rPr lang="en-US" b="1" dirty="0">
                <a:solidFill>
                  <a:srgbClr val="C00000"/>
                </a:solidFill>
              </a:rPr>
              <a:t>v. 22</a:t>
            </a:r>
          </a:p>
          <a:p>
            <a:r>
              <a:rPr lang="en-US" b="1" dirty="0"/>
              <a:t>Prayed to God Always</a:t>
            </a:r>
          </a:p>
          <a:p>
            <a:r>
              <a:rPr lang="en-US" b="1" dirty="0"/>
              <a:t>Fasted - </a:t>
            </a:r>
            <a:r>
              <a:rPr lang="en-US" b="1" dirty="0">
                <a:solidFill>
                  <a:srgbClr val="C00000"/>
                </a:solidFill>
              </a:rPr>
              <a:t>v. 30</a:t>
            </a:r>
          </a:p>
        </p:txBody>
      </p:sp>
      <p:sp>
        <p:nvSpPr>
          <p:cNvPr id="4" name="Rectangle: Rounded Corners 3">
            <a:extLst>
              <a:ext uri="{FF2B5EF4-FFF2-40B4-BE49-F238E27FC236}">
                <a16:creationId xmlns:a16="http://schemas.microsoft.com/office/drawing/2014/main" id="{C5EED7A6-B232-4A19-ADB9-B95F8DC7FF29}"/>
              </a:ext>
            </a:extLst>
          </p:cNvPr>
          <p:cNvSpPr/>
          <p:nvPr/>
        </p:nvSpPr>
        <p:spPr>
          <a:xfrm>
            <a:off x="5499652" y="2027583"/>
            <a:ext cx="2782957" cy="1007165"/>
          </a:xfrm>
          <a:prstGeom prst="roundRect">
            <a:avLst/>
          </a:prstGeom>
          <a:solidFill>
            <a:srgbClr val="C000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422AE3A-10A9-4A79-A31C-6DC8F554C48F}"/>
              </a:ext>
            </a:extLst>
          </p:cNvPr>
          <p:cNvSpPr txBox="1"/>
          <p:nvPr/>
        </p:nvSpPr>
        <p:spPr>
          <a:xfrm>
            <a:off x="5844209" y="2252870"/>
            <a:ext cx="2093844"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Acts 10:1-2</a:t>
            </a:r>
          </a:p>
        </p:txBody>
      </p:sp>
      <p:sp>
        <p:nvSpPr>
          <p:cNvPr id="6" name="Rectangle: Rounded Corners 5">
            <a:extLst>
              <a:ext uri="{FF2B5EF4-FFF2-40B4-BE49-F238E27FC236}">
                <a16:creationId xmlns:a16="http://schemas.microsoft.com/office/drawing/2014/main" id="{1E56804F-B253-4535-A7E1-9F44F592D53C}"/>
              </a:ext>
            </a:extLst>
          </p:cNvPr>
          <p:cNvSpPr/>
          <p:nvPr/>
        </p:nvSpPr>
        <p:spPr>
          <a:xfrm>
            <a:off x="4572000" y="2372139"/>
            <a:ext cx="4346713" cy="4225716"/>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8A1795-E369-4E3A-9717-A66915AF7518}"/>
              </a:ext>
            </a:extLst>
          </p:cNvPr>
          <p:cNvSpPr txBox="1"/>
          <p:nvPr/>
        </p:nvSpPr>
        <p:spPr>
          <a:xfrm>
            <a:off x="4810537" y="2557672"/>
            <a:ext cx="3856383" cy="384720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“He will tell you what you </a:t>
            </a:r>
            <a:r>
              <a:rPr kumimoji="0" lang="en-US" sz="3200" b="1" i="0" u="sng" strike="noStrike" kern="1200" cap="none" spc="0" normalizeH="0" baseline="0" noProof="0" dirty="0">
                <a:ln>
                  <a:noFill/>
                </a:ln>
                <a:solidFill>
                  <a:prstClr val="black"/>
                </a:solidFill>
                <a:effectLst/>
                <a:uLnTx/>
                <a:uFillTx/>
                <a:latin typeface="Calibri" panose="020F0502020204030204"/>
                <a:ea typeface="+mn-ea"/>
                <a:cs typeface="+mn-cs"/>
              </a:rPr>
              <a:t>must</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do” (10:6)</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“Who will tell you words by which you and all your household </a:t>
            </a:r>
            <a:r>
              <a:rPr kumimoji="0" lang="en-US" sz="3200" b="1" i="0" u="sng" strike="noStrike" kern="1200" cap="none" spc="0" normalizeH="0" baseline="0" noProof="0" dirty="0">
                <a:ln>
                  <a:noFill/>
                </a:ln>
                <a:solidFill>
                  <a:prstClr val="black"/>
                </a:solidFill>
                <a:effectLst/>
                <a:uLnTx/>
                <a:uFillTx/>
                <a:latin typeface="Calibri" panose="020F0502020204030204"/>
                <a:ea typeface="+mn-ea"/>
                <a:cs typeface="+mn-cs"/>
              </a:rPr>
              <a:t>will be saved</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(11:14). </a:t>
            </a:r>
          </a:p>
        </p:txBody>
      </p:sp>
    </p:spTree>
    <p:extLst>
      <p:ext uri="{BB962C8B-B14F-4D97-AF65-F5344CB8AC3E}">
        <p14:creationId xmlns:p14="http://schemas.microsoft.com/office/powerpoint/2010/main" val="1148001720"/>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2. Miracles Do Not Save Us</a:t>
            </a:r>
          </a:p>
        </p:txBody>
      </p:sp>
      <p:sp>
        <p:nvSpPr>
          <p:cNvPr id="3" name="Content Placeholder 2">
            <a:extLst>
              <a:ext uri="{FF2B5EF4-FFF2-40B4-BE49-F238E27FC236}">
                <a16:creationId xmlns:a16="http://schemas.microsoft.com/office/drawing/2014/main" id="{57EFCA60-E3D4-4D55-82B9-17F3B8A330EB}"/>
              </a:ext>
            </a:extLst>
          </p:cNvPr>
          <p:cNvSpPr>
            <a:spLocks noGrp="1"/>
          </p:cNvSpPr>
          <p:nvPr>
            <p:ph idx="1"/>
          </p:nvPr>
        </p:nvSpPr>
        <p:spPr/>
        <p:txBody>
          <a:bodyPr>
            <a:normAutofit/>
          </a:bodyPr>
          <a:lstStyle/>
          <a:p>
            <a:pPr marL="514350" indent="-514350">
              <a:buFont typeface="+mj-lt"/>
              <a:buAutoNum type="arabicPeriod"/>
            </a:pPr>
            <a:r>
              <a:rPr lang="en-US" sz="3200" b="1" dirty="0"/>
              <a:t>Angel appeared to Cornelius - </a:t>
            </a:r>
            <a:r>
              <a:rPr lang="en-US" sz="3200" b="1" dirty="0">
                <a:solidFill>
                  <a:srgbClr val="C00000"/>
                </a:solidFill>
              </a:rPr>
              <a:t>vs. 3-6</a:t>
            </a:r>
          </a:p>
          <a:p>
            <a:pPr marL="514350" indent="-514350">
              <a:buFont typeface="+mj-lt"/>
              <a:buAutoNum type="arabicPeriod"/>
            </a:pPr>
            <a:r>
              <a:rPr lang="en-US" sz="3200" b="1" dirty="0"/>
              <a:t>Peter’s vision - </a:t>
            </a:r>
            <a:r>
              <a:rPr lang="en-US" sz="3200" b="1" dirty="0">
                <a:solidFill>
                  <a:srgbClr val="C00000"/>
                </a:solidFill>
              </a:rPr>
              <a:t>vs. 9-16</a:t>
            </a:r>
          </a:p>
          <a:p>
            <a:pPr marL="514350" indent="-514350">
              <a:buFont typeface="+mj-lt"/>
              <a:buAutoNum type="arabicPeriod"/>
            </a:pPr>
            <a:r>
              <a:rPr lang="en-US" sz="3200" b="1" dirty="0"/>
              <a:t>Holy Spirit spoke to Peter - </a:t>
            </a:r>
            <a:r>
              <a:rPr lang="en-US" sz="3200" b="1" dirty="0">
                <a:solidFill>
                  <a:srgbClr val="C00000"/>
                </a:solidFill>
              </a:rPr>
              <a:t>vs. 19-20</a:t>
            </a:r>
          </a:p>
          <a:p>
            <a:pPr marL="514350" indent="-514350">
              <a:buFont typeface="+mj-lt"/>
              <a:buAutoNum type="arabicPeriod"/>
            </a:pPr>
            <a:r>
              <a:rPr lang="en-US" sz="3200" b="1" dirty="0"/>
              <a:t>Holy Spirit fell on the Gentiles - </a:t>
            </a:r>
            <a:r>
              <a:rPr lang="en-US" sz="3200" b="1" dirty="0">
                <a:solidFill>
                  <a:srgbClr val="C00000"/>
                </a:solidFill>
              </a:rPr>
              <a:t>vs. 44-48</a:t>
            </a:r>
          </a:p>
        </p:txBody>
      </p:sp>
    </p:spTree>
    <p:extLst>
      <p:ext uri="{BB962C8B-B14F-4D97-AF65-F5344CB8AC3E}">
        <p14:creationId xmlns:p14="http://schemas.microsoft.com/office/powerpoint/2010/main" val="412478648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2. Miracles Do Not Save Us</a:t>
            </a:r>
          </a:p>
        </p:txBody>
      </p:sp>
      <p:sp>
        <p:nvSpPr>
          <p:cNvPr id="3" name="Content Placeholder 2">
            <a:extLst>
              <a:ext uri="{FF2B5EF4-FFF2-40B4-BE49-F238E27FC236}">
                <a16:creationId xmlns:a16="http://schemas.microsoft.com/office/drawing/2014/main" id="{57EFCA60-E3D4-4D55-82B9-17F3B8A330EB}"/>
              </a:ext>
            </a:extLst>
          </p:cNvPr>
          <p:cNvSpPr>
            <a:spLocks noGrp="1"/>
          </p:cNvSpPr>
          <p:nvPr>
            <p:ph idx="1"/>
          </p:nvPr>
        </p:nvSpPr>
        <p:spPr/>
        <p:txBody>
          <a:bodyPr>
            <a:normAutofit/>
          </a:bodyPr>
          <a:lstStyle/>
          <a:p>
            <a:pPr marL="514350" indent="-514350">
              <a:buFont typeface="+mj-lt"/>
              <a:buAutoNum type="arabicPeriod"/>
            </a:pPr>
            <a:r>
              <a:rPr lang="en-US" sz="3200" b="1" dirty="0"/>
              <a:t>Angel appeared to Cornelius - </a:t>
            </a:r>
            <a:r>
              <a:rPr lang="en-US" sz="3200" b="1" dirty="0">
                <a:solidFill>
                  <a:srgbClr val="C00000"/>
                </a:solidFill>
              </a:rPr>
              <a:t>vs. 3-6</a:t>
            </a:r>
          </a:p>
          <a:p>
            <a:pPr marL="514350" indent="-514350">
              <a:buFont typeface="+mj-lt"/>
              <a:buAutoNum type="arabicPeriod"/>
            </a:pPr>
            <a:r>
              <a:rPr lang="en-US" sz="3200" b="1" dirty="0"/>
              <a:t>Peter’s vision - </a:t>
            </a:r>
            <a:r>
              <a:rPr lang="en-US" sz="3200" b="1" dirty="0">
                <a:solidFill>
                  <a:srgbClr val="C00000"/>
                </a:solidFill>
              </a:rPr>
              <a:t>vs. 9-16</a:t>
            </a:r>
          </a:p>
          <a:p>
            <a:pPr marL="514350" indent="-514350">
              <a:buFont typeface="+mj-lt"/>
              <a:buAutoNum type="arabicPeriod"/>
            </a:pPr>
            <a:r>
              <a:rPr lang="en-US" sz="3200" b="1" dirty="0"/>
              <a:t>Holy Spirit spoke to Peter - </a:t>
            </a:r>
            <a:r>
              <a:rPr lang="en-US" sz="3200" b="1" dirty="0">
                <a:solidFill>
                  <a:srgbClr val="C00000"/>
                </a:solidFill>
              </a:rPr>
              <a:t>vs. 19-20</a:t>
            </a:r>
          </a:p>
          <a:p>
            <a:pPr marL="514350" indent="-514350">
              <a:buFont typeface="+mj-lt"/>
              <a:buAutoNum type="arabicPeriod"/>
            </a:pPr>
            <a:r>
              <a:rPr lang="en-US" sz="3200" b="1" dirty="0"/>
              <a:t>Holy Spirit fell on the Gentiles - </a:t>
            </a:r>
            <a:r>
              <a:rPr lang="en-US" sz="3200" b="1" dirty="0">
                <a:solidFill>
                  <a:srgbClr val="C00000"/>
                </a:solidFill>
              </a:rPr>
              <a:t>vs. 44-48</a:t>
            </a:r>
          </a:p>
        </p:txBody>
      </p:sp>
      <p:sp>
        <p:nvSpPr>
          <p:cNvPr id="4" name="Rectangle: Rounded Corners 3">
            <a:extLst>
              <a:ext uri="{FF2B5EF4-FFF2-40B4-BE49-F238E27FC236}">
                <a16:creationId xmlns:a16="http://schemas.microsoft.com/office/drawing/2014/main" id="{5A02721E-9DD9-4B51-80D5-6AD73DE425BC}"/>
              </a:ext>
            </a:extLst>
          </p:cNvPr>
          <p:cNvSpPr/>
          <p:nvPr/>
        </p:nvSpPr>
        <p:spPr>
          <a:xfrm>
            <a:off x="278296" y="4452730"/>
            <a:ext cx="8640417" cy="1550506"/>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9A34F18-7048-487B-ACF2-5A1BF1C021BF}"/>
              </a:ext>
            </a:extLst>
          </p:cNvPr>
          <p:cNvSpPr txBox="1"/>
          <p:nvPr/>
        </p:nvSpPr>
        <p:spPr>
          <a:xfrm>
            <a:off x="516835" y="4638262"/>
            <a:ext cx="8150085" cy="107721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Cornelius was saved when he heard and obeyed the words of the gospel (Acts 11:14). </a:t>
            </a:r>
          </a:p>
        </p:txBody>
      </p:sp>
    </p:spTree>
    <p:extLst>
      <p:ext uri="{BB962C8B-B14F-4D97-AF65-F5344CB8AC3E}">
        <p14:creationId xmlns:p14="http://schemas.microsoft.com/office/powerpoint/2010/main" val="213099197"/>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b="1" dirty="0">
                <a:solidFill>
                  <a:schemeClr val="bg1"/>
                </a:solidFill>
                <a:latin typeface="+mn-lt"/>
              </a:rPr>
              <a:t>3. God is No Respecter of Persons</a:t>
            </a:r>
          </a:p>
        </p:txBody>
      </p:sp>
      <p:sp>
        <p:nvSpPr>
          <p:cNvPr id="3" name="Content Placeholder 2">
            <a:extLst>
              <a:ext uri="{FF2B5EF4-FFF2-40B4-BE49-F238E27FC236}">
                <a16:creationId xmlns:a16="http://schemas.microsoft.com/office/drawing/2014/main" id="{57EFCA60-E3D4-4D55-82B9-17F3B8A330E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69730563"/>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DDFA-9709-4D92-A100-BAA7D2CDEA4B}"/>
              </a:ext>
            </a:extLst>
          </p:cNvPr>
          <p:cNvSpPr>
            <a:spLocks noGrp="1"/>
          </p:cNvSpPr>
          <p:nvPr>
            <p:ph type="title"/>
          </p:nvPr>
        </p:nvSpPr>
        <p:spPr>
          <a:xfrm>
            <a:off x="628650" y="365126"/>
            <a:ext cx="7886700" cy="1198631"/>
          </a:xfrm>
          <a:solidFill>
            <a:srgbClr val="C00000"/>
          </a:solidFill>
          <a:ln>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b="1" dirty="0">
                <a:solidFill>
                  <a:schemeClr val="bg1"/>
                </a:solidFill>
                <a:latin typeface="+mn-lt"/>
              </a:rPr>
              <a:t>3. God is No Respecter of Persons</a:t>
            </a:r>
          </a:p>
        </p:txBody>
      </p:sp>
      <p:sp>
        <p:nvSpPr>
          <p:cNvPr id="3" name="Content Placeholder 2">
            <a:extLst>
              <a:ext uri="{FF2B5EF4-FFF2-40B4-BE49-F238E27FC236}">
                <a16:creationId xmlns:a16="http://schemas.microsoft.com/office/drawing/2014/main" id="{57EFCA60-E3D4-4D55-82B9-17F3B8A330EB}"/>
              </a:ext>
            </a:extLst>
          </p:cNvPr>
          <p:cNvSpPr>
            <a:spLocks noGrp="1"/>
          </p:cNvSpPr>
          <p:nvPr>
            <p:ph idx="1"/>
          </p:nvPr>
        </p:nvSpPr>
        <p:spPr>
          <a:xfrm>
            <a:off x="628650" y="2186609"/>
            <a:ext cx="7886700" cy="3990354"/>
          </a:xfrm>
        </p:spPr>
        <p:txBody>
          <a:bodyPr/>
          <a:lstStyle/>
          <a:p>
            <a:pPr marL="0" indent="0">
              <a:buNone/>
            </a:pPr>
            <a:r>
              <a:rPr lang="en-US" b="1" dirty="0"/>
              <a:t>“Then Peter opened his mouth and said: ‘In truth I perceive that God shows no partiality. </a:t>
            </a:r>
          </a:p>
          <a:p>
            <a:pPr marL="0" indent="0">
              <a:buNone/>
            </a:pPr>
            <a:r>
              <a:rPr lang="en-US" b="1" dirty="0"/>
              <a:t>  But in every nation whoever fears Him and works righteousness is accepted by Him.’” </a:t>
            </a:r>
          </a:p>
          <a:p>
            <a:pPr marL="0" indent="0" algn="r">
              <a:buNone/>
            </a:pPr>
            <a:r>
              <a:rPr lang="en-US" b="1" dirty="0"/>
              <a:t>Acts 10:34-35</a:t>
            </a:r>
          </a:p>
        </p:txBody>
      </p:sp>
    </p:spTree>
    <p:extLst>
      <p:ext uri="{BB962C8B-B14F-4D97-AF65-F5344CB8AC3E}">
        <p14:creationId xmlns:p14="http://schemas.microsoft.com/office/powerpoint/2010/main" val="394961421"/>
      </p:ext>
    </p:extLst>
  </p:cSld>
  <p:clrMapOvr>
    <a:masterClrMapping/>
  </p:clrMapOvr>
  <p:transition spd="slow">
    <p:wipe dir="r"/>
  </p:transition>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483</Words>
  <Application>Microsoft Office PowerPoint</Application>
  <PresentationFormat>On-screen Show (4:3)</PresentationFormat>
  <Paragraphs>64</Paragraphs>
  <Slides>15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Calibri Light</vt:lpstr>
      <vt:lpstr>2_Office Theme</vt:lpstr>
      <vt:lpstr>3_Office Theme</vt:lpstr>
      <vt:lpstr>PowerPoint Presentation</vt:lpstr>
      <vt:lpstr>The Conversion of Cornelius</vt:lpstr>
      <vt:lpstr>1. Being Good is Not Enough</vt:lpstr>
      <vt:lpstr>1. Being Good is Not Enough</vt:lpstr>
      <vt:lpstr>1. Being Good is Not Enough</vt:lpstr>
      <vt:lpstr>2. Miracles Do Not Save Us</vt:lpstr>
      <vt:lpstr>2. Miracles Do Not Save Us</vt:lpstr>
      <vt:lpstr>3. God is No Respecter of Persons</vt:lpstr>
      <vt:lpstr>3. God is No Respecter of Persons</vt:lpstr>
      <vt:lpstr>3. God is No Respecter of Persons</vt:lpstr>
      <vt:lpstr>4. Water Baptism is Commanded</vt:lpstr>
      <vt:lpstr>4. Water Baptism is Commanded</vt:lpstr>
      <vt:lpstr>4. Water Baptism is Commanded</vt:lpstr>
      <vt:lpstr>The Conversion of Cornelius</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43</cp:revision>
  <dcterms:created xsi:type="dcterms:W3CDTF">2008-03-16T18:22:36Z</dcterms:created>
  <dcterms:modified xsi:type="dcterms:W3CDTF">2021-02-01T15:38:58Z</dcterms:modified>
</cp:coreProperties>
</file>