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  <p:sldMasterId id="2147483714" r:id="rId2"/>
  </p:sldMasterIdLst>
  <p:notesMasterIdLst>
    <p:notesMasterId r:id="rId21"/>
  </p:notesMasterIdLst>
  <p:sldIdLst>
    <p:sldId id="497" r:id="rId3"/>
    <p:sldId id="257" r:id="rId4"/>
    <p:sldId id="259" r:id="rId5"/>
    <p:sldId id="266" r:id="rId6"/>
    <p:sldId id="267" r:id="rId7"/>
    <p:sldId id="270" r:id="rId8"/>
    <p:sldId id="269" r:id="rId9"/>
    <p:sldId id="271" r:id="rId10"/>
    <p:sldId id="268" r:id="rId11"/>
    <p:sldId id="272" r:id="rId12"/>
    <p:sldId id="273" r:id="rId13"/>
    <p:sldId id="275" r:id="rId14"/>
    <p:sldId id="276" r:id="rId15"/>
    <p:sldId id="498" r:id="rId16"/>
    <p:sldId id="499" r:id="rId17"/>
    <p:sldId id="500" r:id="rId18"/>
    <p:sldId id="501" r:id="rId19"/>
    <p:sldId id="50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6" d="100"/>
          <a:sy n="46" d="100"/>
        </p:scale>
        <p:origin x="28" y="9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346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80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59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38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63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84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239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283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05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3199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269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49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943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0799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6979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8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92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56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8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94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6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427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0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47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658FF-6886-493D-B78F-507397C41A1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181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Major Messages from the Minor Prophets - Westside Vineyard Church">
            <a:extLst>
              <a:ext uri="{FF2B5EF4-FFF2-40B4-BE49-F238E27FC236}">
                <a16:creationId xmlns:a16="http://schemas.microsoft.com/office/drawing/2014/main" id="{F2A325C2-D4C9-4F51-BBB7-8C356ED32C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4" b="6135"/>
          <a:stretch/>
        </p:blipFill>
        <p:spPr bwMode="auto">
          <a:xfrm>
            <a:off x="0" y="243719"/>
            <a:ext cx="9144000" cy="455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52F24-2AEE-4E99-ADDB-D330A0AEF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075583"/>
            <a:ext cx="7886700" cy="15386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HOSEA</a:t>
            </a:r>
          </a:p>
          <a:p>
            <a:pPr marL="0" indent="0" algn="ctr">
              <a:buNone/>
            </a:pPr>
            <a:r>
              <a:rPr lang="en-US" sz="3200" dirty="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“What God Saw in Ephraim”</a:t>
            </a:r>
          </a:p>
        </p:txBody>
      </p:sp>
    </p:spTree>
    <p:extLst>
      <p:ext uri="{BB962C8B-B14F-4D97-AF65-F5344CB8AC3E}">
        <p14:creationId xmlns:p14="http://schemas.microsoft.com/office/powerpoint/2010/main" val="204830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AFC7A-0867-43B3-AD8B-D0F42146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A Silly Dove </a:t>
            </a:r>
            <a:r>
              <a:rPr lang="en-US" sz="3600" b="1" dirty="0">
                <a:latin typeface="+mn-lt"/>
              </a:rPr>
              <a:t> -  7:11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CEDBF-D734-49E4-9DF0-B12B3F50F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4287907" cy="4667249"/>
          </a:xfrm>
        </p:spPr>
        <p:txBody>
          <a:bodyPr>
            <a:normAutofit/>
          </a:bodyPr>
          <a:lstStyle/>
          <a:p>
            <a:endParaRPr lang="en-US" sz="800" b="1" dirty="0"/>
          </a:p>
          <a:p>
            <a:r>
              <a:rPr lang="en-US" b="1" i="1" dirty="0"/>
              <a:t>“Ephraim also is like a silly dove, without sense - they call to Egypt, they go to Assyria.”</a:t>
            </a:r>
            <a:r>
              <a:rPr lang="en-US" b="1" dirty="0"/>
              <a:t> </a:t>
            </a:r>
          </a:p>
          <a:p>
            <a:endParaRPr lang="en-US" b="1" dirty="0"/>
          </a:p>
        </p:txBody>
      </p:sp>
      <p:pic>
        <p:nvPicPr>
          <p:cNvPr id="5" name="Picture 2" descr="White turtle doves clipart - ClipartFest | Clip art, Drawings, Free clip art">
            <a:extLst>
              <a:ext uri="{FF2B5EF4-FFF2-40B4-BE49-F238E27FC236}">
                <a16:creationId xmlns:a16="http://schemas.microsoft.com/office/drawing/2014/main" id="{6D82C39C-6E8C-4331-9846-863F4194A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719" y="1690689"/>
            <a:ext cx="3142631" cy="2734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6596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AFC7A-0867-43B3-AD8B-D0F42146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A Wild Donkey </a:t>
            </a:r>
            <a:r>
              <a:rPr lang="en-US" sz="3600" b="1" dirty="0">
                <a:latin typeface="+mn-lt"/>
              </a:rPr>
              <a:t> -  8:9</a:t>
            </a:r>
            <a:endParaRPr lang="en-US" b="1" dirty="0">
              <a:latin typeface="+mn-lt"/>
            </a:endParaRPr>
          </a:p>
        </p:txBody>
      </p:sp>
      <p:pic>
        <p:nvPicPr>
          <p:cNvPr id="6" name="Picture 6" descr="Man Pulling A Stubborn Mule Silhouette transparent PNG - StickPNG">
            <a:extLst>
              <a:ext uri="{FF2B5EF4-FFF2-40B4-BE49-F238E27FC236}">
                <a16:creationId xmlns:a16="http://schemas.microsoft.com/office/drawing/2014/main" id="{D869CBE2-7E70-4A6F-B720-3F24D5987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366" y="4799507"/>
            <a:ext cx="5113268" cy="2058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56618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AFC7A-0867-43B3-AD8B-D0F42146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A Wild Donkey </a:t>
            </a:r>
            <a:r>
              <a:rPr lang="en-US" sz="3600" b="1" dirty="0">
                <a:latin typeface="+mn-lt"/>
              </a:rPr>
              <a:t> -  8:9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CEDBF-D734-49E4-9DF0-B12B3F50F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“Now do not be stiff-necked, as your fathers were, but yield yourselves to the Lord; and enter His sanctuary, which He has sanctified forever, and serve the Lord your God, that the fierceness of His wrath may turn away from you.”</a:t>
            </a:r>
            <a:r>
              <a:rPr lang="en-US" b="1" dirty="0"/>
              <a:t> </a:t>
            </a:r>
          </a:p>
          <a:p>
            <a:pPr marL="0" indent="0" algn="r">
              <a:buNone/>
            </a:pPr>
            <a:r>
              <a:rPr lang="en-US" b="1" dirty="0"/>
              <a:t>2 Chronicles 30:8</a:t>
            </a:r>
          </a:p>
          <a:p>
            <a:endParaRPr lang="en-US" b="1" dirty="0"/>
          </a:p>
        </p:txBody>
      </p:sp>
      <p:pic>
        <p:nvPicPr>
          <p:cNvPr id="6" name="Picture 6" descr="Man Pulling A Stubborn Mule Silhouette transparent PNG - StickPNG">
            <a:extLst>
              <a:ext uri="{FF2B5EF4-FFF2-40B4-BE49-F238E27FC236}">
                <a16:creationId xmlns:a16="http://schemas.microsoft.com/office/drawing/2014/main" id="{D869CBE2-7E70-4A6F-B720-3F24D5987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366" y="4799507"/>
            <a:ext cx="5113268" cy="2058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235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AFC7A-0867-43B3-AD8B-D0F42146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A Wild Donkey </a:t>
            </a:r>
            <a:r>
              <a:rPr lang="en-US" sz="3600" b="1" dirty="0">
                <a:latin typeface="+mn-lt"/>
              </a:rPr>
              <a:t> -  8:9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CEDBF-D734-49E4-9DF0-B12B3F50F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“You stiff-necked and uncircumcised in heart and ears! You always resist the Holy Spirit; as your fathers did, so do you.”</a:t>
            </a:r>
            <a:r>
              <a:rPr lang="en-US" b="1" dirty="0"/>
              <a:t> </a:t>
            </a:r>
          </a:p>
          <a:p>
            <a:pPr marL="0" indent="0" algn="r">
              <a:buNone/>
            </a:pPr>
            <a:r>
              <a:rPr lang="en-US" b="1" dirty="0"/>
              <a:t>Acts 7:51</a:t>
            </a:r>
          </a:p>
          <a:p>
            <a:endParaRPr lang="en-US" b="1" dirty="0"/>
          </a:p>
        </p:txBody>
      </p:sp>
      <p:pic>
        <p:nvPicPr>
          <p:cNvPr id="6" name="Picture 6" descr="Man Pulling A Stubborn Mule Silhouette transparent PNG - StickPNG">
            <a:extLst>
              <a:ext uri="{FF2B5EF4-FFF2-40B4-BE49-F238E27FC236}">
                <a16:creationId xmlns:a16="http://schemas.microsoft.com/office/drawing/2014/main" id="{D869CBE2-7E70-4A6F-B720-3F24D5987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366" y="4799507"/>
            <a:ext cx="5113268" cy="2058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606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AFC7A-0867-43B3-AD8B-D0F42146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4. A Morning Cloud </a:t>
            </a:r>
            <a:r>
              <a:rPr lang="en-US" sz="3600" b="1" dirty="0">
                <a:latin typeface="+mn-lt"/>
              </a:rPr>
              <a:t> -  6:4</a:t>
            </a:r>
            <a:endParaRPr lang="en-US" b="1" dirty="0">
              <a:latin typeface="+mn-lt"/>
            </a:endParaRPr>
          </a:p>
        </p:txBody>
      </p:sp>
      <p:pic>
        <p:nvPicPr>
          <p:cNvPr id="5" name="Picture 2" descr="Wallpaper trees, nature, fog, hills, field, morning, trees, field, nature,  morning, fog, hills, heather, Heather images for desktop, section пейзажи -  download">
            <a:extLst>
              <a:ext uri="{FF2B5EF4-FFF2-40B4-BE49-F238E27FC236}">
                <a16:creationId xmlns:a16="http://schemas.microsoft.com/office/drawing/2014/main" id="{DC843AD0-E145-44F4-B459-C5D087308B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34"/>
          <a:stretch/>
        </p:blipFill>
        <p:spPr bwMode="auto">
          <a:xfrm>
            <a:off x="0" y="1637608"/>
            <a:ext cx="9144000" cy="527340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CEDBF-D734-49E4-9DF0-B12B3F50F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4330" y="1891885"/>
            <a:ext cx="6501020" cy="435133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b="1" i="1" dirty="0"/>
              <a:t>“O Ephraim, what shall I do to you? </a:t>
            </a:r>
            <a:br>
              <a:rPr lang="en-US" b="1" i="1" dirty="0"/>
            </a:br>
            <a:r>
              <a:rPr lang="en-US" b="1" i="1" dirty="0"/>
              <a:t>O Judah, what shall I do to you? For your faithfulness is like a morning cloud, and like the early dew it goes away.”</a:t>
            </a:r>
            <a:r>
              <a:rPr lang="en-US" b="1" dirty="0"/>
              <a:t>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89748051"/>
      </p:ext>
    </p:extLst>
  </p:cSld>
  <p:clrMapOvr>
    <a:masterClrMapping/>
  </p:clrMapOvr>
  <p:transition spd="med">
    <p:pull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AFC7A-0867-43B3-AD8B-D0F42146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4. A Morning Cloud </a:t>
            </a:r>
            <a:r>
              <a:rPr lang="en-US" sz="3600" b="1" dirty="0">
                <a:latin typeface="+mn-lt"/>
              </a:rPr>
              <a:t> -  6:4</a:t>
            </a:r>
            <a:endParaRPr lang="en-US" b="1" dirty="0">
              <a:latin typeface="+mn-lt"/>
            </a:endParaRPr>
          </a:p>
        </p:txBody>
      </p:sp>
      <p:pic>
        <p:nvPicPr>
          <p:cNvPr id="5" name="Picture 2" descr="Wallpaper trees, nature, fog, hills, field, morning, trees, field, nature,  morning, fog, hills, heather, Heather images for desktop, section пейзажи -  download">
            <a:extLst>
              <a:ext uri="{FF2B5EF4-FFF2-40B4-BE49-F238E27FC236}">
                <a16:creationId xmlns:a16="http://schemas.microsoft.com/office/drawing/2014/main" id="{DC843AD0-E145-44F4-B459-C5D087308B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34"/>
          <a:stretch/>
        </p:blipFill>
        <p:spPr bwMode="auto">
          <a:xfrm>
            <a:off x="0" y="1611103"/>
            <a:ext cx="9144000" cy="527340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CEDBF-D734-49E4-9DF0-B12B3F50F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1077" y="1878633"/>
            <a:ext cx="6593785" cy="435133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b="1" i="1" dirty="0"/>
              <a:t>“Therefore they shall be like the morning cloud and like the early dew that passes away, like chaff blown off from a threshing floor and like smoke from a chimney.”</a:t>
            </a:r>
          </a:p>
          <a:p>
            <a:pPr marL="0" indent="0" algn="r">
              <a:buNone/>
            </a:pPr>
            <a:r>
              <a:rPr lang="en-US" b="1" dirty="0"/>
              <a:t>Hosea 13:3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0944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F310C-F03F-4878-B26C-05C333A5A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God Saw in Ephraim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21FDE-6567-4FA2-8FF0-1C02C7930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A Cake Not Turned</a:t>
            </a:r>
          </a:p>
          <a:p>
            <a:r>
              <a:rPr lang="en-US" sz="3200" b="1" dirty="0"/>
              <a:t>A Silly Dove</a:t>
            </a:r>
          </a:p>
          <a:p>
            <a:r>
              <a:rPr lang="en-US" sz="3200" b="1" dirty="0"/>
              <a:t>A Stubborn Donkey</a:t>
            </a:r>
          </a:p>
          <a:p>
            <a:r>
              <a:rPr lang="en-US" sz="3200" b="1" dirty="0"/>
              <a:t>A Morning Cloud</a:t>
            </a:r>
          </a:p>
        </p:txBody>
      </p:sp>
    </p:spTree>
    <p:extLst>
      <p:ext uri="{BB962C8B-B14F-4D97-AF65-F5344CB8AC3E}">
        <p14:creationId xmlns:p14="http://schemas.microsoft.com/office/powerpoint/2010/main" val="31846710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F310C-F03F-4878-B26C-05C333A5A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God Saw in Ephraim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21FDE-6567-4FA2-8FF0-1C02C7930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A Cake Not Turned</a:t>
            </a:r>
          </a:p>
          <a:p>
            <a:r>
              <a:rPr lang="en-US" sz="3200" b="1" dirty="0"/>
              <a:t>A Silly Dove</a:t>
            </a:r>
          </a:p>
          <a:p>
            <a:r>
              <a:rPr lang="en-US" sz="3200" b="1" dirty="0"/>
              <a:t>A Stubborn Donkey</a:t>
            </a:r>
          </a:p>
          <a:p>
            <a:r>
              <a:rPr lang="en-US" sz="3200" b="1" dirty="0"/>
              <a:t>A Morning Cloud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6DBCA9C-37D2-4A14-BE78-6853C9CC7AC0}"/>
              </a:ext>
            </a:extLst>
          </p:cNvPr>
          <p:cNvSpPr/>
          <p:nvPr/>
        </p:nvSpPr>
        <p:spPr>
          <a:xfrm>
            <a:off x="5327374" y="3843130"/>
            <a:ext cx="3021496" cy="2333833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4680E9-4C9E-41B0-A378-6F01494384F6}"/>
              </a:ext>
            </a:extLst>
          </p:cNvPr>
          <p:cNvSpPr txBox="1"/>
          <p:nvPr/>
        </p:nvSpPr>
        <p:spPr>
          <a:xfrm>
            <a:off x="5546034" y="4254673"/>
            <a:ext cx="25841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does God see 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me?</a:t>
            </a:r>
          </a:p>
        </p:txBody>
      </p:sp>
    </p:spTree>
    <p:extLst>
      <p:ext uri="{BB962C8B-B14F-4D97-AF65-F5344CB8AC3E}">
        <p14:creationId xmlns:p14="http://schemas.microsoft.com/office/powerpoint/2010/main" val="190595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575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osea and Rosh Hashanah • Eve Out of the Garden">
            <a:extLst>
              <a:ext uri="{FF2B5EF4-FFF2-40B4-BE49-F238E27FC236}">
                <a16:creationId xmlns:a16="http://schemas.microsoft.com/office/drawing/2014/main" id="{48B2318E-9AE9-4589-A0DF-4C869DF550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41" t="1546" b="7246"/>
          <a:stretch/>
        </p:blipFill>
        <p:spPr bwMode="auto">
          <a:xfrm>
            <a:off x="4161179" y="331301"/>
            <a:ext cx="4678017" cy="625502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rrow: Right 3">
            <a:extLst>
              <a:ext uri="{FF2B5EF4-FFF2-40B4-BE49-F238E27FC236}">
                <a16:creationId xmlns:a16="http://schemas.microsoft.com/office/drawing/2014/main" id="{5F47B01D-DEEE-4BC6-B0AB-A8011293F548}"/>
              </a:ext>
            </a:extLst>
          </p:cNvPr>
          <p:cNvSpPr/>
          <p:nvPr/>
        </p:nvSpPr>
        <p:spPr>
          <a:xfrm>
            <a:off x="437323" y="1776131"/>
            <a:ext cx="4784035" cy="2835625"/>
          </a:xfrm>
          <a:prstGeom prst="rightArrow">
            <a:avLst>
              <a:gd name="adj1" fmla="val 62836"/>
              <a:gd name="adj2" fmla="val 53209"/>
            </a:avLst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64F05-0BBB-4116-83C8-22345D10B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58887"/>
            <a:ext cx="3678307" cy="381807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Hosea prophesied against the Northern Kingdom, sometimes called Ephraim. </a:t>
            </a:r>
          </a:p>
        </p:txBody>
      </p:sp>
    </p:spTree>
    <p:extLst>
      <p:ext uri="{BB962C8B-B14F-4D97-AF65-F5344CB8AC3E}">
        <p14:creationId xmlns:p14="http://schemas.microsoft.com/office/powerpoint/2010/main" val="3412929293"/>
      </p:ext>
    </p:extLst>
  </p:cSld>
  <p:clrMapOvr>
    <a:masterClrMapping/>
  </p:clrMapOvr>
  <p:transition spd="slow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AFC7A-0867-43B3-AD8B-D0F42146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A Cake Not Turned </a:t>
            </a:r>
            <a:r>
              <a:rPr lang="en-US" sz="3600" b="1" dirty="0">
                <a:latin typeface="+mn-lt"/>
              </a:rPr>
              <a:t> -  7:8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34068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AFC7A-0867-43B3-AD8B-D0F42146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A Cake Not Turned </a:t>
            </a:r>
            <a:r>
              <a:rPr lang="en-US" sz="3600" b="1" dirty="0">
                <a:latin typeface="+mn-lt"/>
              </a:rPr>
              <a:t> -  7:8</a:t>
            </a:r>
            <a:endParaRPr lang="en-US" b="1" dirty="0">
              <a:latin typeface="+mn-lt"/>
            </a:endParaRPr>
          </a:p>
        </p:txBody>
      </p:sp>
      <p:pic>
        <p:nvPicPr>
          <p:cNvPr id="1026" name="Picture 2" descr="Watts Factory: &quot;A Cake Not Turned&quot;">
            <a:extLst>
              <a:ext uri="{FF2B5EF4-FFF2-40B4-BE49-F238E27FC236}">
                <a16:creationId xmlns:a16="http://schemas.microsoft.com/office/drawing/2014/main" id="{72CB63E6-79DC-4F55-B2A8-77D52756A9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340" y="1825625"/>
            <a:ext cx="3476625" cy="3048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225 Burnt Pancake Photos - Free &amp; Royalty-Free Stock Photos from Dreamstime">
            <a:extLst>
              <a:ext uri="{FF2B5EF4-FFF2-40B4-BE49-F238E27FC236}">
                <a16:creationId xmlns:a16="http://schemas.microsoft.com/office/drawing/2014/main" id="{D3DAB96F-08A7-4634-A0FA-F1F1782EC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904" y="3391331"/>
            <a:ext cx="4181061" cy="278563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82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AFC7A-0867-43B3-AD8B-D0F42146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A Cake Not Turned </a:t>
            </a:r>
            <a:r>
              <a:rPr lang="en-US" sz="3600" b="1" dirty="0">
                <a:latin typeface="+mn-lt"/>
              </a:rPr>
              <a:t> -  7:8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CEDBF-D734-49E4-9DF0-B12B3F50F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4287907" cy="4667249"/>
          </a:xfrm>
        </p:spPr>
        <p:txBody>
          <a:bodyPr/>
          <a:lstStyle/>
          <a:p>
            <a:r>
              <a:rPr lang="en-US" b="1" dirty="0"/>
              <a:t>Their dependence on other nations. </a:t>
            </a:r>
          </a:p>
          <a:p>
            <a:endParaRPr lang="en-US" sz="800" b="1" dirty="0"/>
          </a:p>
          <a:p>
            <a:r>
              <a:rPr lang="en-US" b="1" i="1" dirty="0"/>
              <a:t>“Ephraim has mixed himself among the peoples; Ephraim is a </a:t>
            </a:r>
            <a:br>
              <a:rPr lang="en-US" b="1" i="1" dirty="0"/>
            </a:br>
            <a:r>
              <a:rPr lang="en-US" b="1" i="1" dirty="0"/>
              <a:t>cake unturned” </a:t>
            </a:r>
            <a:r>
              <a:rPr lang="en-US" b="1" dirty="0"/>
              <a:t>(7:8). </a:t>
            </a:r>
          </a:p>
          <a:p>
            <a:endParaRPr lang="en-US" b="1" dirty="0"/>
          </a:p>
        </p:txBody>
      </p:sp>
      <p:pic>
        <p:nvPicPr>
          <p:cNvPr id="1028" name="Picture 4" descr="225 Burnt Pancake Photos - Free &amp; Royalty-Free Stock Photos from Dreamstime">
            <a:extLst>
              <a:ext uri="{FF2B5EF4-FFF2-40B4-BE49-F238E27FC236}">
                <a16:creationId xmlns:a16="http://schemas.microsoft.com/office/drawing/2014/main" id="{D3DAB96F-08A7-4634-A0FA-F1F1782EC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1843" y="1690689"/>
            <a:ext cx="3743739" cy="249426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89989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AFC7A-0867-43B3-AD8B-D0F42146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A Cake Not Turned </a:t>
            </a:r>
            <a:r>
              <a:rPr lang="en-US" sz="3600" b="1" dirty="0">
                <a:latin typeface="+mn-lt"/>
              </a:rPr>
              <a:t> -  7:8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CEDBF-D734-49E4-9DF0-B12B3F50F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4287907" cy="4667249"/>
          </a:xfrm>
        </p:spPr>
        <p:txBody>
          <a:bodyPr>
            <a:normAutofit/>
          </a:bodyPr>
          <a:lstStyle/>
          <a:p>
            <a:r>
              <a:rPr lang="en-US" b="1" dirty="0"/>
              <a:t>Their sin. </a:t>
            </a:r>
          </a:p>
          <a:p>
            <a:endParaRPr lang="en-US" sz="800" b="1" dirty="0"/>
          </a:p>
          <a:p>
            <a:r>
              <a:rPr lang="en-US" b="1" i="1" dirty="0"/>
              <a:t>“By swearing and lying, killing and stealing and committing adultery, </a:t>
            </a:r>
            <a:br>
              <a:rPr lang="en-US" b="1" i="1" dirty="0"/>
            </a:br>
            <a:r>
              <a:rPr lang="en-US" b="1" i="1" u="sng" dirty="0"/>
              <a:t>they break all restraint</a:t>
            </a:r>
            <a:r>
              <a:rPr lang="en-US" b="1" i="1" dirty="0"/>
              <a:t>, with bloodshed upon bloodshed” </a:t>
            </a:r>
            <a:r>
              <a:rPr lang="en-US" b="1" dirty="0"/>
              <a:t>(4:2). </a:t>
            </a:r>
          </a:p>
          <a:p>
            <a:endParaRPr lang="en-US" b="1" dirty="0"/>
          </a:p>
        </p:txBody>
      </p:sp>
      <p:pic>
        <p:nvPicPr>
          <p:cNvPr id="1028" name="Picture 4" descr="225 Burnt Pancake Photos - Free &amp; Royalty-Free Stock Photos from Dreamstime">
            <a:extLst>
              <a:ext uri="{FF2B5EF4-FFF2-40B4-BE49-F238E27FC236}">
                <a16:creationId xmlns:a16="http://schemas.microsoft.com/office/drawing/2014/main" id="{D3DAB96F-08A7-4634-A0FA-F1F1782EC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1843" y="1690689"/>
            <a:ext cx="3743739" cy="249426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251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AFC7A-0867-43B3-AD8B-D0F42146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A Cake Not Turned </a:t>
            </a:r>
            <a:r>
              <a:rPr lang="en-US" sz="3600" b="1" dirty="0">
                <a:latin typeface="+mn-lt"/>
              </a:rPr>
              <a:t> -  7:8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CEDBF-D734-49E4-9DF0-B12B3F50F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4287907" cy="4893228"/>
          </a:xfrm>
        </p:spPr>
        <p:txBody>
          <a:bodyPr>
            <a:normAutofit/>
          </a:bodyPr>
          <a:lstStyle/>
          <a:p>
            <a:r>
              <a:rPr lang="en-US" b="1" dirty="0"/>
              <a:t>Their idol worship. </a:t>
            </a:r>
          </a:p>
          <a:p>
            <a:endParaRPr lang="en-US" sz="800" b="1" dirty="0"/>
          </a:p>
          <a:p>
            <a:r>
              <a:rPr lang="en-US" b="1" i="1" dirty="0"/>
              <a:t>“Now </a:t>
            </a:r>
            <a:r>
              <a:rPr lang="en-US" b="1" i="1" u="sng" dirty="0"/>
              <a:t>they sin more and more</a:t>
            </a:r>
            <a:r>
              <a:rPr lang="en-US" b="1" i="1" dirty="0"/>
              <a:t>, and have made for themselves molded images, idols of their silver, according to their skill; all of it is the work of craftsmen. They say of them, ‘Let the men who sacrifice kiss the calves!’” </a:t>
            </a:r>
            <a:r>
              <a:rPr lang="en-US" b="1" dirty="0"/>
              <a:t>(13:2). </a:t>
            </a:r>
          </a:p>
          <a:p>
            <a:endParaRPr lang="en-US" b="1" dirty="0"/>
          </a:p>
        </p:txBody>
      </p:sp>
      <p:pic>
        <p:nvPicPr>
          <p:cNvPr id="1028" name="Picture 4" descr="225 Burnt Pancake Photos - Free &amp; Royalty-Free Stock Photos from Dreamstime">
            <a:extLst>
              <a:ext uri="{FF2B5EF4-FFF2-40B4-BE49-F238E27FC236}">
                <a16:creationId xmlns:a16="http://schemas.microsoft.com/office/drawing/2014/main" id="{D3DAB96F-08A7-4634-A0FA-F1F1782EC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1843" y="1690689"/>
            <a:ext cx="3743739" cy="249426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747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AFC7A-0867-43B3-AD8B-D0F42146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A Cake Not Turned </a:t>
            </a:r>
            <a:r>
              <a:rPr lang="en-US" sz="3600" b="1" dirty="0">
                <a:latin typeface="+mn-lt"/>
              </a:rPr>
              <a:t> -  7:8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CEDBF-D734-49E4-9DF0-B12B3F50F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4592707" cy="4879976"/>
          </a:xfrm>
        </p:spPr>
        <p:txBody>
          <a:bodyPr>
            <a:normAutofit/>
          </a:bodyPr>
          <a:lstStyle/>
          <a:p>
            <a:r>
              <a:rPr lang="en-US" b="1" dirty="0"/>
              <a:t>They were “raw” regarding their relationship with God.</a:t>
            </a:r>
          </a:p>
          <a:p>
            <a:endParaRPr lang="en-US" sz="800" b="1" i="1" dirty="0"/>
          </a:p>
          <a:p>
            <a:r>
              <a:rPr lang="en-US" b="1" i="1" dirty="0"/>
              <a:t>“They did not cry out to Me with their heart when they wailed upon their beds” </a:t>
            </a:r>
            <a:r>
              <a:rPr lang="en-US" b="1" dirty="0"/>
              <a:t>(7:14). </a:t>
            </a:r>
          </a:p>
          <a:p>
            <a:endParaRPr lang="en-US" b="1" dirty="0"/>
          </a:p>
        </p:txBody>
      </p:sp>
      <p:pic>
        <p:nvPicPr>
          <p:cNvPr id="1026" name="Picture 2" descr="Watts Factory: &quot;A Cake Not Turned&quot;">
            <a:extLst>
              <a:ext uri="{FF2B5EF4-FFF2-40B4-BE49-F238E27FC236}">
                <a16:creationId xmlns:a16="http://schemas.microsoft.com/office/drawing/2014/main" id="{72CB63E6-79DC-4F55-B2A8-77D52756A9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47" t="17395" r="1624" b="42378"/>
          <a:stretch/>
        </p:blipFill>
        <p:spPr bwMode="auto">
          <a:xfrm>
            <a:off x="5459896" y="1947156"/>
            <a:ext cx="3352800" cy="219666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967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AFC7A-0867-43B3-AD8B-D0F42146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A Cake Not Turned </a:t>
            </a:r>
            <a:r>
              <a:rPr lang="en-US" sz="3600" b="1" dirty="0">
                <a:latin typeface="+mn-lt"/>
              </a:rPr>
              <a:t> -  7:8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CEDBF-D734-49E4-9DF0-B12B3F50F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4592707" cy="4879976"/>
          </a:xfrm>
        </p:spPr>
        <p:txBody>
          <a:bodyPr>
            <a:normAutofit/>
          </a:bodyPr>
          <a:lstStyle/>
          <a:p>
            <a:r>
              <a:rPr lang="en-US" b="1" dirty="0"/>
              <a:t>They were “raw” regarding their relationship with God.</a:t>
            </a:r>
          </a:p>
          <a:p>
            <a:endParaRPr lang="en-US" sz="800" b="1" i="1" dirty="0"/>
          </a:p>
          <a:p>
            <a:r>
              <a:rPr lang="en-US" b="1" i="1" dirty="0"/>
              <a:t>“My people are destroyed for lack of knowledge. Because you have rejected knowledge, I also will reject you from being priest for Me; because you have forgotten the law of your God, I also will forget your children” </a:t>
            </a:r>
            <a:r>
              <a:rPr lang="en-US" b="1" dirty="0"/>
              <a:t>(4:6). </a:t>
            </a:r>
          </a:p>
          <a:p>
            <a:endParaRPr lang="en-US" b="1" dirty="0"/>
          </a:p>
        </p:txBody>
      </p:sp>
      <p:pic>
        <p:nvPicPr>
          <p:cNvPr id="1026" name="Picture 2" descr="Watts Factory: &quot;A Cake Not Turned&quot;">
            <a:extLst>
              <a:ext uri="{FF2B5EF4-FFF2-40B4-BE49-F238E27FC236}">
                <a16:creationId xmlns:a16="http://schemas.microsoft.com/office/drawing/2014/main" id="{72CB63E6-79DC-4F55-B2A8-77D52756A9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47" t="17395" r="1624" b="42378"/>
          <a:stretch/>
        </p:blipFill>
        <p:spPr bwMode="auto">
          <a:xfrm>
            <a:off x="5459896" y="1947156"/>
            <a:ext cx="3352800" cy="219666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295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540</Words>
  <Application>Microsoft Office PowerPoint</Application>
  <PresentationFormat>On-screen Show (4:3)</PresentationFormat>
  <Paragraphs>51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Rockwell</vt:lpstr>
      <vt:lpstr>3_Office Theme</vt:lpstr>
      <vt:lpstr>4_Office Theme</vt:lpstr>
      <vt:lpstr>PowerPoint Presentation</vt:lpstr>
      <vt:lpstr>PowerPoint Presentation</vt:lpstr>
      <vt:lpstr>1. A Cake Not Turned  -  7:8</vt:lpstr>
      <vt:lpstr>1. A Cake Not Turned  -  7:8</vt:lpstr>
      <vt:lpstr>1. A Cake Not Turned  -  7:8</vt:lpstr>
      <vt:lpstr>1. A Cake Not Turned  -  7:8</vt:lpstr>
      <vt:lpstr>1. A Cake Not Turned  -  7:8</vt:lpstr>
      <vt:lpstr>1. A Cake Not Turned  -  7:8</vt:lpstr>
      <vt:lpstr>1. A Cake Not Turned  -  7:8</vt:lpstr>
      <vt:lpstr>2. A Silly Dove  -  7:11</vt:lpstr>
      <vt:lpstr>3. A Wild Donkey  -  8:9</vt:lpstr>
      <vt:lpstr>3. A Wild Donkey  -  8:9</vt:lpstr>
      <vt:lpstr>3. A Wild Donkey  -  8:9</vt:lpstr>
      <vt:lpstr>4. A Morning Cloud  -  6:4</vt:lpstr>
      <vt:lpstr>4. A Morning Cloud  -  6:4</vt:lpstr>
      <vt:lpstr>What God Saw in Ephraim</vt:lpstr>
      <vt:lpstr>What God Saw in Ephraim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37</cp:revision>
  <dcterms:created xsi:type="dcterms:W3CDTF">2008-03-16T18:22:36Z</dcterms:created>
  <dcterms:modified xsi:type="dcterms:W3CDTF">2021-01-11T20:16:08Z</dcterms:modified>
</cp:coreProperties>
</file>