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 id="2147483688" r:id="rId2"/>
  </p:sldMasterIdLst>
  <p:notesMasterIdLst>
    <p:notesMasterId r:id="rId17"/>
  </p:notesMasterIdLst>
  <p:sldIdLst>
    <p:sldId id="259" r:id="rId3"/>
    <p:sldId id="256" r:id="rId4"/>
    <p:sldId id="260" r:id="rId5"/>
    <p:sldId id="295" r:id="rId6"/>
    <p:sldId id="298" r:id="rId7"/>
    <p:sldId id="319" r:id="rId8"/>
    <p:sldId id="320" r:id="rId9"/>
    <p:sldId id="321" r:id="rId10"/>
    <p:sldId id="303" r:id="rId11"/>
    <p:sldId id="322" r:id="rId12"/>
    <p:sldId id="323" r:id="rId13"/>
    <p:sldId id="324" r:id="rId14"/>
    <p:sldId id="275" r:id="rId15"/>
    <p:sldId id="25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46" d="100"/>
          <a:sy n="46" d="100"/>
        </p:scale>
        <p:origin x="28" y="9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11/30/2020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CD9320-8400-4D1E-8580-977C52594B83}"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955444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D9320-8400-4D1E-8580-977C52594B83}"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3435945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D9320-8400-4D1E-8580-977C52594B83}"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4064971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9CD9320-8400-4D1E-8580-977C52594B83}"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18549700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D9320-8400-4D1E-8580-977C52594B83}"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26024503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CD9320-8400-4D1E-8580-977C52594B83}"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1588518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CD9320-8400-4D1E-8580-977C52594B83}" type="datetimeFigureOut">
              <a:rPr lang="en-US" smtClean="0"/>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35801885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CD9320-8400-4D1E-8580-977C52594B83}" type="datetimeFigureOut">
              <a:rPr lang="en-US" smtClean="0"/>
              <a:t>11/30/2020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38217330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CD9320-8400-4D1E-8580-977C52594B83}" type="datetimeFigureOut">
              <a:rPr lang="en-US" smtClean="0"/>
              <a:t>11/30/2020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25895657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CD9320-8400-4D1E-8580-977C52594B83}" type="datetimeFigureOut">
              <a:rPr lang="en-US" smtClean="0"/>
              <a:t>11/30/2020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3042385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CD9320-8400-4D1E-8580-977C52594B83}" type="datetimeFigureOut">
              <a:rPr lang="en-US" smtClean="0"/>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2346224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D9320-8400-4D1E-8580-977C52594B83}"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28864648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CD9320-8400-4D1E-8580-977C52594B83}" type="datetimeFigureOut">
              <a:rPr lang="en-US" smtClean="0"/>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37354020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D9320-8400-4D1E-8580-977C52594B83}"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42378368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D9320-8400-4D1E-8580-977C52594B83}"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4145799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CD9320-8400-4D1E-8580-977C52594B83}" type="datetimeFigureOut">
              <a:rPr lang="en-US" smtClean="0"/>
              <a:t>11/30/2020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3930973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CD9320-8400-4D1E-8580-977C52594B83}" type="datetimeFigureOut">
              <a:rPr lang="en-US" smtClean="0"/>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1128740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9CD9320-8400-4D1E-8580-977C52594B83}" type="datetimeFigureOut">
              <a:rPr lang="en-US" smtClean="0"/>
              <a:t>11/30/2020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1091396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9CD9320-8400-4D1E-8580-977C52594B83}" type="datetimeFigureOut">
              <a:rPr lang="en-US" smtClean="0"/>
              <a:t>11/30/2020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2775050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CD9320-8400-4D1E-8580-977C52594B83}" type="datetimeFigureOut">
              <a:rPr lang="en-US" smtClean="0"/>
              <a:t>11/30/2020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3659055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CD9320-8400-4D1E-8580-977C52594B83}" type="datetimeFigureOut">
              <a:rPr lang="en-US" smtClean="0"/>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87005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9CD9320-8400-4D1E-8580-977C52594B83}" type="datetimeFigureOut">
              <a:rPr lang="en-US" smtClean="0"/>
              <a:t>11/30/2020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6EC4C-1628-415E-BC60-B6FEF1686766}" type="slidenum">
              <a:rPr lang="en-US" smtClean="0"/>
              <a:t>‹#›</a:t>
            </a:fld>
            <a:endParaRPr lang="en-US"/>
          </a:p>
        </p:txBody>
      </p:sp>
    </p:spTree>
    <p:extLst>
      <p:ext uri="{BB962C8B-B14F-4D97-AF65-F5344CB8AC3E}">
        <p14:creationId xmlns:p14="http://schemas.microsoft.com/office/powerpoint/2010/main" val="2263355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CD9320-8400-4D1E-8580-977C52594B83}" type="datetimeFigureOut">
              <a:rPr lang="en-US" smtClean="0"/>
              <a:t>11/30/2020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66EC4C-1628-415E-BC60-B6FEF1686766}" type="slidenum">
              <a:rPr lang="en-US" smtClean="0"/>
              <a:t>‹#›</a:t>
            </a:fld>
            <a:endParaRPr lang="en-US"/>
          </a:p>
        </p:txBody>
      </p:sp>
    </p:spTree>
    <p:extLst>
      <p:ext uri="{BB962C8B-B14F-4D97-AF65-F5344CB8AC3E}">
        <p14:creationId xmlns:p14="http://schemas.microsoft.com/office/powerpoint/2010/main" val="3501492194"/>
      </p:ext>
    </p:extLst>
  </p:cSld>
  <p:clrMap bg1="dk1" tx1="lt1" bg2="dk2" tx2="lt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CD9320-8400-4D1E-8580-977C52594B83}" type="datetimeFigureOut">
              <a:rPr lang="en-US" smtClean="0"/>
              <a:t>11/30/2020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66EC4C-1628-415E-BC60-B6FEF1686766}" type="slidenum">
              <a:rPr lang="en-US" smtClean="0"/>
              <a:t>‹#›</a:t>
            </a:fld>
            <a:endParaRPr lang="en-US"/>
          </a:p>
        </p:txBody>
      </p:sp>
    </p:spTree>
    <p:extLst>
      <p:ext uri="{BB962C8B-B14F-4D97-AF65-F5344CB8AC3E}">
        <p14:creationId xmlns:p14="http://schemas.microsoft.com/office/powerpoint/2010/main" val="341929095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317778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0F603-AA70-447F-87F5-DFEEB3947562}"/>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4200" b="1" dirty="0">
                <a:solidFill>
                  <a:schemeClr val="bg1"/>
                </a:solidFill>
                <a:latin typeface="+mn-lt"/>
              </a:rPr>
              <a:t>2. His Teaching is the </a:t>
            </a:r>
            <a:br>
              <a:rPr lang="en-US" sz="4200" b="1" dirty="0">
                <a:solidFill>
                  <a:schemeClr val="bg1"/>
                </a:solidFill>
                <a:latin typeface="+mn-lt"/>
              </a:rPr>
            </a:br>
            <a:r>
              <a:rPr lang="en-US" sz="4200" b="1" dirty="0">
                <a:solidFill>
                  <a:schemeClr val="bg1"/>
                </a:solidFill>
                <a:latin typeface="+mn-lt"/>
              </a:rPr>
              <a:t>Foundation of the Church</a:t>
            </a:r>
          </a:p>
        </p:txBody>
      </p:sp>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628650" y="1958145"/>
            <a:ext cx="7886700" cy="4351338"/>
          </a:xfrm>
        </p:spPr>
        <p:txBody>
          <a:bodyPr>
            <a:normAutofit/>
          </a:bodyPr>
          <a:lstStyle/>
          <a:p>
            <a:pPr marL="0" indent="0">
              <a:buNone/>
            </a:pPr>
            <a:r>
              <a:rPr lang="en-US" sz="3400" b="1" dirty="0"/>
              <a:t>“Now, therefore, you are no longer strangers and foreigners, but fellow citizens with the saints and members of the household of God, having been built on the foundation of the apostles and prophets, Jesus Christ Himself being the chief cornerstone.” </a:t>
            </a:r>
          </a:p>
          <a:p>
            <a:pPr marL="0" indent="0">
              <a:buNone/>
            </a:pPr>
            <a:endParaRPr lang="en-US" sz="800" b="1" dirty="0"/>
          </a:p>
          <a:p>
            <a:pPr marL="0" indent="0">
              <a:buNone/>
            </a:pPr>
            <a:r>
              <a:rPr lang="en-US" sz="3200" b="1" dirty="0"/>
              <a:t>Ephesians 2:19-20</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5357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0F603-AA70-447F-87F5-DFEEB3947562}"/>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4200" b="1" dirty="0">
                <a:solidFill>
                  <a:schemeClr val="bg1"/>
                </a:solidFill>
                <a:latin typeface="+mn-lt"/>
              </a:rPr>
              <a:t>3. The Mission of the Church is Primarily Spiritual</a:t>
            </a:r>
          </a:p>
        </p:txBody>
      </p:sp>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628650" y="2236438"/>
            <a:ext cx="7886700" cy="2971662"/>
          </a:xfrm>
        </p:spPr>
        <p:txBody>
          <a:bodyPr>
            <a:normAutofit/>
          </a:bodyPr>
          <a:lstStyle/>
          <a:p>
            <a:r>
              <a:rPr lang="en-US" sz="3400" b="1" dirty="0"/>
              <a:t>The church is a spiritual body with a spiritual focus. </a:t>
            </a:r>
          </a:p>
          <a:p>
            <a:r>
              <a:rPr lang="en-US" sz="3400" b="1" dirty="0"/>
              <a:t>Ephesians 1:3; 2:22; 3:10; 4:3-4, 11-16; 5:18-19, 22-33; 6:12 </a:t>
            </a:r>
            <a:endParaRPr lang="en-US" sz="3200" b="1" dirty="0"/>
          </a:p>
        </p:txBody>
      </p:sp>
    </p:spTree>
    <p:extLst>
      <p:ext uri="{BB962C8B-B14F-4D97-AF65-F5344CB8AC3E}">
        <p14:creationId xmlns:p14="http://schemas.microsoft.com/office/powerpoint/2010/main" val="3165426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0F603-AA70-447F-87F5-DFEEB3947562}"/>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4200" b="1" dirty="0">
                <a:solidFill>
                  <a:schemeClr val="bg1"/>
                </a:solidFill>
                <a:latin typeface="+mn-lt"/>
              </a:rPr>
              <a:t>3. The Mission of the Church is Primarily Spiritual</a:t>
            </a:r>
          </a:p>
        </p:txBody>
      </p:sp>
      <p:sp>
        <p:nvSpPr>
          <p:cNvPr id="6" name="Content Placeholder 2">
            <a:extLst>
              <a:ext uri="{FF2B5EF4-FFF2-40B4-BE49-F238E27FC236}">
                <a16:creationId xmlns:a16="http://schemas.microsoft.com/office/drawing/2014/main" id="{A66E8E9D-6499-4E72-AA69-28216EA2BA06}"/>
              </a:ext>
            </a:extLst>
          </p:cNvPr>
          <p:cNvSpPr>
            <a:spLocks noGrp="1"/>
          </p:cNvSpPr>
          <p:nvPr>
            <p:ph idx="1"/>
          </p:nvPr>
        </p:nvSpPr>
        <p:spPr>
          <a:xfrm>
            <a:off x="628650" y="1958146"/>
            <a:ext cx="7886700" cy="4351338"/>
          </a:xfrm>
        </p:spPr>
        <p:txBody>
          <a:bodyPr>
            <a:normAutofit/>
          </a:bodyPr>
          <a:lstStyle/>
          <a:p>
            <a:pPr marL="0" indent="0">
              <a:buNone/>
            </a:pPr>
            <a:r>
              <a:rPr lang="en-US" sz="3400" b="1" dirty="0"/>
              <a:t>“But if I am delayed, I write so that you may know how you ought to conduct yourself in the house of God, which is the church of the living God, the pillar and ground of the truth.” </a:t>
            </a:r>
          </a:p>
          <a:p>
            <a:pPr marL="0" indent="0">
              <a:buNone/>
            </a:pPr>
            <a:endParaRPr lang="en-US" sz="800" b="1" dirty="0"/>
          </a:p>
          <a:p>
            <a:pPr marL="0" indent="0">
              <a:buNone/>
            </a:pPr>
            <a:r>
              <a:rPr lang="en-US" sz="3200" b="1" dirty="0"/>
              <a:t>1 Timothy 3:15</a:t>
            </a:r>
          </a:p>
        </p:txBody>
      </p:sp>
      <p:pic>
        <p:nvPicPr>
          <p:cNvPr id="7" name="Picture 2" descr="Download Free png Open bible PNG - DLPNG.com - DLPNG.com">
            <a:extLst>
              <a:ext uri="{FF2B5EF4-FFF2-40B4-BE49-F238E27FC236}">
                <a16:creationId xmlns:a16="http://schemas.microsoft.com/office/drawing/2014/main" id="{F841067F-FFF1-4842-9021-BDAF27AC7E8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2"/>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8498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FBF23-D2B7-43FE-B458-951DF076E344}"/>
              </a:ext>
            </a:extLst>
          </p:cNvPr>
          <p:cNvSpPr>
            <a:spLocks noGrp="1"/>
          </p:cNvSpPr>
          <p:nvPr>
            <p:ph type="title"/>
          </p:nvPr>
        </p:nvSpPr>
        <p:spPr>
          <a:xfrm>
            <a:off x="628650" y="351875"/>
            <a:ext cx="7886700" cy="1351030"/>
          </a:xfrm>
        </p:spPr>
        <p:txBody>
          <a:bodyPr>
            <a:normAutofit/>
          </a:bodyPr>
          <a:lstStyle/>
          <a:p>
            <a:pPr algn="ctr"/>
            <a:r>
              <a:rPr lang="en-US" b="1" i="1" dirty="0">
                <a:ln w="3175">
                  <a:solidFill>
                    <a:schemeClr val="tx1"/>
                  </a:solidFill>
                </a:ln>
                <a:solidFill>
                  <a:schemeClr val="bg1"/>
                </a:solidFill>
                <a:effectLst>
                  <a:outerShdw blurRad="50800" dist="38100" dir="2700000" algn="tl" rotWithShape="0">
                    <a:prstClr val="black">
                      <a:alpha val="40000"/>
                    </a:prstClr>
                  </a:outerShdw>
                </a:effectLst>
                <a:latin typeface="+mn-lt"/>
              </a:rPr>
              <a:t>Thankful for the Distinctive Nature of the Church</a:t>
            </a:r>
          </a:p>
        </p:txBody>
      </p:sp>
      <p:sp>
        <p:nvSpPr>
          <p:cNvPr id="3" name="Subtitle 2">
            <a:extLst>
              <a:ext uri="{FF2B5EF4-FFF2-40B4-BE49-F238E27FC236}">
                <a16:creationId xmlns:a16="http://schemas.microsoft.com/office/drawing/2014/main" id="{C1957305-9C91-43D1-8E3C-A8E5A8AA75BB}"/>
              </a:ext>
            </a:extLst>
          </p:cNvPr>
          <p:cNvSpPr>
            <a:spLocks noGrp="1"/>
          </p:cNvSpPr>
          <p:nvPr>
            <p:ph idx="1"/>
          </p:nvPr>
        </p:nvSpPr>
        <p:spPr>
          <a:xfrm>
            <a:off x="509382" y="1948071"/>
            <a:ext cx="8091280" cy="2133598"/>
          </a:xfrm>
        </p:spPr>
        <p:txBody>
          <a:bodyPr>
            <a:normAutofit/>
          </a:bodyPr>
          <a:lstStyle/>
          <a:p>
            <a:r>
              <a:rPr lang="en-US" sz="3600" b="1" dirty="0">
                <a:ln w="3175">
                  <a:solidFill>
                    <a:schemeClr val="tx1"/>
                  </a:solidFill>
                </a:ln>
                <a:solidFill>
                  <a:schemeClr val="bg1"/>
                </a:solidFill>
              </a:rPr>
              <a:t>Jesus is the Head of the Church</a:t>
            </a:r>
            <a:endParaRPr lang="en-US" b="1" dirty="0">
              <a:ln w="3175">
                <a:solidFill>
                  <a:schemeClr val="tx1"/>
                </a:solidFill>
              </a:ln>
              <a:solidFill>
                <a:schemeClr val="bg1"/>
              </a:solidFill>
            </a:endParaRPr>
          </a:p>
          <a:p>
            <a:r>
              <a:rPr lang="en-US" sz="3600" b="1" dirty="0">
                <a:ln w="3175">
                  <a:solidFill>
                    <a:schemeClr val="tx1"/>
                  </a:solidFill>
                </a:ln>
                <a:solidFill>
                  <a:schemeClr val="bg1"/>
                </a:solidFill>
              </a:rPr>
              <a:t>His Teachings are the Foundation</a:t>
            </a:r>
          </a:p>
          <a:p>
            <a:r>
              <a:rPr lang="en-US" sz="3600" b="1" dirty="0">
                <a:ln w="3175">
                  <a:solidFill>
                    <a:schemeClr val="tx1"/>
                  </a:solidFill>
                </a:ln>
                <a:solidFill>
                  <a:schemeClr val="bg1"/>
                </a:solidFill>
              </a:rPr>
              <a:t>The Work is Primarily Spiritual</a:t>
            </a:r>
          </a:p>
        </p:txBody>
      </p:sp>
      <p:pic>
        <p:nvPicPr>
          <p:cNvPr id="1026" name="Picture 2" descr="our building">
            <a:extLst>
              <a:ext uri="{FF2B5EF4-FFF2-40B4-BE49-F238E27FC236}">
                <a16:creationId xmlns:a16="http://schemas.microsoft.com/office/drawing/2014/main" id="{AFC39FEB-2D7A-434B-84A7-D239F47A43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270" y="4432853"/>
            <a:ext cx="8905461" cy="2226365"/>
          </a:xfrm>
          <a:prstGeom prst="rect">
            <a:avLst/>
          </a:prstGeom>
          <a:noFill/>
          <a:ln>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88836"/>
      </p:ext>
    </p:extLst>
  </p:cSld>
  <p:clrMapOvr>
    <a:masterClrMapping/>
  </p:clrMapOvr>
  <p:transition spd="slow">
    <p:wheel spokes="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941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FBF23-D2B7-43FE-B458-951DF076E344}"/>
              </a:ext>
            </a:extLst>
          </p:cNvPr>
          <p:cNvSpPr>
            <a:spLocks noGrp="1"/>
          </p:cNvSpPr>
          <p:nvPr>
            <p:ph type="ctrTitle"/>
          </p:nvPr>
        </p:nvSpPr>
        <p:spPr>
          <a:xfrm>
            <a:off x="685800" y="1404729"/>
            <a:ext cx="7772400" cy="2105233"/>
          </a:xfrm>
        </p:spPr>
        <p:txBody>
          <a:bodyPr>
            <a:normAutofit/>
          </a:bodyPr>
          <a:lstStyle/>
          <a:p>
            <a:r>
              <a:rPr lang="en-US" sz="7200" b="1" i="1" dirty="0">
                <a:ln w="3175">
                  <a:solidFill>
                    <a:schemeClr val="tx1"/>
                  </a:solidFill>
                </a:ln>
                <a:solidFill>
                  <a:schemeClr val="bg1"/>
                </a:solidFill>
                <a:effectLst>
                  <a:outerShdw blurRad="50800" dist="38100" dir="2700000" algn="tl" rotWithShape="0">
                    <a:prstClr val="black">
                      <a:alpha val="40000"/>
                    </a:prstClr>
                  </a:outerShdw>
                </a:effectLst>
                <a:latin typeface="+mn-lt"/>
              </a:rPr>
              <a:t>Thankful for </a:t>
            </a:r>
            <a:br>
              <a:rPr lang="en-US" sz="7200" b="1" i="1" dirty="0">
                <a:ln w="3175">
                  <a:solidFill>
                    <a:schemeClr val="tx1"/>
                  </a:solidFill>
                </a:ln>
                <a:solidFill>
                  <a:schemeClr val="bg1"/>
                </a:solidFill>
                <a:effectLst>
                  <a:outerShdw blurRad="50800" dist="38100" dir="2700000" algn="tl" rotWithShape="0">
                    <a:prstClr val="black">
                      <a:alpha val="40000"/>
                    </a:prstClr>
                  </a:outerShdw>
                </a:effectLst>
                <a:latin typeface="+mn-lt"/>
              </a:rPr>
            </a:br>
            <a:r>
              <a:rPr lang="en-US" sz="7200" b="1" i="1" dirty="0">
                <a:ln w="3175">
                  <a:solidFill>
                    <a:schemeClr val="tx1"/>
                  </a:solidFill>
                </a:ln>
                <a:solidFill>
                  <a:schemeClr val="bg1"/>
                </a:solidFill>
                <a:effectLst>
                  <a:outerShdw blurRad="50800" dist="38100" dir="2700000" algn="tl" rotWithShape="0">
                    <a:prstClr val="black">
                      <a:alpha val="40000"/>
                    </a:prstClr>
                  </a:outerShdw>
                </a:effectLst>
                <a:latin typeface="+mn-lt"/>
              </a:rPr>
              <a:t>the Lord’s Church</a:t>
            </a:r>
          </a:p>
        </p:txBody>
      </p:sp>
      <p:sp>
        <p:nvSpPr>
          <p:cNvPr id="3" name="Subtitle 2">
            <a:extLst>
              <a:ext uri="{FF2B5EF4-FFF2-40B4-BE49-F238E27FC236}">
                <a16:creationId xmlns:a16="http://schemas.microsoft.com/office/drawing/2014/main" id="{C1957305-9C91-43D1-8E3C-A8E5A8AA75BB}"/>
              </a:ext>
            </a:extLst>
          </p:cNvPr>
          <p:cNvSpPr>
            <a:spLocks noGrp="1"/>
          </p:cNvSpPr>
          <p:nvPr>
            <p:ph type="subTitle" idx="1"/>
          </p:nvPr>
        </p:nvSpPr>
        <p:spPr>
          <a:xfrm>
            <a:off x="685800" y="342000"/>
            <a:ext cx="7772400" cy="691666"/>
          </a:xfrm>
        </p:spPr>
        <p:txBody>
          <a:bodyPr>
            <a:normAutofit/>
          </a:bodyPr>
          <a:lstStyle/>
          <a:p>
            <a:r>
              <a:rPr lang="en-US" sz="3600" b="1" dirty="0">
                <a:ln w="3175">
                  <a:solidFill>
                    <a:schemeClr val="tx1"/>
                  </a:solidFill>
                </a:ln>
                <a:solidFill>
                  <a:schemeClr val="bg1"/>
                </a:solidFill>
              </a:rPr>
              <a:t>Special Sermon Series</a:t>
            </a:r>
          </a:p>
        </p:txBody>
      </p:sp>
      <p:pic>
        <p:nvPicPr>
          <p:cNvPr id="1026" name="Picture 2" descr="our building">
            <a:extLst>
              <a:ext uri="{FF2B5EF4-FFF2-40B4-BE49-F238E27FC236}">
                <a16:creationId xmlns:a16="http://schemas.microsoft.com/office/drawing/2014/main" id="{AFC39FEB-2D7A-434B-84A7-D239F47A43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270" y="4432853"/>
            <a:ext cx="8905461" cy="2226365"/>
          </a:xfrm>
          <a:prstGeom prst="rect">
            <a:avLst/>
          </a:prstGeom>
          <a:noFill/>
          <a:ln>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8015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46000">
              <a:schemeClr val="accent1">
                <a:lumMod val="95000"/>
                <a:lumOff val="5000"/>
              </a:schemeClr>
            </a:gs>
            <a:gs pos="100000">
              <a:schemeClr val="accent1">
                <a:lumMod val="60000"/>
              </a:schemeClr>
            </a:gs>
          </a:gsLst>
          <a:path path="circle">
            <a:fillToRect l="50000" t="130000" r="50000" b="-3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FBF23-D2B7-43FE-B458-951DF076E344}"/>
              </a:ext>
            </a:extLst>
          </p:cNvPr>
          <p:cNvSpPr>
            <a:spLocks noGrp="1"/>
          </p:cNvSpPr>
          <p:nvPr>
            <p:ph type="ctrTitle"/>
          </p:nvPr>
        </p:nvSpPr>
        <p:spPr>
          <a:xfrm>
            <a:off x="685800" y="463826"/>
            <a:ext cx="7772400" cy="2438398"/>
          </a:xfrm>
        </p:spPr>
        <p:txBody>
          <a:bodyPr>
            <a:noAutofit/>
          </a:bodyPr>
          <a:lstStyle/>
          <a:p>
            <a:r>
              <a:rPr lang="en-US" sz="5400" b="1" i="1" dirty="0">
                <a:ln w="3175">
                  <a:solidFill>
                    <a:schemeClr val="tx1"/>
                  </a:solidFill>
                </a:ln>
                <a:solidFill>
                  <a:schemeClr val="bg1"/>
                </a:solidFill>
                <a:effectLst>
                  <a:outerShdw blurRad="50800" dist="38100" dir="2700000" algn="tl" rotWithShape="0">
                    <a:prstClr val="black">
                      <a:alpha val="40000"/>
                    </a:prstClr>
                  </a:outerShdw>
                </a:effectLst>
                <a:latin typeface="+mn-lt"/>
              </a:rPr>
              <a:t>Thankful for the </a:t>
            </a:r>
            <a:br>
              <a:rPr lang="en-US" sz="5400" b="1" i="1" dirty="0">
                <a:ln w="3175">
                  <a:solidFill>
                    <a:schemeClr val="tx1"/>
                  </a:solidFill>
                </a:ln>
                <a:solidFill>
                  <a:schemeClr val="bg1"/>
                </a:solidFill>
                <a:effectLst>
                  <a:outerShdw blurRad="50800" dist="38100" dir="2700000" algn="tl" rotWithShape="0">
                    <a:prstClr val="black">
                      <a:alpha val="40000"/>
                    </a:prstClr>
                  </a:outerShdw>
                </a:effectLst>
                <a:latin typeface="+mn-lt"/>
              </a:rPr>
            </a:br>
            <a:r>
              <a:rPr lang="en-US" sz="5400" b="1" i="1">
                <a:ln w="3175">
                  <a:solidFill>
                    <a:schemeClr val="tx1"/>
                  </a:solidFill>
                </a:ln>
                <a:solidFill>
                  <a:schemeClr val="bg1"/>
                </a:solidFill>
                <a:effectLst>
                  <a:outerShdw blurRad="50800" dist="38100" dir="2700000" algn="tl" rotWithShape="0">
                    <a:prstClr val="black">
                      <a:alpha val="40000"/>
                    </a:prstClr>
                  </a:outerShdw>
                </a:effectLst>
                <a:latin typeface="+mn-lt"/>
              </a:rPr>
              <a:t>Distinctive Nature </a:t>
            </a:r>
            <a:br>
              <a:rPr lang="en-US" sz="5400" b="1" i="1" dirty="0">
                <a:ln w="3175">
                  <a:solidFill>
                    <a:schemeClr val="tx1"/>
                  </a:solidFill>
                </a:ln>
                <a:solidFill>
                  <a:schemeClr val="bg1"/>
                </a:solidFill>
                <a:effectLst>
                  <a:outerShdw blurRad="50800" dist="38100" dir="2700000" algn="tl" rotWithShape="0">
                    <a:prstClr val="black">
                      <a:alpha val="40000"/>
                    </a:prstClr>
                  </a:outerShdw>
                </a:effectLst>
                <a:latin typeface="+mn-lt"/>
              </a:rPr>
            </a:br>
            <a:r>
              <a:rPr lang="en-US" sz="5400" b="1" i="1" dirty="0">
                <a:ln w="3175">
                  <a:solidFill>
                    <a:schemeClr val="tx1"/>
                  </a:solidFill>
                </a:ln>
                <a:solidFill>
                  <a:schemeClr val="bg1"/>
                </a:solidFill>
                <a:effectLst>
                  <a:outerShdw blurRad="50800" dist="38100" dir="2700000" algn="tl" rotWithShape="0">
                    <a:prstClr val="black">
                      <a:alpha val="40000"/>
                    </a:prstClr>
                  </a:outerShdw>
                </a:effectLst>
                <a:latin typeface="+mn-lt"/>
              </a:rPr>
              <a:t>of the Church</a:t>
            </a:r>
          </a:p>
        </p:txBody>
      </p:sp>
      <p:pic>
        <p:nvPicPr>
          <p:cNvPr id="1026" name="Picture 2" descr="our building">
            <a:extLst>
              <a:ext uri="{FF2B5EF4-FFF2-40B4-BE49-F238E27FC236}">
                <a16:creationId xmlns:a16="http://schemas.microsoft.com/office/drawing/2014/main" id="{AFC39FEB-2D7A-434B-84A7-D239F47A43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269" y="4432853"/>
            <a:ext cx="8905461" cy="2226365"/>
          </a:xfrm>
          <a:prstGeom prst="rect">
            <a:avLst/>
          </a:prstGeom>
          <a:noFill/>
          <a:ln>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5" name="Subtitle 4">
            <a:extLst>
              <a:ext uri="{FF2B5EF4-FFF2-40B4-BE49-F238E27FC236}">
                <a16:creationId xmlns:a16="http://schemas.microsoft.com/office/drawing/2014/main" id="{42E0CFED-93A6-4484-A950-B958C63BB993}"/>
              </a:ext>
            </a:extLst>
          </p:cNvPr>
          <p:cNvSpPr>
            <a:spLocks noGrp="1"/>
          </p:cNvSpPr>
          <p:nvPr>
            <p:ph type="subTitle" idx="1"/>
          </p:nvPr>
        </p:nvSpPr>
        <p:spPr>
          <a:xfrm>
            <a:off x="1669773" y="3087757"/>
            <a:ext cx="5834269" cy="689111"/>
          </a:xfrm>
        </p:spPr>
        <p:txBody>
          <a:bodyPr>
            <a:normAutofit/>
          </a:bodyPr>
          <a:lstStyle/>
          <a:p>
            <a:endParaRPr lang="en-US" sz="3000" b="1" dirty="0">
              <a:solidFill>
                <a:schemeClr val="bg1"/>
              </a:solidFill>
            </a:endParaRPr>
          </a:p>
        </p:txBody>
      </p:sp>
    </p:spTree>
    <p:extLst>
      <p:ext uri="{BB962C8B-B14F-4D97-AF65-F5344CB8AC3E}">
        <p14:creationId xmlns:p14="http://schemas.microsoft.com/office/powerpoint/2010/main" val="62829760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853936" y="795129"/>
            <a:ext cx="7455176" cy="5830264"/>
          </a:xfrm>
        </p:spPr>
        <p:txBody>
          <a:bodyPr>
            <a:normAutofit/>
          </a:bodyPr>
          <a:lstStyle/>
          <a:p>
            <a:pPr marL="0" indent="0">
              <a:buNone/>
            </a:pPr>
            <a:r>
              <a:rPr lang="en-US" sz="3200" b="1" dirty="0"/>
              <a:t>“And I also say to you that you are Peter, and on this rock I will build My </a:t>
            </a:r>
            <a:r>
              <a:rPr lang="en-US" sz="3200" b="1" u="sng" dirty="0"/>
              <a:t>church</a:t>
            </a:r>
            <a:r>
              <a:rPr lang="en-US" sz="3200" b="1" dirty="0"/>
              <a:t>, and the gates of Hades shall not prevail against </a:t>
            </a:r>
            <a:r>
              <a:rPr lang="en-US" sz="3200" b="1" u="sng" dirty="0"/>
              <a:t>it</a:t>
            </a:r>
            <a:r>
              <a:rPr lang="en-US" sz="3200" b="1" dirty="0"/>
              <a:t>.” </a:t>
            </a:r>
          </a:p>
          <a:p>
            <a:pPr marL="0" indent="0">
              <a:buNone/>
            </a:pPr>
            <a:endParaRPr lang="en-US" sz="800" b="1" dirty="0"/>
          </a:p>
          <a:p>
            <a:pPr marL="0" indent="0">
              <a:buNone/>
            </a:pPr>
            <a:r>
              <a:rPr lang="en-US" sz="3200" b="1" dirty="0"/>
              <a:t>Matthew 16:18</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4219608"/>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853935" y="795128"/>
            <a:ext cx="7610885" cy="5155098"/>
          </a:xfrm>
        </p:spPr>
        <p:txBody>
          <a:bodyPr>
            <a:normAutofit/>
          </a:bodyPr>
          <a:lstStyle/>
          <a:p>
            <a:pPr marL="0" indent="0">
              <a:buNone/>
            </a:pPr>
            <a:r>
              <a:rPr lang="en-US" sz="3400" b="1" dirty="0"/>
              <a:t>“There is one body and one Spirit, just as you were called in one hope of your calling.”</a:t>
            </a:r>
          </a:p>
          <a:p>
            <a:pPr marL="0" indent="0">
              <a:buNone/>
            </a:pPr>
            <a:endParaRPr lang="en-US" sz="900" b="1" dirty="0"/>
          </a:p>
          <a:p>
            <a:pPr marL="0" indent="0">
              <a:buNone/>
            </a:pPr>
            <a:r>
              <a:rPr lang="en-US" sz="3200" b="1" dirty="0"/>
              <a:t>Ephesians 4:4</a:t>
            </a:r>
          </a:p>
          <a:p>
            <a:pPr marL="0" indent="0">
              <a:buNone/>
            </a:pPr>
            <a:endParaRPr lang="en-US" sz="800" b="1" dirty="0"/>
          </a:p>
          <a:p>
            <a:pPr marL="0" indent="0">
              <a:buNone/>
            </a:pPr>
            <a:r>
              <a:rPr lang="en-US" sz="3400" b="1" dirty="0"/>
              <a:t>“For the husband is head of the wife, as also Christ is head of the church; and He is the Savior of the body.” </a:t>
            </a:r>
          </a:p>
          <a:p>
            <a:pPr marL="0" indent="0">
              <a:buNone/>
            </a:pPr>
            <a:endParaRPr lang="en-US" sz="800" b="1" dirty="0"/>
          </a:p>
          <a:p>
            <a:pPr marL="0" indent="0">
              <a:buNone/>
            </a:pPr>
            <a:r>
              <a:rPr lang="en-US" sz="3200" b="1" dirty="0"/>
              <a:t>Ephesians 5:23</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1"/>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3440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hurches Vector Pack - Download Free Vectors, Clipart Graphics &amp; Vector Art">
            <a:extLst>
              <a:ext uri="{FF2B5EF4-FFF2-40B4-BE49-F238E27FC236}">
                <a16:creationId xmlns:a16="http://schemas.microsoft.com/office/drawing/2014/main" id="{E18159FF-9BD6-4ED2-B030-CD2899C003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8250" y="1797743"/>
            <a:ext cx="6667500" cy="466725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6572994D-8D1A-4AFC-BF5A-1C8373A68D3F}"/>
              </a:ext>
            </a:extLst>
          </p:cNvPr>
          <p:cNvSpPr>
            <a:spLocks noGrp="1"/>
          </p:cNvSpPr>
          <p:nvPr>
            <p:ph type="title"/>
          </p:nvPr>
        </p:nvSpPr>
        <p:spPr>
          <a:xfrm>
            <a:off x="344557" y="365126"/>
            <a:ext cx="8415130" cy="1325563"/>
          </a:xfrm>
        </p:spPr>
        <p:txBody>
          <a:bodyPr>
            <a:normAutofit/>
          </a:bodyPr>
          <a:lstStyle/>
          <a:p>
            <a:pPr algn="ctr"/>
            <a:r>
              <a:rPr lang="en-US" sz="4200" b="1" dirty="0">
                <a:solidFill>
                  <a:srgbClr val="002060"/>
                </a:solidFill>
                <a:latin typeface="Arial Narrow" panose="020B0606020202030204" pitchFamily="34" charset="0"/>
              </a:rPr>
              <a:t>“Find the church that is right for you!”</a:t>
            </a:r>
          </a:p>
        </p:txBody>
      </p:sp>
    </p:spTree>
    <p:extLst>
      <p:ext uri="{BB962C8B-B14F-4D97-AF65-F5344CB8AC3E}">
        <p14:creationId xmlns:p14="http://schemas.microsoft.com/office/powerpoint/2010/main" val="130756742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hurches Vector Pack - Download Free Vectors, Clipart Graphics &amp; Vector Art">
            <a:extLst>
              <a:ext uri="{FF2B5EF4-FFF2-40B4-BE49-F238E27FC236}">
                <a16:creationId xmlns:a16="http://schemas.microsoft.com/office/drawing/2014/main" id="{E18159FF-9BD6-4ED2-B030-CD2899C003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8250" y="1797743"/>
            <a:ext cx="6667500" cy="466725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6572994D-8D1A-4AFC-BF5A-1C8373A68D3F}"/>
              </a:ext>
            </a:extLst>
          </p:cNvPr>
          <p:cNvSpPr>
            <a:spLocks noGrp="1"/>
          </p:cNvSpPr>
          <p:nvPr>
            <p:ph type="title"/>
          </p:nvPr>
        </p:nvSpPr>
        <p:spPr>
          <a:xfrm>
            <a:off x="344557" y="365126"/>
            <a:ext cx="8415130" cy="1325563"/>
          </a:xfrm>
        </p:spPr>
        <p:txBody>
          <a:bodyPr>
            <a:normAutofit/>
          </a:bodyPr>
          <a:lstStyle/>
          <a:p>
            <a:pPr algn="ctr"/>
            <a:r>
              <a:rPr lang="en-US" sz="4800" b="1" dirty="0">
                <a:solidFill>
                  <a:srgbClr val="C00000"/>
                </a:solidFill>
                <a:latin typeface="Arial Narrow" panose="020B0606020202030204" pitchFamily="34" charset="0"/>
              </a:rPr>
              <a:t>“Which church is right by God?”</a:t>
            </a:r>
          </a:p>
        </p:txBody>
      </p:sp>
    </p:spTree>
    <p:extLst>
      <p:ext uri="{BB962C8B-B14F-4D97-AF65-F5344CB8AC3E}">
        <p14:creationId xmlns:p14="http://schemas.microsoft.com/office/powerpoint/2010/main" val="3415041753"/>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2994D-8D1A-4AFC-BF5A-1C8373A68D3F}"/>
              </a:ext>
            </a:extLst>
          </p:cNvPr>
          <p:cNvSpPr>
            <a:spLocks noGrp="1"/>
          </p:cNvSpPr>
          <p:nvPr>
            <p:ph type="title"/>
          </p:nvPr>
        </p:nvSpPr>
        <p:spPr>
          <a:xfrm>
            <a:off x="344557" y="365126"/>
            <a:ext cx="8415130" cy="1325563"/>
          </a:xfrm>
        </p:spPr>
        <p:txBody>
          <a:bodyPr>
            <a:normAutofit/>
          </a:bodyPr>
          <a:lstStyle/>
          <a:p>
            <a:pPr algn="ctr"/>
            <a:r>
              <a:rPr lang="en-US" sz="4800" b="1" dirty="0">
                <a:solidFill>
                  <a:srgbClr val="C00000"/>
                </a:solidFill>
                <a:latin typeface="Arial Narrow" panose="020B0606020202030204" pitchFamily="34" charset="0"/>
              </a:rPr>
              <a:t>“Which church is right by God?”</a:t>
            </a:r>
          </a:p>
        </p:txBody>
      </p:sp>
      <p:sp>
        <p:nvSpPr>
          <p:cNvPr id="4" name="Content Placeholder 2">
            <a:extLst>
              <a:ext uri="{FF2B5EF4-FFF2-40B4-BE49-F238E27FC236}">
                <a16:creationId xmlns:a16="http://schemas.microsoft.com/office/drawing/2014/main" id="{90FE9261-BDB9-4325-9994-71494829B425}"/>
              </a:ext>
            </a:extLst>
          </p:cNvPr>
          <p:cNvSpPr>
            <a:spLocks noGrp="1"/>
          </p:cNvSpPr>
          <p:nvPr>
            <p:ph idx="1"/>
          </p:nvPr>
        </p:nvSpPr>
        <p:spPr>
          <a:xfrm>
            <a:off x="821635" y="1690689"/>
            <a:ext cx="7643185" cy="4365554"/>
          </a:xfrm>
        </p:spPr>
        <p:txBody>
          <a:bodyPr>
            <a:normAutofit/>
          </a:bodyPr>
          <a:lstStyle/>
          <a:p>
            <a:pPr marL="0" indent="0">
              <a:buNone/>
            </a:pPr>
            <a:r>
              <a:rPr lang="en-US" sz="3400" b="1" dirty="0"/>
              <a:t>“Who serve the copy and shadow of the heavenly things, as Moses was divinely instructed when he was about to make the tabernacle. For He said, ‘See that you make all things </a:t>
            </a:r>
            <a:r>
              <a:rPr lang="en-US" sz="3400" b="1" u="sng" dirty="0"/>
              <a:t>according to the pattern </a:t>
            </a:r>
            <a:r>
              <a:rPr lang="en-US" sz="3400" b="1" dirty="0"/>
              <a:t>shown you on the mountain.’” </a:t>
            </a:r>
          </a:p>
          <a:p>
            <a:pPr marL="0" indent="0">
              <a:buNone/>
            </a:pPr>
            <a:endParaRPr lang="en-US" sz="800" b="1" dirty="0"/>
          </a:p>
          <a:p>
            <a:pPr marL="0" indent="0">
              <a:buNone/>
            </a:pPr>
            <a:r>
              <a:rPr lang="en-US" sz="3200" b="1" dirty="0"/>
              <a:t>Hebrews 8:5</a:t>
            </a:r>
          </a:p>
        </p:txBody>
      </p:sp>
      <p:pic>
        <p:nvPicPr>
          <p:cNvPr id="5" name="Picture 2" descr="Download Free png Open bible PNG - DLPNG.com - DLPNG.com">
            <a:extLst>
              <a:ext uri="{FF2B5EF4-FFF2-40B4-BE49-F238E27FC236}">
                <a16:creationId xmlns:a16="http://schemas.microsoft.com/office/drawing/2014/main" id="{8E7F47B4-7CC1-4CA9-9771-C55091C3F3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16715" y="4798321"/>
            <a:ext cx="2848106" cy="1701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15858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0F603-AA70-447F-87F5-DFEEB3947562}"/>
              </a:ext>
            </a:extLst>
          </p:cNvPr>
          <p:cNvSpPr>
            <a:spLocks noGrp="1"/>
          </p:cNvSpPr>
          <p:nvPr>
            <p:ph type="title"/>
          </p:nvPr>
        </p:nvSpPr>
        <p:spPr>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sz="4200" b="1" dirty="0">
                <a:solidFill>
                  <a:schemeClr val="bg1"/>
                </a:solidFill>
                <a:latin typeface="+mn-lt"/>
              </a:rPr>
              <a:t>1. Christ is the Head of the Church</a:t>
            </a:r>
          </a:p>
        </p:txBody>
      </p:sp>
      <p:sp>
        <p:nvSpPr>
          <p:cNvPr id="3" name="Content Placeholder 2">
            <a:extLst>
              <a:ext uri="{FF2B5EF4-FFF2-40B4-BE49-F238E27FC236}">
                <a16:creationId xmlns:a16="http://schemas.microsoft.com/office/drawing/2014/main" id="{16DA7B0A-102C-4849-BFD9-8B7BE06F61C6}"/>
              </a:ext>
            </a:extLst>
          </p:cNvPr>
          <p:cNvSpPr>
            <a:spLocks noGrp="1"/>
          </p:cNvSpPr>
          <p:nvPr>
            <p:ph idx="1"/>
          </p:nvPr>
        </p:nvSpPr>
        <p:spPr>
          <a:xfrm>
            <a:off x="628650" y="1958146"/>
            <a:ext cx="7886700" cy="4351338"/>
          </a:xfrm>
        </p:spPr>
        <p:txBody>
          <a:bodyPr>
            <a:normAutofit/>
          </a:bodyPr>
          <a:lstStyle/>
          <a:p>
            <a:pPr marL="0" indent="0">
              <a:buNone/>
            </a:pPr>
            <a:r>
              <a:rPr lang="en-US" sz="3400" b="1" dirty="0"/>
              <a:t>“And He put all things under His feet, and gave Him to be head over all things to the church, which is His body, the fullness of Him who fills all in all.” </a:t>
            </a:r>
          </a:p>
          <a:p>
            <a:pPr marL="0" indent="0">
              <a:buNone/>
            </a:pPr>
            <a:endParaRPr lang="en-US" sz="800" b="1" dirty="0"/>
          </a:p>
          <a:p>
            <a:pPr marL="0" indent="0">
              <a:buNone/>
            </a:pPr>
            <a:r>
              <a:rPr lang="en-US" sz="3200" b="1" dirty="0"/>
              <a:t>Ephesians 1:22-23</a:t>
            </a:r>
          </a:p>
        </p:txBody>
      </p:sp>
      <p:pic>
        <p:nvPicPr>
          <p:cNvPr id="5" name="Picture 2" descr="Download Free png Open bible PNG - DLPNG.com - DLPNG.com">
            <a:extLst>
              <a:ext uri="{FF2B5EF4-FFF2-40B4-BE49-F238E27FC236}">
                <a16:creationId xmlns:a16="http://schemas.microsoft.com/office/drawing/2014/main" id="{463D83D8-F0CF-4076-BE7D-FED256F9C2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8751" y="4798322"/>
            <a:ext cx="2836070" cy="1694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5795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4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409</Words>
  <Application>Microsoft Office PowerPoint</Application>
  <PresentationFormat>On-screen Show (4:3)</PresentationFormat>
  <Paragraphs>38</Paragraphs>
  <Slides>14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14</vt:i4>
      </vt:variant>
    </vt:vector>
  </HeadingPairs>
  <TitlesOfParts>
    <vt:vector size="20" baseType="lpstr">
      <vt:lpstr>Arial</vt:lpstr>
      <vt:lpstr>Arial Narrow</vt:lpstr>
      <vt:lpstr>Calibri</vt:lpstr>
      <vt:lpstr>Calibri Light</vt:lpstr>
      <vt:lpstr>3_Office Theme</vt:lpstr>
      <vt:lpstr>4_Office Theme</vt:lpstr>
      <vt:lpstr>PowerPoint Presentation</vt:lpstr>
      <vt:lpstr>Thankful for  the Lord’s Church</vt:lpstr>
      <vt:lpstr>Thankful for the  Distinctive Nature  of the Church</vt:lpstr>
      <vt:lpstr>PowerPoint Presentation</vt:lpstr>
      <vt:lpstr>PowerPoint Presentation</vt:lpstr>
      <vt:lpstr>“Find the church that is right for you!”</vt:lpstr>
      <vt:lpstr>“Which church is right by God?”</vt:lpstr>
      <vt:lpstr>“Which church is right by God?”</vt:lpstr>
      <vt:lpstr>1. Christ is the Head of the Church</vt:lpstr>
      <vt:lpstr>2. His Teaching is the  Foundation of the Church</vt:lpstr>
      <vt:lpstr>3. The Mission of the Church is Primarily Spiritual</vt:lpstr>
      <vt:lpstr>3. The Mission of the Church is Primarily Spiritual</vt:lpstr>
      <vt:lpstr>Thankful for the Distinctive Nature of the Church</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28</cp:revision>
  <dcterms:created xsi:type="dcterms:W3CDTF">2008-03-16T18:22:36Z</dcterms:created>
  <dcterms:modified xsi:type="dcterms:W3CDTF">2020-11-30T15:16:29Z</dcterms:modified>
</cp:coreProperties>
</file>