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</p:sldMasterIdLst>
  <p:notesMasterIdLst>
    <p:notesMasterId r:id="rId17"/>
  </p:notesMasterIdLst>
  <p:sldIdLst>
    <p:sldId id="259" r:id="rId3"/>
    <p:sldId id="256" r:id="rId4"/>
    <p:sldId id="260" r:id="rId5"/>
    <p:sldId id="648" r:id="rId6"/>
    <p:sldId id="649" r:id="rId7"/>
    <p:sldId id="650" r:id="rId8"/>
    <p:sldId id="651" r:id="rId9"/>
    <p:sldId id="652" r:id="rId10"/>
    <p:sldId id="653" r:id="rId11"/>
    <p:sldId id="295" r:id="rId12"/>
    <p:sldId id="296" r:id="rId13"/>
    <p:sldId id="297" r:id="rId14"/>
    <p:sldId id="275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0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2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6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14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82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96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0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2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4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92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38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0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04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7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5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5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35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9320-8400-4D1E-8580-977C52594B8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6EC4C-1628-415E-BC60-B6FEF1686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6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77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b="1" dirty="0"/>
              <a:t>“From Miletus he sent to Ephesus and called for the elders (</a:t>
            </a:r>
            <a:r>
              <a:rPr lang="en-US" b="1" i="1" dirty="0" err="1">
                <a:solidFill>
                  <a:srgbClr val="002060"/>
                </a:solidFill>
              </a:rPr>
              <a:t>presbuteros</a:t>
            </a:r>
            <a:r>
              <a:rPr lang="en-US" b="1" dirty="0"/>
              <a:t>) of the church.”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b="1" dirty="0"/>
              <a:t>“Therefore take heed to yourselves and to all the flock, among which the Holy Spirit has made you overseers (</a:t>
            </a:r>
            <a:r>
              <a:rPr lang="en-US" b="1" i="1" dirty="0" err="1">
                <a:solidFill>
                  <a:srgbClr val="002060"/>
                </a:solidFill>
              </a:rPr>
              <a:t>episkopous</a:t>
            </a:r>
            <a:r>
              <a:rPr lang="en-US" b="1" dirty="0"/>
              <a:t>), to shepherd (</a:t>
            </a:r>
            <a:r>
              <a:rPr lang="en-US" b="1" i="1" dirty="0" err="1">
                <a:solidFill>
                  <a:srgbClr val="002060"/>
                </a:solidFill>
              </a:rPr>
              <a:t>poimainein</a:t>
            </a:r>
            <a:r>
              <a:rPr lang="en-US" b="1" dirty="0"/>
              <a:t>) the church of God which He purchased with His own blood.” </a:t>
            </a:r>
          </a:p>
          <a:p>
            <a:pPr marL="0" indent="0" algn="r">
              <a:buNone/>
            </a:pPr>
            <a:r>
              <a:rPr lang="en-US" b="1" dirty="0"/>
              <a:t>Acts 20:17, 28</a:t>
            </a:r>
          </a:p>
        </p:txBody>
      </p:sp>
      <p:pic>
        <p:nvPicPr>
          <p:cNvPr id="5" name="Picture 2" descr="Download Free png Open bible PNG - DLPNG.com - DLPNG.com">
            <a:extLst>
              <a:ext uri="{FF2B5EF4-FFF2-40B4-BE49-F238E27FC236}">
                <a16:creationId xmlns:a16="http://schemas.microsoft.com/office/drawing/2014/main" id="{463D83D8-F0CF-4076-BE7D-FED256F9C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12" y="4863546"/>
            <a:ext cx="2836070" cy="1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2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49554-A19A-46C7-9A45-47A6FB045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5879"/>
            <a:ext cx="3868340" cy="8239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0660" y="2279791"/>
            <a:ext cx="3517521" cy="3684588"/>
          </a:xfrm>
        </p:spPr>
        <p:txBody>
          <a:bodyPr>
            <a:normAutofit/>
          </a:bodyPr>
          <a:lstStyle/>
          <a:p>
            <a:r>
              <a:rPr lang="en-US" sz="3200" b="1" i="1" dirty="0"/>
              <a:t>Jeff Conover</a:t>
            </a:r>
          </a:p>
          <a:p>
            <a:r>
              <a:rPr lang="en-US" sz="3200" b="1" i="1" dirty="0"/>
              <a:t>Randy Harvey</a:t>
            </a:r>
          </a:p>
          <a:p>
            <a:r>
              <a:rPr lang="en-US" sz="3200" b="1" i="1" dirty="0"/>
              <a:t>Mike Hepner</a:t>
            </a:r>
          </a:p>
          <a:p>
            <a:r>
              <a:rPr lang="en-US" sz="3200" b="1" i="1" dirty="0"/>
              <a:t>Randy Reeder</a:t>
            </a:r>
          </a:p>
          <a:p>
            <a:r>
              <a:rPr lang="en-US" sz="3200" b="1" i="1" dirty="0"/>
              <a:t>John Sellers</a:t>
            </a:r>
            <a:endParaRPr lang="en-US" sz="32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456F5-5730-4C60-A724-13E959C73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5879"/>
            <a:ext cx="3887391" cy="8239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Deacons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7C712-DAB7-41FA-A89B-3B9299CDF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99020" y="2279791"/>
            <a:ext cx="3517521" cy="4213082"/>
          </a:xfrm>
        </p:spPr>
        <p:txBody>
          <a:bodyPr>
            <a:normAutofit/>
          </a:bodyPr>
          <a:lstStyle/>
          <a:p>
            <a:r>
              <a:rPr lang="en-US" b="1" i="1" dirty="0"/>
              <a:t>Mark </a:t>
            </a:r>
            <a:r>
              <a:rPr lang="en-US" b="1" i="1" dirty="0" err="1"/>
              <a:t>Anspach</a:t>
            </a:r>
            <a:endParaRPr lang="en-US" b="1" i="1" dirty="0"/>
          </a:p>
          <a:p>
            <a:r>
              <a:rPr lang="en-US" b="1" i="1" dirty="0"/>
              <a:t>Brian Blackaby</a:t>
            </a:r>
          </a:p>
          <a:p>
            <a:r>
              <a:rPr lang="en-US" b="1" i="1" dirty="0"/>
              <a:t>Jason Blackaby</a:t>
            </a:r>
          </a:p>
          <a:p>
            <a:r>
              <a:rPr lang="en-US" b="1" i="1" dirty="0"/>
              <a:t>Terry Caldwell</a:t>
            </a:r>
          </a:p>
          <a:p>
            <a:r>
              <a:rPr lang="en-US" b="1" i="1" dirty="0"/>
              <a:t>Jason Davis</a:t>
            </a:r>
          </a:p>
          <a:p>
            <a:r>
              <a:rPr lang="en-US" b="1" i="1" dirty="0"/>
              <a:t>Garrett </a:t>
            </a:r>
            <a:r>
              <a:rPr lang="en-US" b="1" i="1" dirty="0" err="1"/>
              <a:t>Degler</a:t>
            </a:r>
            <a:endParaRPr lang="en-US" b="1" i="1" dirty="0"/>
          </a:p>
          <a:p>
            <a:r>
              <a:rPr lang="en-US" b="1" i="1" dirty="0"/>
              <a:t>Jason Reeder</a:t>
            </a:r>
          </a:p>
          <a:p>
            <a:r>
              <a:rPr lang="en-US" b="1" i="1" dirty="0"/>
              <a:t>Clifford White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D6AB4A6-1F5D-4CD0-8236-1496BD84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Pastors</a:t>
            </a:r>
          </a:p>
        </p:txBody>
      </p:sp>
    </p:spTree>
    <p:extLst>
      <p:ext uri="{BB962C8B-B14F-4D97-AF65-F5344CB8AC3E}">
        <p14:creationId xmlns:p14="http://schemas.microsoft.com/office/powerpoint/2010/main" val="4064124506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b="1" dirty="0"/>
              <a:t>The apostles were sent forth to teach disciples (Matt. 28:20). </a:t>
            </a:r>
          </a:p>
          <a:p>
            <a:r>
              <a:rPr lang="en-US" b="1" dirty="0"/>
              <a:t>Evangelists are to teach (1 Tim. 4:11). </a:t>
            </a:r>
          </a:p>
          <a:p>
            <a:r>
              <a:rPr lang="en-US" b="1" dirty="0"/>
              <a:t>Others are to be taught to teach (2 Tim. 2:2; Titus 2:3-5). </a:t>
            </a:r>
          </a:p>
        </p:txBody>
      </p:sp>
    </p:spTree>
    <p:extLst>
      <p:ext uri="{BB962C8B-B14F-4D97-AF65-F5344CB8AC3E}">
        <p14:creationId xmlns:p14="http://schemas.microsoft.com/office/powerpoint/2010/main" val="301144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875"/>
            <a:ext cx="7886700" cy="135103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Gifts the Lord </a:t>
            </a:r>
            <a:br>
              <a:rPr lang="en-US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Has Given to 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57305-9C91-43D1-8E3C-A8E5A8AA7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82" y="1802298"/>
            <a:ext cx="8091280" cy="2531163"/>
          </a:xfrm>
        </p:spPr>
        <p:txBody>
          <a:bodyPr>
            <a:normAutofit/>
          </a:bodyPr>
          <a:lstStyle/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Apostles and Prophets </a:t>
            </a:r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(the New Testament)</a:t>
            </a:r>
          </a:p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Evangelists</a:t>
            </a:r>
          </a:p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Elders</a:t>
            </a:r>
          </a:p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Teachers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0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8836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04729"/>
            <a:ext cx="7772400" cy="2105233"/>
          </a:xfrm>
        </p:spPr>
        <p:txBody>
          <a:bodyPr>
            <a:normAutofit/>
          </a:bodyPr>
          <a:lstStyle/>
          <a:p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</a:t>
            </a:r>
            <a:b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the Lord’s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57305-9C91-43D1-8E3C-A8E5A8AA7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000"/>
            <a:ext cx="7772400" cy="691666"/>
          </a:xfrm>
        </p:spPr>
        <p:txBody>
          <a:bodyPr>
            <a:normAutofit/>
          </a:bodyPr>
          <a:lstStyle/>
          <a:p>
            <a:r>
              <a:rPr lang="en-US" sz="36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Special Sermon Series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0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01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FBF23-D2B7-43FE-B458-951DF076E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75860"/>
            <a:ext cx="7772400" cy="1908314"/>
          </a:xfrm>
        </p:spPr>
        <p:txBody>
          <a:bodyPr>
            <a:normAutofit fontScale="90000"/>
          </a:bodyPr>
          <a:lstStyle/>
          <a:p>
            <a:r>
              <a:rPr lang="en-US" sz="7200" b="1" i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Thankful for Gifts Given to the Church</a:t>
            </a:r>
          </a:p>
        </p:txBody>
      </p:sp>
      <p:pic>
        <p:nvPicPr>
          <p:cNvPr id="1026" name="Picture 2" descr="our building">
            <a:extLst>
              <a:ext uri="{FF2B5EF4-FFF2-40B4-BE49-F238E27FC236}">
                <a16:creationId xmlns:a16="http://schemas.microsoft.com/office/drawing/2014/main" id="{AFC39FEB-2D7A-434B-84A7-D239F47A4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69" y="4432853"/>
            <a:ext cx="8905461" cy="22263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42E0CFED-93A6-4484-A950-B958C63BB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9773" y="3087757"/>
            <a:ext cx="5834269" cy="68911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Ephesians 4:11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9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2001077"/>
            <a:ext cx="7455176" cy="4175885"/>
          </a:xfrm>
        </p:spPr>
        <p:txBody>
          <a:bodyPr>
            <a:normAutofit/>
          </a:bodyPr>
          <a:lstStyle/>
          <a:p>
            <a:r>
              <a:rPr lang="en-US" b="1" dirty="0"/>
              <a:t>“one sent” or “one sent on a defined mission.”</a:t>
            </a:r>
          </a:p>
          <a:p>
            <a:endParaRPr lang="en-US" b="1" dirty="0"/>
          </a:p>
          <a:p>
            <a:r>
              <a:rPr lang="en-US" b="1" dirty="0"/>
              <a:t>The New Testament speaks of apostles in a specific way. </a:t>
            </a:r>
          </a:p>
          <a:p>
            <a:pPr lvl="1"/>
            <a:r>
              <a:rPr lang="en-US" sz="2800" b="1" dirty="0"/>
              <a:t>Men chosen and trained by the Lord to fulfill a special role. </a:t>
            </a:r>
          </a:p>
          <a:p>
            <a:pPr lvl="1"/>
            <a:r>
              <a:rPr lang="en-US" sz="2800" b="1" dirty="0"/>
              <a:t>To be eyewitnesses of His resurrection and take the gospel into all the world. </a:t>
            </a:r>
          </a:p>
        </p:txBody>
      </p:sp>
    </p:spTree>
    <p:extLst>
      <p:ext uri="{BB962C8B-B14F-4D97-AF65-F5344CB8AC3E}">
        <p14:creationId xmlns:p14="http://schemas.microsoft.com/office/powerpoint/2010/main" val="2120620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b="1" dirty="0"/>
              <a:t>Equipped with a unique measure of the Holy Spirit (Acts 1:8). </a:t>
            </a:r>
          </a:p>
          <a:p>
            <a:r>
              <a:rPr lang="en-US" b="1" dirty="0"/>
              <a:t>Guide them into all truth, bring teachings of Jesus to their remembrance (John 16:7, 12-13). </a:t>
            </a:r>
          </a:p>
          <a:p>
            <a:r>
              <a:rPr lang="en-US" b="1" dirty="0"/>
              <a:t>Give them words when they needed to respond (Matt. 10:19-20). </a:t>
            </a:r>
          </a:p>
          <a:p>
            <a:r>
              <a:rPr lang="en-US" b="1" dirty="0"/>
              <a:t>Give them power to perform miracles to confirm their teaching (Heb. 2:3-4). </a:t>
            </a:r>
          </a:p>
          <a:p>
            <a:r>
              <a:rPr lang="en-US" b="1" dirty="0"/>
              <a:t>Only the apostles had the power to give miraculous gifts to others (Acts 8:18-19). </a:t>
            </a:r>
          </a:p>
        </p:txBody>
      </p:sp>
    </p:spTree>
    <p:extLst>
      <p:ext uri="{BB962C8B-B14F-4D97-AF65-F5344CB8AC3E}">
        <p14:creationId xmlns:p14="http://schemas.microsoft.com/office/powerpoint/2010/main" val="198897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b="1" dirty="0"/>
              <a:t>One who spoke forth a divine message. </a:t>
            </a:r>
          </a:p>
          <a:p>
            <a:r>
              <a:rPr lang="en-US" b="1" dirty="0"/>
              <a:t>Although they sometimes foretold the future, their primary function was to speak out and deliver God’s will as they received it by inspiration. </a:t>
            </a:r>
          </a:p>
        </p:txBody>
      </p:sp>
    </p:spTree>
    <p:extLst>
      <p:ext uri="{BB962C8B-B14F-4D97-AF65-F5344CB8AC3E}">
        <p14:creationId xmlns:p14="http://schemas.microsoft.com/office/powerpoint/2010/main" val="98498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b="1" dirty="0"/>
              <a:t>Prophets exercised their gift in the assemblies of the church as a means of revealing God’s will to His people (1 Cor. 14:1-3, 29-33). </a:t>
            </a:r>
          </a:p>
          <a:p>
            <a:r>
              <a:rPr lang="en-US" b="1" dirty="0"/>
              <a:t>When the New Testament was completed, the gift of prophecy was no longer necessary and passed away (1 Cor. 13:8-11). </a:t>
            </a:r>
          </a:p>
          <a:p>
            <a:endParaRPr lang="en-US" sz="800" b="1" dirty="0"/>
          </a:p>
          <a:p>
            <a:r>
              <a:rPr lang="en-US" b="1" dirty="0"/>
              <a:t>Apostles and prophets are no longer with us, but the work they did for the church still is – the New Testament! </a:t>
            </a:r>
          </a:p>
        </p:txBody>
      </p:sp>
    </p:spTree>
    <p:extLst>
      <p:ext uri="{BB962C8B-B14F-4D97-AF65-F5344CB8AC3E}">
        <p14:creationId xmlns:p14="http://schemas.microsoft.com/office/powerpoint/2010/main" val="390210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Evangelists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b="1" dirty="0"/>
              <a:t>A messenger of glad tidings, a proclaimer of the gospel. </a:t>
            </a:r>
          </a:p>
          <a:p>
            <a:pPr lvl="1"/>
            <a:r>
              <a:rPr lang="en-US" sz="2800" b="1" dirty="0"/>
              <a:t>“Gospel” (</a:t>
            </a:r>
            <a:r>
              <a:rPr lang="en-US" sz="3200" b="1" i="1" dirty="0" err="1"/>
              <a:t>euangelion</a:t>
            </a:r>
            <a:r>
              <a:rPr lang="en-US" sz="2800" b="1" dirty="0"/>
              <a:t>) “the good news of salvation.” </a:t>
            </a:r>
          </a:p>
          <a:p>
            <a:pPr lvl="1"/>
            <a:r>
              <a:rPr lang="en-US" sz="2800" b="1" dirty="0"/>
              <a:t>“Evangelist” (</a:t>
            </a:r>
            <a:r>
              <a:rPr lang="en-US" sz="3200" b="1" i="1" dirty="0" err="1"/>
              <a:t>euangelizo</a:t>
            </a:r>
            <a:r>
              <a:rPr lang="en-US" sz="2800" b="1" dirty="0"/>
              <a:t>) “one who proclaims this good news.”</a:t>
            </a:r>
          </a:p>
          <a:p>
            <a:endParaRPr lang="en-US" sz="800" b="1" dirty="0"/>
          </a:p>
          <a:p>
            <a:r>
              <a:rPr lang="en-US" b="1" dirty="0"/>
              <a:t>Philip and Timothy were evangelists.</a:t>
            </a:r>
          </a:p>
          <a:p>
            <a:pPr lvl="1"/>
            <a:r>
              <a:rPr lang="en-US" sz="2800" b="1" dirty="0"/>
              <a:t>Acts 21:8; 2 Tim. 4:5</a:t>
            </a:r>
          </a:p>
        </p:txBody>
      </p:sp>
    </p:spTree>
    <p:extLst>
      <p:ext uri="{BB962C8B-B14F-4D97-AF65-F5344CB8AC3E}">
        <p14:creationId xmlns:p14="http://schemas.microsoft.com/office/powerpoint/2010/main" val="386185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E98C-81C0-435D-86FD-2586343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09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7B0A-102C-4849-BFD9-8B7BE06F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36" y="1842053"/>
            <a:ext cx="7455176" cy="4650820"/>
          </a:xfrm>
        </p:spPr>
        <p:txBody>
          <a:bodyPr>
            <a:normAutofit/>
          </a:bodyPr>
          <a:lstStyle/>
          <a:p>
            <a:r>
              <a:rPr lang="en-US" sz="3200" b="1" i="1" dirty="0" err="1"/>
              <a:t>Poimen</a:t>
            </a:r>
            <a:r>
              <a:rPr lang="en-US" sz="3200" b="1" dirty="0"/>
              <a:t> – pastor or shepherd</a:t>
            </a:r>
          </a:p>
          <a:p>
            <a:r>
              <a:rPr lang="en-US" sz="3200" b="1" i="1" dirty="0" err="1"/>
              <a:t>Presbuteros</a:t>
            </a:r>
            <a:r>
              <a:rPr lang="en-US" sz="3200" b="1" dirty="0"/>
              <a:t> – elder or presbyter</a:t>
            </a:r>
          </a:p>
          <a:p>
            <a:r>
              <a:rPr lang="en-US" sz="3200" b="1" i="1" dirty="0" err="1"/>
              <a:t>Episkopos</a:t>
            </a:r>
            <a:r>
              <a:rPr lang="en-US" sz="3200" b="1" dirty="0"/>
              <a:t> – bishop or overseer</a:t>
            </a:r>
          </a:p>
        </p:txBody>
      </p:sp>
    </p:spTree>
    <p:extLst>
      <p:ext uri="{BB962C8B-B14F-4D97-AF65-F5344CB8AC3E}">
        <p14:creationId xmlns:p14="http://schemas.microsoft.com/office/powerpoint/2010/main" val="16567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502</Words>
  <Application>Microsoft Office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Thankful for  the Lord’s Church</vt:lpstr>
      <vt:lpstr>Thankful for Gifts Given to the Church</vt:lpstr>
      <vt:lpstr>1. Apostles</vt:lpstr>
      <vt:lpstr>1. Apostles</vt:lpstr>
      <vt:lpstr>2. Prophets</vt:lpstr>
      <vt:lpstr>2. Prophets</vt:lpstr>
      <vt:lpstr>3. Evangelists</vt:lpstr>
      <vt:lpstr>4. Pastors</vt:lpstr>
      <vt:lpstr>4. Pastors</vt:lpstr>
      <vt:lpstr>4. Pastors</vt:lpstr>
      <vt:lpstr>5. Teachers</vt:lpstr>
      <vt:lpstr>Thankful for Gifts the Lord  Has Given to the Church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</cp:revision>
  <dcterms:created xsi:type="dcterms:W3CDTF">2008-03-16T18:22:36Z</dcterms:created>
  <dcterms:modified xsi:type="dcterms:W3CDTF">2020-11-16T19:57:57Z</dcterms:modified>
</cp:coreProperties>
</file>