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60" r:id="rId2"/>
    <p:sldId id="261" r:id="rId3"/>
    <p:sldId id="262" r:id="rId4"/>
    <p:sldId id="263" r:id="rId5"/>
    <p:sldId id="264" r:id="rId6"/>
    <p:sldId id="265" r:id="rId7"/>
    <p:sldId id="258" r:id="rId8"/>
    <p:sldId id="259" r:id="rId9"/>
    <p:sldId id="266" r:id="rId10"/>
    <p:sldId id="267" r:id="rId11"/>
    <p:sldId id="268" r:id="rId12"/>
  </p:sldIdLst>
  <p:sldSz cx="8534400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4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EB23F-76C6-4B25-B965-F1BD46D0486F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EBDB0-0BDC-4942-9748-FAFD1145A8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82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047539"/>
            <a:ext cx="7254240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361902"/>
            <a:ext cx="6400800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08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234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07430" y="340783"/>
            <a:ext cx="1840230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740" y="340783"/>
            <a:ext cx="5414010" cy="54243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62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941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295" y="1595757"/>
            <a:ext cx="736092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295" y="4283500"/>
            <a:ext cx="736092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72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740" y="1703917"/>
            <a:ext cx="362712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20540" y="1703917"/>
            <a:ext cx="3627120" cy="406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00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340785"/>
            <a:ext cx="736092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852" y="1569085"/>
            <a:ext cx="3610451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852" y="2338070"/>
            <a:ext cx="3610451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20540" y="1569085"/>
            <a:ext cx="3628232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0540" y="2338070"/>
            <a:ext cx="3628232" cy="34389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72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21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84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426720"/>
            <a:ext cx="275256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232" y="921598"/>
            <a:ext cx="4320540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852" y="1920240"/>
            <a:ext cx="275256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6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52" y="426720"/>
            <a:ext cx="275256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8232" y="921598"/>
            <a:ext cx="4320540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852" y="1920240"/>
            <a:ext cx="275256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778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740" y="340785"/>
            <a:ext cx="736092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740" y="1703917"/>
            <a:ext cx="736092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" y="5932595"/>
            <a:ext cx="192024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24886-A3A6-4396-96D5-57151DF4BD8E}" type="datetimeFigureOut">
              <a:rPr lang="en-US" smtClean="0"/>
              <a:t>9/29/2020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7020" y="5932595"/>
            <a:ext cx="288036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27420" y="5932595"/>
            <a:ext cx="192024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75C80-FC53-4020-A62B-59A2B03821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79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ow do we find hope in such dark times? Some lessons from Jeremiah, the  ancient Hebrew prophet. (Notes from my recent survey of the Book of Jeremiah)  - Joel C. Rosenberg's Blog">
            <a:extLst>
              <a:ext uri="{FF2B5EF4-FFF2-40B4-BE49-F238E27FC236}">
                <a16:creationId xmlns:a16="http://schemas.microsoft.com/office/drawing/2014/main" id="{77C78117-2C8E-47FB-B6CC-267B90780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8534399" cy="6400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F372D40-7801-4B22-B7BB-F2A2FD8C0615}"/>
              </a:ext>
            </a:extLst>
          </p:cNvPr>
          <p:cNvSpPr txBox="1"/>
          <p:nvPr/>
        </p:nvSpPr>
        <p:spPr>
          <a:xfrm>
            <a:off x="2543432" y="3632887"/>
            <a:ext cx="344753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solidFill>
                  <a:srgbClr val="7030A0"/>
                </a:solidFill>
              </a:rPr>
              <a:t>6:13</a:t>
            </a:r>
          </a:p>
        </p:txBody>
      </p:sp>
    </p:spTree>
    <p:extLst>
      <p:ext uri="{BB962C8B-B14F-4D97-AF65-F5344CB8AC3E}">
        <p14:creationId xmlns:p14="http://schemas.microsoft.com/office/powerpoint/2010/main" val="1069829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337FC-0BAB-4F67-BF70-0E1504D92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Need to also ask for the Old Paths</a:t>
            </a:r>
            <a:br>
              <a:rPr lang="en-US" sz="1800" b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9407E-4A7C-4D68-B34A-FAD534A19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169775"/>
            <a:ext cx="7360920" cy="47550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John 6:68 But Simon Peter answered Him, "Lord, to whom shall we go? You have the words of eternal life.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John 12:48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that I have spoken will judge him in the last day.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>
                <a:latin typeface="Calibri" panose="020F0502020204030204" pitchFamily="34" charset="0"/>
                <a:cs typeface="Times New Roman" panose="02020603050405020304" pitchFamily="18" charset="0"/>
              </a:rPr>
              <a:t>Where can we find these words?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All things – Life and Godliness 2 Peter 1:3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1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844F-2154-4A91-9897-FF62C0F4B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Rest for your Soul Acts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F6E896-A672-4A16-990A-7DB6571E9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Peter preached -  They heard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His Message – Be saved from this generation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Vs. 37 indicates their belief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Vs. 37 The verbal question is a confession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Command #1 Repent 2:38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Command #2 Baptism 2:38; 2:41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Remain faithful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Tim 2:11-12 </a:t>
            </a:r>
            <a:endParaRPr lang="en-US" sz="2800" b="1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030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72D1B-BCC5-4392-90FA-5344956F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marR="0" lvl="1" indent="-28575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3600" b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 in the ways and see….”</a:t>
            </a:r>
            <a:br>
              <a:rPr lang="en-US" sz="13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would he have seen in Israel? </a:t>
            </a:r>
            <a:br>
              <a:rPr lang="en-US" sz="1200" b="1" dirty="0">
                <a:solidFill>
                  <a:srgbClr val="243F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D4037-0CE3-4149-810B-FD8AA20A4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44843" y="1577977"/>
            <a:ext cx="7945394" cy="4061249"/>
          </a:xfrm>
        </p:spPr>
        <p:txBody>
          <a:bodyPr>
            <a:normAutofit/>
          </a:bodyPr>
          <a:lstStyle/>
          <a:p>
            <a:pPr marL="1885950" marR="0" lvl="3" indent="-51435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SzPct val="100000"/>
              <a:buFont typeface="+mj-lt"/>
              <a:buAutoNum type="arabicPeriod"/>
            </a:pPr>
            <a:r>
              <a:rPr lang="en-US" sz="3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Worship of Other Gods - Idolatry</a:t>
            </a:r>
          </a:p>
          <a:p>
            <a:pPr marL="2312654" lvl="4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3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Incense burning</a:t>
            </a:r>
          </a:p>
          <a:p>
            <a:pPr marL="2312654" lvl="4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3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Images</a:t>
            </a:r>
          </a:p>
          <a:p>
            <a:pPr marL="2312654" lvl="4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3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Additions to “Worship”</a:t>
            </a:r>
          </a:p>
          <a:p>
            <a:pPr marL="2312654" lvl="4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3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Individual Practice</a:t>
            </a:r>
          </a:p>
          <a:p>
            <a:pPr marL="2312654" lvl="4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3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Human Sacrifice</a:t>
            </a:r>
          </a:p>
          <a:p>
            <a:pPr marL="1798304" lvl="4" indent="0" algn="ctr">
              <a:lnSpc>
                <a:spcPct val="115000"/>
              </a:lnSpc>
              <a:spcBef>
                <a:spcPts val="200"/>
              </a:spcBef>
              <a:buSzPct val="100000"/>
              <a:buNone/>
            </a:pPr>
            <a:r>
              <a:rPr lang="en-US" sz="30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current Path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94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1B739-286F-48F3-9B6A-58434934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742950" marR="0" lvl="1" indent="-285750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3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…Ask for the “Old Paths”</a:t>
            </a:r>
            <a:br>
              <a:rPr lang="en-US" sz="13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 would Jeremiah ask?</a:t>
            </a:r>
            <a:br>
              <a:rPr lang="en-US" sz="1200" b="1" dirty="0">
                <a:solidFill>
                  <a:srgbClr val="243F6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5F3594-9CDF-4FE1-A2DB-31B75AADC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Men?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Josiah began with a “Book”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Kings 22:8 </a:t>
            </a:r>
            <a:r>
              <a:rPr lang="en-US" sz="2800" b="1" u="heavy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Book of the Law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Chron 34:30-31 </a:t>
            </a:r>
            <a:r>
              <a:rPr lang="en-US" sz="2800" b="1" u="heavy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Book of the Covenant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Chron 35:5-6 </a:t>
            </a:r>
            <a:r>
              <a:rPr lang="en-US" sz="2800" b="1" u="heavy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word of the LORD by the hand of Moses." </a:t>
            </a:r>
          </a:p>
          <a:p>
            <a:pPr marL="426705" lvl="1" indent="0" algn="ctr">
              <a:buNone/>
            </a:pP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Book- Only Reliable Source</a:t>
            </a:r>
            <a:endParaRPr lang="en-US" sz="2800" b="1" dirty="0">
              <a:solidFill>
                <a:srgbClr val="FF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41055" lvl="1" indent="-514350">
              <a:buFont typeface="+mj-lt"/>
              <a:buAutoNum type="alphaU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00D2D-BD85-43C4-BC09-C466B794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 the good way is…  </a:t>
            </a:r>
            <a:br>
              <a:rPr lang="en-US" sz="3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“Thus says the Lord….”</a:t>
            </a:r>
            <a:br>
              <a:rPr lang="en-US" sz="1800" b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282D7-A90A-498D-8837-31D2170395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169775"/>
            <a:ext cx="7360920" cy="406124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Declarative Statement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b="1" dirty="0"/>
              <a:t>The current Path was not “Good Way”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/>
              <a:t>2 Kings 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22:13-17 Gods great wrath aroused by their way.</a:t>
            </a:r>
          </a:p>
          <a:p>
            <a:pPr marL="0" indent="0">
              <a:buNone/>
            </a:pPr>
            <a:endParaRPr lang="en-US" sz="2800" b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2439B391-0E83-4244-8FE5-409E4699EF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19685"/>
              </p:ext>
            </p:extLst>
          </p:nvPr>
        </p:nvGraphicFramePr>
        <p:xfrm>
          <a:off x="741404" y="2914544"/>
          <a:ext cx="7206256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3128">
                  <a:extLst>
                    <a:ext uri="{9D8B030D-6E8A-4147-A177-3AD203B41FA5}">
                      <a16:colId xmlns:a16="http://schemas.microsoft.com/office/drawing/2014/main" val="2954256512"/>
                    </a:ext>
                  </a:extLst>
                </a:gridCol>
                <a:gridCol w="3603128">
                  <a:extLst>
                    <a:ext uri="{9D8B030D-6E8A-4147-A177-3AD203B41FA5}">
                      <a16:colId xmlns:a16="http://schemas.microsoft.com/office/drawing/2014/main" val="36722111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Bad Way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Good Way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0837855"/>
                  </a:ext>
                </a:extLst>
              </a:tr>
              <a:tr h="122252">
                <a:tc>
                  <a:txBody>
                    <a:bodyPr/>
                    <a:lstStyle/>
                    <a:p>
                      <a:pPr lvl="0" algn="ctr"/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 obeying</a:t>
                      </a:r>
                    </a:p>
                    <a:p>
                      <a:pPr lvl="0" algn="ctr"/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doing</a:t>
                      </a:r>
                    </a:p>
                    <a:p>
                      <a:pPr lvl="0" algn="ctr"/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Abandoning</a:t>
                      </a:r>
                    </a:p>
                    <a:p>
                      <a:pPr lvl="0" algn="ctr"/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Provoking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US" sz="2800" b="1" i="1" strike="dbl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obeying </a:t>
                      </a:r>
                    </a:p>
                    <a:p>
                      <a:pPr lvl="0" algn="ctr"/>
                      <a:r>
                        <a:rPr lang="en-US" sz="2800" b="1" i="1" strike="dbl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doing (NOT)Abandoning</a:t>
                      </a:r>
                    </a:p>
                    <a:p>
                      <a:pPr lvl="0" algn="ctr"/>
                      <a:r>
                        <a:rPr lang="en-US" sz="2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(NOT) Provoking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8133107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5DDF931-88D8-419B-B725-5F569ABD3DE6}"/>
              </a:ext>
            </a:extLst>
          </p:cNvPr>
          <p:cNvSpPr txBox="1"/>
          <p:nvPr/>
        </p:nvSpPr>
        <p:spPr>
          <a:xfrm>
            <a:off x="1066800" y="5231024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The Good Way is </a:t>
            </a:r>
            <a:r>
              <a:rPr lang="en-US" sz="2800" b="1" dirty="0" err="1">
                <a:solidFill>
                  <a:srgbClr val="FF0000"/>
                </a:solidFill>
              </a:rPr>
              <a:t>Obediance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899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011A6-99B0-45DF-8502-1D9BB08C5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1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walk in it (The Good Way) …Then you will find rest for your souls….”</a:t>
            </a:r>
            <a:br>
              <a:rPr lang="en-US" sz="1800" b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BE26A-B39C-46F0-B860-DE81491C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5340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rabi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Implied “If-Then-Else” statement. </a:t>
            </a:r>
          </a:p>
          <a:p>
            <a:pPr marL="575340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rabicPeriod"/>
            </a:pPr>
            <a:r>
              <a:rPr lang="en-US" sz="28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2800" b="1" dirty="0"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walk in the Good Way </a:t>
            </a:r>
            <a:r>
              <a:rPr lang="en-US" sz="2800" b="1" dirty="0">
                <a:solidFill>
                  <a:schemeClr val="accent2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THEN-</a:t>
            </a:r>
            <a:endParaRPr lang="en-US" sz="2800" b="1" dirty="0">
              <a:solidFill>
                <a:schemeClr val="accent2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02045" lvl="1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 provoking The Lord to anger</a:t>
            </a:r>
          </a:p>
          <a:p>
            <a:pPr marL="1002045" lvl="1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lphaU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Avoid the wrath of the Lord</a:t>
            </a:r>
          </a:p>
          <a:p>
            <a:pPr marL="487695" lvl="1" indent="0" algn="ctr">
              <a:lnSpc>
                <a:spcPct val="115000"/>
              </a:lnSpc>
              <a:spcBef>
                <a:spcPts val="200"/>
              </a:spcBef>
              <a:buSzPct val="100000"/>
              <a:buNone/>
            </a:pP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will have Rest for the Soul</a:t>
            </a:r>
            <a:endParaRPr lang="en-US" sz="2800" b="1" dirty="0">
              <a:solidFill>
                <a:srgbClr val="FF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5340" indent="-514350">
              <a:lnSpc>
                <a:spcPct val="115000"/>
              </a:lnSpc>
              <a:spcBef>
                <a:spcPts val="200"/>
              </a:spcBef>
              <a:buSzPct val="100000"/>
              <a:buFont typeface="+mj-lt"/>
              <a:buAutoNum type="arabicPeriod"/>
            </a:pP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ELSE-</a:t>
            </a:r>
            <a:r>
              <a:rPr lang="en-US" sz="2800" b="1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(IF not walking in “Good Way”)</a:t>
            </a:r>
          </a:p>
          <a:p>
            <a:pPr marL="487695" lvl="1" indent="0" algn="ctr">
              <a:lnSpc>
                <a:spcPct val="115000"/>
              </a:lnSpc>
              <a:spcBef>
                <a:spcPts val="200"/>
              </a:spcBef>
              <a:buSzPct val="100000"/>
              <a:buNone/>
            </a:pPr>
            <a:r>
              <a:rPr lang="en-US" sz="2800" b="1" dirty="0">
                <a:solidFill>
                  <a:srgbClr val="FF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rest for your soul</a:t>
            </a:r>
            <a:endParaRPr lang="en-US" sz="2800" b="1" dirty="0">
              <a:solidFill>
                <a:srgbClr val="FF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808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289F-9D04-4A33-BD23-9693E9848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 Stand in the Ways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6E529-FD8C-4311-B11A-C9A06CD1B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Hoping for Heaven and avoiding great wrath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b="1" dirty="0"/>
              <a:t>What do we see?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/>
              <a:t>Scripture wrested </a:t>
            </a:r>
            <a:r>
              <a:rPr lang="en-US" sz="28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perverted, ignored minimized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Judges 17:6 describes Today</a:t>
            </a:r>
          </a:p>
          <a:p>
            <a:pPr marL="941055" lvl="1" indent="-514350">
              <a:buFont typeface="+mj-lt"/>
              <a:buAutoNum type="alphaUcPeriod"/>
            </a:pPr>
            <a:r>
              <a:rPr lang="en-US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Matt 15:9 Commandments of men.</a:t>
            </a:r>
          </a:p>
          <a:p>
            <a:pPr marL="426705" lvl="1" indent="0" algn="ctr">
              <a:buNone/>
            </a:pPr>
            <a:r>
              <a:rPr lang="en-US" sz="28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Today’s Environment</a:t>
            </a:r>
          </a:p>
        </p:txBody>
      </p:sp>
    </p:spTree>
    <p:extLst>
      <p:ext uri="{BB962C8B-B14F-4D97-AF65-F5344CB8AC3E}">
        <p14:creationId xmlns:p14="http://schemas.microsoft.com/office/powerpoint/2010/main" val="52029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0CD7F-7BE2-43FB-BB2D-67492BA55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As Good As—Almost as Good As</a:t>
            </a:r>
          </a:p>
        </p:txBody>
      </p:sp>
      <p:pic>
        <p:nvPicPr>
          <p:cNvPr id="4" name="Picture 4" descr="Mountain Dew Can Stock Photo - Download Image Now - iStock">
            <a:extLst>
              <a:ext uri="{FF2B5EF4-FFF2-40B4-BE49-F238E27FC236}">
                <a16:creationId xmlns:a16="http://schemas.microsoft.com/office/drawing/2014/main" id="{DEC87EE4-3C2B-4177-B3AB-7D5519CBE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591" y="2291877"/>
            <a:ext cx="2299593" cy="3826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iet Mtn Dew 12oz Can ">
            <a:extLst>
              <a:ext uri="{FF2B5EF4-FFF2-40B4-BE49-F238E27FC236}">
                <a16:creationId xmlns:a16="http://schemas.microsoft.com/office/drawing/2014/main" id="{18FC97F0-525B-4D95-955B-BD57DC238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91876"/>
            <a:ext cx="3469529" cy="3627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02171D5B-26C5-40C8-A32C-A1D0FAE8FEF3}"/>
              </a:ext>
            </a:extLst>
          </p:cNvPr>
          <p:cNvSpPr/>
          <p:nvPr/>
        </p:nvSpPr>
        <p:spPr>
          <a:xfrm>
            <a:off x="2968286" y="2976796"/>
            <a:ext cx="3077767" cy="15770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 dirty="0"/>
          </a:p>
        </p:txBody>
      </p:sp>
    </p:spTree>
    <p:extLst>
      <p:ext uri="{BB962C8B-B14F-4D97-AF65-F5344CB8AC3E}">
        <p14:creationId xmlns:p14="http://schemas.microsoft.com/office/powerpoint/2010/main" val="172970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B1E0D6A-15A0-4CCD-A7FF-268C6E71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40" y="340785"/>
            <a:ext cx="7360920" cy="95410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+mn-lt"/>
              </a:rPr>
              <a:t>Next Best Thing—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It Does the Same Thing</a:t>
            </a:r>
          </a:p>
        </p:txBody>
      </p:sp>
      <p:pic>
        <p:nvPicPr>
          <p:cNvPr id="5" name="Picture 2" descr="13,321 Cigarette Lighter Stock Photos, Pictures &amp; Royalty-Free Images -  iStock">
            <a:extLst>
              <a:ext uri="{FF2B5EF4-FFF2-40B4-BE49-F238E27FC236}">
                <a16:creationId xmlns:a16="http://schemas.microsoft.com/office/drawing/2014/main" id="{9227282F-642F-48CB-8C38-E7855DD69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72" y="1577977"/>
            <a:ext cx="3010525" cy="3010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ousehold Uses for a Blowtorch | DIY">
            <a:extLst>
              <a:ext uri="{FF2B5EF4-FFF2-40B4-BE49-F238E27FC236}">
                <a16:creationId xmlns:a16="http://schemas.microsoft.com/office/drawing/2014/main" id="{39D9DD4C-5493-4FF1-A13D-C5BE7BC5A0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0452" y="1577977"/>
            <a:ext cx="4583174" cy="301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10F7F94-8075-404D-A064-53142221C809}"/>
              </a:ext>
            </a:extLst>
          </p:cNvPr>
          <p:cNvSpPr txBox="1"/>
          <p:nvPr/>
        </p:nvSpPr>
        <p:spPr>
          <a:xfrm>
            <a:off x="1984134" y="4871126"/>
            <a:ext cx="4267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/>
              <a:t>“which he commanded them not.” Lev 10:1</a:t>
            </a:r>
          </a:p>
        </p:txBody>
      </p:sp>
    </p:spTree>
    <p:extLst>
      <p:ext uri="{BB962C8B-B14F-4D97-AF65-F5344CB8AC3E}">
        <p14:creationId xmlns:p14="http://schemas.microsoft.com/office/powerpoint/2010/main" val="310354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B9EA-7115-41F2-B5A0-276006F9D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18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1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Don’t you think…, </a:t>
            </a:r>
            <a:br>
              <a:rPr lang="en-US" sz="31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“That’s a great Idea”, </a:t>
            </a:r>
            <a:br>
              <a:rPr lang="en-US" sz="31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b="1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“It’s a GOOD work.</a:t>
            </a:r>
            <a:br>
              <a:rPr lang="en-US" sz="1800" b="1" i="1" dirty="0">
                <a:solidFill>
                  <a:srgbClr val="365F91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ECDA72-B894-4A0D-9143-3B6BCB093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740" y="1428344"/>
            <a:ext cx="7360920" cy="4822144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Isa 55:8-9 "For My thoughts are not your thoughts, Nor are your ways My ways," says the LORD.  9 "For as the heavens are higher than the earth, So are My ways higher than your ways, And My thoughts than your thoughts. </a:t>
            </a:r>
          </a:p>
          <a:p>
            <a:r>
              <a:rPr lang="en-US" sz="28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2 Tim 3:16-17All Scripture is given by inspiration of God, …17 that the man of God may be complete, thoroughly equipped for every good work. 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FF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God’s Thoughts revealed in The Book”</a:t>
            </a:r>
          </a:p>
          <a:p>
            <a:pPr marL="0" indent="0">
              <a:buNone/>
            </a:pPr>
            <a:endParaRPr lang="en-US" sz="28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73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522</Words>
  <Application>Microsoft Office PowerPoint</Application>
  <PresentationFormat>Custom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Office Theme</vt:lpstr>
      <vt:lpstr>PowerPoint Presentation</vt:lpstr>
      <vt:lpstr>“Stand in the ways and see….” What would he have seen in Israel?  </vt:lpstr>
      <vt:lpstr>…Ask for the “Old Paths” Who would Jeremiah ask? </vt:lpstr>
      <vt:lpstr>Where the good way is…   “Thus says the Lord….” </vt:lpstr>
      <vt:lpstr>…And walk in it (The Good Way) …Then you will find rest for your souls….” </vt:lpstr>
      <vt:lpstr>We Stand in the Ways Today</vt:lpstr>
      <vt:lpstr>As Good As—Almost as Good As</vt:lpstr>
      <vt:lpstr>Next Best Thing— It Does the Same Thing</vt:lpstr>
      <vt:lpstr>“Don’t you think…,  “That’s a great Idea”,  “It’s a GOOD work. </vt:lpstr>
      <vt:lpstr>We Need to also ask for the Old Paths </vt:lpstr>
      <vt:lpstr>Rest for your Soul Acts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</dc:creator>
  <cp:lastModifiedBy>Michael Hepner</cp:lastModifiedBy>
  <cp:revision>42</cp:revision>
  <dcterms:created xsi:type="dcterms:W3CDTF">2020-09-21T02:26:54Z</dcterms:created>
  <dcterms:modified xsi:type="dcterms:W3CDTF">2020-09-29T13:01:02Z</dcterms:modified>
</cp:coreProperties>
</file>