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90" r:id="rId2"/>
  </p:sldMasterIdLst>
  <p:notesMasterIdLst>
    <p:notesMasterId r:id="rId18"/>
  </p:notesMasterIdLst>
  <p:sldIdLst>
    <p:sldId id="399" r:id="rId3"/>
    <p:sldId id="436" r:id="rId4"/>
    <p:sldId id="437" r:id="rId5"/>
    <p:sldId id="438" r:id="rId6"/>
    <p:sldId id="439" r:id="rId7"/>
    <p:sldId id="440" r:id="rId8"/>
    <p:sldId id="441" r:id="rId9"/>
    <p:sldId id="442" r:id="rId10"/>
    <p:sldId id="269" r:id="rId11"/>
    <p:sldId id="270" r:id="rId12"/>
    <p:sldId id="443" r:id="rId13"/>
    <p:sldId id="271" r:id="rId14"/>
    <p:sldId id="444" r:id="rId15"/>
    <p:sldId id="445" r:id="rId16"/>
    <p:sldId id="41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95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18T17:04:22.36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1,'1917'0,"-1887"2,0 1,57 14,-14-1,-66-15,-1 1,0 0,0 0,0 1,0 0,0 0,0 0,-1 1,0 0,8 7,4 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18T17:04:26.95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1,'960'0,"-938"1,1 1,-1 2,30 7,-26-4,50 5,370-9,-230-6,3023 3,-3208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33526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492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12480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8A5FF4-58A0-4679-9580-52BC9B088D88}"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1112266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8A5FF4-58A0-4679-9580-52BC9B088D88}"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2403351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8A5FF4-58A0-4679-9580-52BC9B088D88}"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2371156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8A5FF4-58A0-4679-9580-52BC9B088D88}"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246698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8A5FF4-58A0-4679-9580-52BC9B088D88}" type="datetimeFigureOut">
              <a:rPr lang="en-US" smtClean="0"/>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28739400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8A5FF4-58A0-4679-9580-52BC9B088D88}" type="datetimeFigureOut">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422380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A5FF4-58A0-4679-9580-52BC9B088D88}" type="datetimeFigureOut">
              <a:rPr lang="en-US" smtClean="0"/>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183822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8A5FF4-58A0-4679-9580-52BC9B088D88}"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1121426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382881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8A5FF4-58A0-4679-9580-52BC9B088D88}"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2691738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8A5FF4-58A0-4679-9580-52BC9B088D88}"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2402404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8A5FF4-58A0-4679-9580-52BC9B088D88}"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E694-8AF8-4A8F-8048-D6C36FFAE122}" type="slidenum">
              <a:rPr lang="en-US" smtClean="0"/>
              <a:t>‹#›</a:t>
            </a:fld>
            <a:endParaRPr lang="en-US"/>
          </a:p>
        </p:txBody>
      </p:sp>
    </p:spTree>
    <p:extLst>
      <p:ext uri="{BB962C8B-B14F-4D97-AF65-F5344CB8AC3E}">
        <p14:creationId xmlns:p14="http://schemas.microsoft.com/office/powerpoint/2010/main" val="4239596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16336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6669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169333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3412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7473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93091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50990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7/21/2020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49746030"/>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A5FF4-58A0-4679-9580-52BC9B088D88}" type="datetimeFigureOut">
              <a:rPr lang="en-US" smtClean="0"/>
              <a:t>7/21/2020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AE694-8AF8-4A8F-8048-D6C36FFAE122}" type="slidenum">
              <a:rPr lang="en-US" smtClean="0"/>
              <a:t>‹#›</a:t>
            </a:fld>
            <a:endParaRPr lang="en-US"/>
          </a:p>
        </p:txBody>
      </p:sp>
    </p:spTree>
    <p:extLst>
      <p:ext uri="{BB962C8B-B14F-4D97-AF65-F5344CB8AC3E}">
        <p14:creationId xmlns:p14="http://schemas.microsoft.com/office/powerpoint/2010/main" val="142795069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4.jpe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customXml" Target="../ink/ink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233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r>
              <a:rPr lang="en-US" sz="3600" b="1" dirty="0">
                <a:latin typeface="+mn-lt"/>
              </a:rPr>
              <a:t>3. The Scriptures Are Authoritative</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normAutofit/>
          </a:bodyPr>
          <a:lstStyle/>
          <a:p>
            <a:pPr lvl="0"/>
            <a:r>
              <a:rPr lang="en-US" b="1" dirty="0"/>
              <a:t>Jesus even recognized the tense of a verb as being authoritative. </a:t>
            </a:r>
          </a:p>
          <a:p>
            <a:pPr lvl="0"/>
            <a:endParaRPr lang="en-US" sz="800" b="1" dirty="0"/>
          </a:p>
          <a:p>
            <a:pPr lvl="0"/>
            <a:r>
              <a:rPr lang="en-US" b="1" dirty="0"/>
              <a:t>“But concerning the resurrection of the dead, have you not read what was spoken to you by God, saying, ‘</a:t>
            </a:r>
            <a:r>
              <a:rPr lang="en-US" b="1" dirty="0">
                <a:highlight>
                  <a:srgbClr val="FFFF00"/>
                </a:highlight>
              </a:rPr>
              <a:t>I am</a:t>
            </a:r>
            <a:r>
              <a:rPr lang="en-US" b="1" dirty="0"/>
              <a:t> the God of Abraham, the God of Isaac, and the God of Jacob’? God is not the God of the dead, but of the living” (Matt. 22:31-32).</a:t>
            </a:r>
          </a:p>
        </p:txBody>
      </p:sp>
    </p:spTree>
    <p:extLst>
      <p:ext uri="{BB962C8B-B14F-4D97-AF65-F5344CB8AC3E}">
        <p14:creationId xmlns:p14="http://schemas.microsoft.com/office/powerpoint/2010/main" val="3584604900"/>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r>
              <a:rPr lang="en-US" sz="3600" b="1" dirty="0">
                <a:latin typeface="+mn-lt"/>
              </a:rPr>
              <a:t>4. The Scriptures Are Essential</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normAutofit/>
          </a:bodyPr>
          <a:lstStyle/>
          <a:p>
            <a:r>
              <a:rPr lang="en-US" b="1" dirty="0"/>
              <a:t>“Man shall not live by bread alone, but by </a:t>
            </a:r>
            <a:r>
              <a:rPr lang="en-US" b="1" dirty="0">
                <a:highlight>
                  <a:srgbClr val="FFFF00"/>
                </a:highlight>
              </a:rPr>
              <a:t>every word</a:t>
            </a:r>
            <a:r>
              <a:rPr lang="en-US" b="1" dirty="0"/>
              <a:t> that proceeds from the mouth of God” (Matt. 4:4). </a:t>
            </a:r>
          </a:p>
          <a:p>
            <a:endParaRPr lang="en-US" sz="800" b="1" dirty="0"/>
          </a:p>
          <a:p>
            <a:r>
              <a:rPr lang="en-US" b="1" dirty="0"/>
              <a:t>“Woe to you, scribes and Pharisees, hypocrites! For you pay tithe of mint and anise and </a:t>
            </a:r>
            <a:r>
              <a:rPr lang="en-US" b="1" dirty="0" err="1"/>
              <a:t>cummin</a:t>
            </a:r>
            <a:r>
              <a:rPr lang="en-US" b="1" dirty="0"/>
              <a:t>, and have neglected the weightier matters of the law: justice and mercy and faith. These you ought to have done, </a:t>
            </a:r>
            <a:r>
              <a:rPr lang="en-US" b="1" dirty="0">
                <a:highlight>
                  <a:srgbClr val="FFFF00"/>
                </a:highlight>
              </a:rPr>
              <a:t>without leaving the others undone</a:t>
            </a:r>
            <a:r>
              <a:rPr lang="en-US" b="1" dirty="0"/>
              <a:t>” (Matt. 23:23). </a:t>
            </a:r>
          </a:p>
        </p:txBody>
      </p:sp>
    </p:spTree>
    <p:extLst>
      <p:ext uri="{BB962C8B-B14F-4D97-AF65-F5344CB8AC3E}">
        <p14:creationId xmlns:p14="http://schemas.microsoft.com/office/powerpoint/2010/main" val="2922461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r>
              <a:rPr lang="en-US" sz="3600" b="1" dirty="0">
                <a:latin typeface="+mn-lt"/>
              </a:rPr>
              <a:t>4. The Scriptures Are Essential</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normAutofit/>
          </a:bodyPr>
          <a:lstStyle/>
          <a:p>
            <a:r>
              <a:rPr lang="en-US" b="1" dirty="0"/>
              <a:t>Jesus endorsed the entirety of the Old Testament Scriptures. </a:t>
            </a:r>
          </a:p>
          <a:p>
            <a:endParaRPr lang="en-US" sz="800" b="1" dirty="0"/>
          </a:p>
          <a:p>
            <a:r>
              <a:rPr lang="en-US" b="1" dirty="0"/>
              <a:t>“That on you may come all the righteous blood shed on the earth, </a:t>
            </a:r>
            <a:r>
              <a:rPr lang="en-US" b="1" dirty="0">
                <a:highlight>
                  <a:srgbClr val="FFFF00"/>
                </a:highlight>
              </a:rPr>
              <a:t>from the blood of righteous Abel to the blood of Zechariah</a:t>
            </a:r>
            <a:r>
              <a:rPr lang="en-US" b="1" dirty="0"/>
              <a:t>, son of </a:t>
            </a:r>
            <a:r>
              <a:rPr lang="en-US" b="1" dirty="0" err="1"/>
              <a:t>Berechiah</a:t>
            </a:r>
            <a:r>
              <a:rPr lang="en-US" b="1" dirty="0"/>
              <a:t>, whom you murdered between the temple and the altar” (Matt. 23:35). </a:t>
            </a:r>
          </a:p>
          <a:p>
            <a:endParaRPr lang="en-US" sz="800" b="1" dirty="0"/>
          </a:p>
          <a:p>
            <a:r>
              <a:rPr lang="en-US" b="1" dirty="0"/>
              <a:t>Genesis 4:8 - 2 Chronicles 24:20-21</a:t>
            </a:r>
          </a:p>
        </p:txBody>
      </p:sp>
    </p:spTree>
    <p:extLst>
      <p:ext uri="{BB962C8B-B14F-4D97-AF65-F5344CB8AC3E}">
        <p14:creationId xmlns:p14="http://schemas.microsoft.com/office/powerpoint/2010/main" val="1968160735"/>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Judaism: Beliefs &amp; Practices Introduction to World Religions Fall ...">
            <a:extLst>
              <a:ext uri="{FF2B5EF4-FFF2-40B4-BE49-F238E27FC236}">
                <a16:creationId xmlns:a16="http://schemas.microsoft.com/office/drawing/2014/main" id="{AA7C00BE-3550-49B0-86BD-C16E1C74E5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FF6092D-98E1-4F40-96C2-415C45D7E721}"/>
              </a:ext>
            </a:extLst>
          </p:cNvPr>
          <p:cNvSpPr/>
          <p:nvPr/>
        </p:nvSpPr>
        <p:spPr>
          <a:xfrm>
            <a:off x="304800" y="993912"/>
            <a:ext cx="1775791" cy="9806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C471C47D-690E-44B4-82EA-505EF2B30AAE}"/>
                  </a:ext>
                </a:extLst>
              </p14:cNvPr>
              <p14:cNvContentPartPr/>
              <p14:nvPr/>
            </p14:nvContentPartPr>
            <p14:xfrm>
              <a:off x="383901" y="2662946"/>
              <a:ext cx="801720" cy="32760"/>
            </p14:xfrm>
          </p:contentPart>
        </mc:Choice>
        <mc:Fallback xmlns="">
          <p:pic>
            <p:nvPicPr>
              <p:cNvPr id="2" name="Ink 1">
                <a:extLst>
                  <a:ext uri="{FF2B5EF4-FFF2-40B4-BE49-F238E27FC236}">
                    <a16:creationId xmlns:a16="http://schemas.microsoft.com/office/drawing/2014/main" id="{C471C47D-690E-44B4-82EA-505EF2B30AAE}"/>
                  </a:ext>
                </a:extLst>
              </p:cNvPr>
              <p:cNvPicPr/>
              <p:nvPr/>
            </p:nvPicPr>
            <p:blipFill>
              <a:blip r:embed="rId4"/>
              <a:stretch>
                <a:fillRect/>
              </a:stretch>
            </p:blipFill>
            <p:spPr>
              <a:xfrm>
                <a:off x="329901" y="2555306"/>
                <a:ext cx="909360" cy="248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k 2">
                <a:extLst>
                  <a:ext uri="{FF2B5EF4-FFF2-40B4-BE49-F238E27FC236}">
                    <a16:creationId xmlns:a16="http://schemas.microsoft.com/office/drawing/2014/main" id="{0CD4670B-7430-4F50-AE53-C3E2CB70A632}"/>
                  </a:ext>
                </a:extLst>
              </p14:cNvPr>
              <p14:cNvContentPartPr/>
              <p14:nvPr/>
            </p14:nvContentPartPr>
            <p14:xfrm>
              <a:off x="6082341" y="4160546"/>
              <a:ext cx="1841040" cy="14760"/>
            </p14:xfrm>
          </p:contentPart>
        </mc:Choice>
        <mc:Fallback xmlns="">
          <p:pic>
            <p:nvPicPr>
              <p:cNvPr id="3" name="Ink 2">
                <a:extLst>
                  <a:ext uri="{FF2B5EF4-FFF2-40B4-BE49-F238E27FC236}">
                    <a16:creationId xmlns:a16="http://schemas.microsoft.com/office/drawing/2014/main" id="{0CD4670B-7430-4F50-AE53-C3E2CB70A632}"/>
                  </a:ext>
                </a:extLst>
              </p:cNvPr>
              <p:cNvPicPr/>
              <p:nvPr/>
            </p:nvPicPr>
            <p:blipFill>
              <a:blip r:embed="rId6"/>
              <a:stretch>
                <a:fillRect/>
              </a:stretch>
            </p:blipFill>
            <p:spPr>
              <a:xfrm>
                <a:off x="6028341" y="4052906"/>
                <a:ext cx="1948680" cy="230400"/>
              </a:xfrm>
              <a:prstGeom prst="rect">
                <a:avLst/>
              </a:prstGeom>
            </p:spPr>
          </p:pic>
        </mc:Fallback>
      </mc:AlternateContent>
    </p:spTree>
    <p:extLst>
      <p:ext uri="{BB962C8B-B14F-4D97-AF65-F5344CB8AC3E}">
        <p14:creationId xmlns:p14="http://schemas.microsoft.com/office/powerpoint/2010/main" val="398020131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pPr algn="ctr"/>
            <a:r>
              <a:rPr lang="en-US" b="1" dirty="0">
                <a:latin typeface="+mn-lt"/>
              </a:rPr>
              <a:t>How Jesus Viewed Scripture</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normAutofit/>
          </a:bodyPr>
          <a:lstStyle/>
          <a:p>
            <a:pPr marL="514350" indent="-514350">
              <a:buFont typeface="+mj-lt"/>
              <a:buAutoNum type="arabicPeriod"/>
            </a:pPr>
            <a:r>
              <a:rPr lang="en-US" sz="3200" b="1" dirty="0"/>
              <a:t>God’s Inspired Word</a:t>
            </a:r>
          </a:p>
          <a:p>
            <a:pPr marL="514350" indent="-514350">
              <a:buFont typeface="+mj-lt"/>
              <a:buAutoNum type="arabicPeriod"/>
            </a:pPr>
            <a:r>
              <a:rPr lang="en-US" sz="3200" b="1" dirty="0"/>
              <a:t>Historically True and Accurate</a:t>
            </a:r>
          </a:p>
          <a:p>
            <a:pPr marL="514350" indent="-514350">
              <a:buFont typeface="+mj-lt"/>
              <a:buAutoNum type="arabicPeriod"/>
            </a:pPr>
            <a:r>
              <a:rPr lang="en-US" sz="3200" b="1" dirty="0"/>
              <a:t>Authoritative and Obligatory</a:t>
            </a:r>
          </a:p>
          <a:p>
            <a:pPr marL="514350" indent="-514350">
              <a:buFont typeface="+mj-lt"/>
              <a:buAutoNum type="arabicPeriod"/>
            </a:pPr>
            <a:r>
              <a:rPr lang="en-US" sz="3200" b="1" dirty="0"/>
              <a:t>Essential and Relevant</a:t>
            </a:r>
          </a:p>
        </p:txBody>
      </p:sp>
      <p:pic>
        <p:nvPicPr>
          <p:cNvPr id="2050" name="Picture 2" descr="How to Read the Bible - United Methodist Insight">
            <a:extLst>
              <a:ext uri="{FF2B5EF4-FFF2-40B4-BE49-F238E27FC236}">
                <a16:creationId xmlns:a16="http://schemas.microsoft.com/office/drawing/2014/main" id="{98B11F91-3217-4786-B884-9D9B848E1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3878" y="3787661"/>
            <a:ext cx="3161472" cy="2524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95315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9587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What is Pseudepigraphy and How Did It Shape Scripture? - Biblical ...">
            <a:extLst>
              <a:ext uri="{FF2B5EF4-FFF2-40B4-BE49-F238E27FC236}">
                <a16:creationId xmlns:a16="http://schemas.microsoft.com/office/drawing/2014/main" id="{02FE4380-B7AC-4793-9660-A00FD2A937A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097" t="9091" r="24003" b="2"/>
          <a:stretch/>
        </p:blipFill>
        <p:spPr bwMode="auto">
          <a:xfrm>
            <a:off x="2642616" y="10"/>
            <a:ext cx="6501384"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004404"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F8C0D65-864E-4D12-912D-091AD995A026}"/>
              </a:ext>
            </a:extLst>
          </p:cNvPr>
          <p:cNvSpPr>
            <a:spLocks noGrp="1"/>
          </p:cNvSpPr>
          <p:nvPr>
            <p:ph type="title"/>
          </p:nvPr>
        </p:nvSpPr>
        <p:spPr>
          <a:xfrm>
            <a:off x="358485" y="1122363"/>
            <a:ext cx="3017520" cy="3204134"/>
          </a:xfrm>
        </p:spPr>
        <p:txBody>
          <a:bodyPr vert="horz" lIns="91440" tIns="45720" rIns="91440" bIns="45720" rtlCol="0" anchor="b">
            <a:normAutofit/>
          </a:bodyPr>
          <a:lstStyle/>
          <a:p>
            <a:r>
              <a:rPr lang="en-US" sz="4800" b="1" dirty="0">
                <a:latin typeface="+mn-lt"/>
              </a:rPr>
              <a:t>How Jesus Viewed Scripture</a:t>
            </a:r>
          </a:p>
        </p:txBody>
      </p:sp>
      <p:sp>
        <p:nvSpPr>
          <p:cNvPr id="75" name="Rectangle 7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1653"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771" y="4546920"/>
            <a:ext cx="298323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A0A3B19F-A614-43C7-AF94-A3ECDFAB9F02}"/>
              </a:ext>
            </a:extLst>
          </p:cNvPr>
          <p:cNvSpPr/>
          <p:nvPr/>
        </p:nvSpPr>
        <p:spPr>
          <a:xfrm>
            <a:off x="172278" y="463826"/>
            <a:ext cx="954157" cy="6402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01002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rika's Reading History timeline | Timetoast timelines">
            <a:extLst>
              <a:ext uri="{FF2B5EF4-FFF2-40B4-BE49-F238E27FC236}">
                <a16:creationId xmlns:a16="http://schemas.microsoft.com/office/drawing/2014/main" id="{4FE9295A-312F-43E6-AD12-469CC57D40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9564" y="3048329"/>
            <a:ext cx="3545785" cy="312863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C95905A-6B28-4D13-912D-4CE86A7F193C}"/>
              </a:ext>
            </a:extLst>
          </p:cNvPr>
          <p:cNvSpPr>
            <a:spLocks noGrp="1"/>
          </p:cNvSpPr>
          <p:nvPr>
            <p:ph type="title"/>
          </p:nvPr>
        </p:nvSpPr>
        <p:spPr/>
        <p:txBody>
          <a:bodyPr/>
          <a:lstStyle/>
          <a:p>
            <a:pPr algn="ctr"/>
            <a:r>
              <a:rPr lang="en-US" b="1" dirty="0">
                <a:latin typeface="+mn-lt"/>
              </a:rPr>
              <a:t>How Some View Scripture</a:t>
            </a:r>
          </a:p>
        </p:txBody>
      </p:sp>
      <p:sp>
        <p:nvSpPr>
          <p:cNvPr id="3" name="Content Placeholder 2">
            <a:extLst>
              <a:ext uri="{FF2B5EF4-FFF2-40B4-BE49-F238E27FC236}">
                <a16:creationId xmlns:a16="http://schemas.microsoft.com/office/drawing/2014/main" id="{811B658D-4C45-42D2-A935-0D41DDD56524}"/>
              </a:ext>
            </a:extLst>
          </p:cNvPr>
          <p:cNvSpPr>
            <a:spLocks noGrp="1"/>
          </p:cNvSpPr>
          <p:nvPr>
            <p:ph idx="1"/>
          </p:nvPr>
        </p:nvSpPr>
        <p:spPr/>
        <p:txBody>
          <a:bodyPr/>
          <a:lstStyle/>
          <a:p>
            <a:r>
              <a:rPr lang="en-US" b="1" dirty="0"/>
              <a:t>It is the product of man. It is “God’s Word” because it is </a:t>
            </a:r>
            <a:r>
              <a:rPr lang="en-US" b="1" u="sng" dirty="0"/>
              <a:t>about</a:t>
            </a:r>
            <a:r>
              <a:rPr lang="en-US" b="1" dirty="0"/>
              <a:t> God, not </a:t>
            </a:r>
            <a:r>
              <a:rPr lang="en-US" b="1" u="sng" dirty="0"/>
              <a:t>from</a:t>
            </a:r>
            <a:r>
              <a:rPr lang="en-US" b="1" dirty="0"/>
              <a:t> God. </a:t>
            </a:r>
          </a:p>
          <a:p>
            <a:r>
              <a:rPr lang="en-US" b="1" dirty="0"/>
              <a:t>It is a Love Letter – not authoritative. </a:t>
            </a:r>
          </a:p>
          <a:p>
            <a:r>
              <a:rPr lang="en-US" b="1" dirty="0"/>
              <a:t>The stories are myths. </a:t>
            </a:r>
          </a:p>
          <a:p>
            <a:r>
              <a:rPr lang="en-US" b="1" dirty="0"/>
              <a:t>The Bible, along with tradition </a:t>
            </a:r>
            <a:br>
              <a:rPr lang="en-US" b="1" dirty="0"/>
            </a:br>
            <a:r>
              <a:rPr lang="en-US" b="1" dirty="0"/>
              <a:t>and experience, determine </a:t>
            </a:r>
            <a:br>
              <a:rPr lang="en-US" b="1" dirty="0"/>
            </a:br>
            <a:r>
              <a:rPr lang="en-US" b="1" dirty="0"/>
              <a:t>our personal truth. </a:t>
            </a:r>
          </a:p>
        </p:txBody>
      </p:sp>
    </p:spTree>
    <p:extLst>
      <p:ext uri="{BB962C8B-B14F-4D97-AF65-F5344CB8AC3E}">
        <p14:creationId xmlns:p14="http://schemas.microsoft.com/office/powerpoint/2010/main" val="224124234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r>
              <a:rPr lang="en-US" sz="3600" b="1" dirty="0">
                <a:latin typeface="+mn-lt"/>
              </a:rPr>
              <a:t>1. The Scriptures Are Inspired by God</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normAutofit/>
          </a:bodyPr>
          <a:lstStyle/>
          <a:p>
            <a:r>
              <a:rPr lang="en-US" b="1" dirty="0"/>
              <a:t>“All Scripture is given by inspiration of God, and is profitable for doctrine, for reproof, for correction, for instruction in righteousness” (2 Tim. 3:16). </a:t>
            </a:r>
          </a:p>
          <a:p>
            <a:endParaRPr lang="en-US" sz="800" b="1" dirty="0"/>
          </a:p>
          <a:p>
            <a:r>
              <a:rPr lang="en-US" b="1" dirty="0"/>
              <a:t>“Knowing this first, that no prophecy of Scripture is of any private interpretation, for prophecy never came by the will of man, but holy men of God spoke as they were moved by the Holy Spirit” (2 Pet. 1:20-21). </a:t>
            </a:r>
          </a:p>
        </p:txBody>
      </p:sp>
    </p:spTree>
    <p:extLst>
      <p:ext uri="{BB962C8B-B14F-4D97-AF65-F5344CB8AC3E}">
        <p14:creationId xmlns:p14="http://schemas.microsoft.com/office/powerpoint/2010/main" val="445584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r>
              <a:rPr lang="en-US" sz="3600" b="1" dirty="0">
                <a:latin typeface="+mn-lt"/>
              </a:rPr>
              <a:t>1. The Scriptures Are Inspired by God</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normAutofit/>
          </a:bodyPr>
          <a:lstStyle/>
          <a:p>
            <a:r>
              <a:rPr lang="en-US" b="1" dirty="0"/>
              <a:t>“For </a:t>
            </a:r>
            <a:r>
              <a:rPr lang="en-US" b="1" dirty="0">
                <a:highlight>
                  <a:srgbClr val="FFFF00"/>
                </a:highlight>
              </a:rPr>
              <a:t>Moses said</a:t>
            </a:r>
            <a:r>
              <a:rPr lang="en-US" b="1" dirty="0"/>
              <a:t>, ‘Honor your father and your mother’; and, ‘He who curses father or mother, let him be put to death’ …making </a:t>
            </a:r>
            <a:r>
              <a:rPr lang="en-US" b="1" dirty="0">
                <a:highlight>
                  <a:srgbClr val="FFFF00"/>
                </a:highlight>
              </a:rPr>
              <a:t>the word of God</a:t>
            </a:r>
            <a:r>
              <a:rPr lang="en-US" b="1" dirty="0"/>
              <a:t> of no effect through your tradition which you have handed down. And many such things you do” (Mark 7:10, 13). </a:t>
            </a:r>
          </a:p>
        </p:txBody>
      </p:sp>
    </p:spTree>
    <p:extLst>
      <p:ext uri="{BB962C8B-B14F-4D97-AF65-F5344CB8AC3E}">
        <p14:creationId xmlns:p14="http://schemas.microsoft.com/office/powerpoint/2010/main" val="3969283575"/>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r>
              <a:rPr lang="en-US" sz="3600" b="1" dirty="0">
                <a:latin typeface="+mn-lt"/>
              </a:rPr>
              <a:t>2. The Scriptures Are Historically True</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a:xfrm>
            <a:off x="628650" y="1679853"/>
            <a:ext cx="7886700" cy="4351338"/>
          </a:xfrm>
        </p:spPr>
        <p:txBody>
          <a:bodyPr/>
          <a:lstStyle/>
          <a:p>
            <a:r>
              <a:rPr lang="en-US" b="1" dirty="0"/>
              <a:t>Creation - </a:t>
            </a:r>
            <a:r>
              <a:rPr lang="en-US" b="1" dirty="0">
                <a:solidFill>
                  <a:srgbClr val="002060"/>
                </a:solidFill>
              </a:rPr>
              <a:t>Matthew 19:4</a:t>
            </a:r>
          </a:p>
          <a:p>
            <a:r>
              <a:rPr lang="en-US" b="1" dirty="0"/>
              <a:t>Flood - </a:t>
            </a:r>
            <a:r>
              <a:rPr lang="en-US" b="1" dirty="0">
                <a:solidFill>
                  <a:srgbClr val="002060"/>
                </a:solidFill>
              </a:rPr>
              <a:t>Matthew 24:36-39</a:t>
            </a:r>
          </a:p>
          <a:p>
            <a:r>
              <a:rPr lang="en-US" b="1" dirty="0"/>
              <a:t>Destruction of Sodom and Gomorrah -</a:t>
            </a:r>
            <a:r>
              <a:rPr lang="en-US" b="1" dirty="0">
                <a:solidFill>
                  <a:srgbClr val="002060"/>
                </a:solidFill>
              </a:rPr>
              <a:t> </a:t>
            </a:r>
            <a:br>
              <a:rPr lang="en-US" b="1" dirty="0">
                <a:solidFill>
                  <a:srgbClr val="002060"/>
                </a:solidFill>
              </a:rPr>
            </a:br>
            <a:r>
              <a:rPr lang="en-US" b="1" dirty="0">
                <a:solidFill>
                  <a:srgbClr val="002060"/>
                </a:solidFill>
              </a:rPr>
              <a:t>Matthew 10:15</a:t>
            </a:r>
          </a:p>
          <a:p>
            <a:r>
              <a:rPr lang="en-US" b="1" dirty="0"/>
              <a:t>Lot’s Wife - </a:t>
            </a:r>
            <a:r>
              <a:rPr lang="en-US" b="1" dirty="0">
                <a:solidFill>
                  <a:srgbClr val="002060"/>
                </a:solidFill>
              </a:rPr>
              <a:t>Luke 17:32</a:t>
            </a:r>
          </a:p>
          <a:p>
            <a:r>
              <a:rPr lang="en-US" b="1" dirty="0"/>
              <a:t>Manna - </a:t>
            </a:r>
            <a:r>
              <a:rPr lang="en-US" b="1" dirty="0">
                <a:solidFill>
                  <a:srgbClr val="002060"/>
                </a:solidFill>
              </a:rPr>
              <a:t>John 6:48-51</a:t>
            </a:r>
          </a:p>
          <a:p>
            <a:r>
              <a:rPr lang="en-US" b="1" dirty="0"/>
              <a:t>Jonah &amp; the Great Fish - </a:t>
            </a:r>
            <a:br>
              <a:rPr lang="en-US" b="1" dirty="0"/>
            </a:br>
            <a:r>
              <a:rPr lang="en-US" b="1" dirty="0">
                <a:solidFill>
                  <a:srgbClr val="002060"/>
                </a:solidFill>
              </a:rPr>
              <a:t>Matthew 12:38-41</a:t>
            </a:r>
          </a:p>
        </p:txBody>
      </p:sp>
      <p:pic>
        <p:nvPicPr>
          <p:cNvPr id="4098" name="Picture 2" descr="Facsimile Editions - Dead Sea Scrolls">
            <a:extLst>
              <a:ext uri="{FF2B5EF4-FFF2-40B4-BE49-F238E27FC236}">
                <a16:creationId xmlns:a16="http://schemas.microsoft.com/office/drawing/2014/main" id="{AB0C58BF-DFAF-446E-B160-577F914ECD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6556" y="4426753"/>
            <a:ext cx="3904007" cy="2066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0147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a:xfrm>
            <a:off x="628650" y="351874"/>
            <a:ext cx="7886700" cy="1325563"/>
          </a:xfrm>
        </p:spPr>
        <p:txBody>
          <a:bodyPr>
            <a:normAutofit/>
          </a:bodyPr>
          <a:lstStyle/>
          <a:p>
            <a:r>
              <a:rPr lang="en-US" sz="3600" b="1" dirty="0">
                <a:latin typeface="+mn-lt"/>
              </a:rPr>
              <a:t>3. The Scriptures Are Authoritative</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lstStyle/>
          <a:p>
            <a:pPr lvl="0"/>
            <a:r>
              <a:rPr lang="en-US" b="1" dirty="0"/>
              <a:t>“the Scripture </a:t>
            </a:r>
            <a:r>
              <a:rPr lang="en-US" b="1" dirty="0">
                <a:highlight>
                  <a:srgbClr val="FFFF00"/>
                </a:highlight>
              </a:rPr>
              <a:t>cannot</a:t>
            </a:r>
            <a:r>
              <a:rPr lang="en-US" b="1" dirty="0"/>
              <a:t> be broken” (John 10:35). </a:t>
            </a:r>
          </a:p>
          <a:p>
            <a:pPr lvl="0"/>
            <a:r>
              <a:rPr lang="en-US" b="1" dirty="0"/>
              <a:t>“How then could the Scriptures be </a:t>
            </a:r>
            <a:r>
              <a:rPr lang="en-US" b="1" dirty="0">
                <a:highlight>
                  <a:srgbClr val="FFFF00"/>
                </a:highlight>
              </a:rPr>
              <a:t>fulfilled</a:t>
            </a:r>
            <a:r>
              <a:rPr lang="en-US" b="1" dirty="0"/>
              <a:t>, that it </a:t>
            </a:r>
            <a:r>
              <a:rPr lang="en-US" b="1" dirty="0">
                <a:highlight>
                  <a:srgbClr val="FFFF00"/>
                </a:highlight>
              </a:rPr>
              <a:t>must happen</a:t>
            </a:r>
            <a:r>
              <a:rPr lang="en-US" b="1" dirty="0"/>
              <a:t> thus?” (Matt. 26:54). </a:t>
            </a:r>
          </a:p>
        </p:txBody>
      </p:sp>
      <p:pic>
        <p:nvPicPr>
          <p:cNvPr id="5" name="Picture 2" descr="Facsimile Editions - Dead Sea Scrolls">
            <a:extLst>
              <a:ext uri="{FF2B5EF4-FFF2-40B4-BE49-F238E27FC236}">
                <a16:creationId xmlns:a16="http://schemas.microsoft.com/office/drawing/2014/main" id="{F7BF4763-A1B0-4D26-BEBC-959403CF37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6556" y="4426753"/>
            <a:ext cx="3904007" cy="2066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0858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a:xfrm>
            <a:off x="628650" y="351874"/>
            <a:ext cx="7886700" cy="1325563"/>
          </a:xfrm>
        </p:spPr>
        <p:txBody>
          <a:bodyPr>
            <a:normAutofit/>
          </a:bodyPr>
          <a:lstStyle/>
          <a:p>
            <a:r>
              <a:rPr lang="en-US" sz="3600" b="1" dirty="0">
                <a:latin typeface="+mn-lt"/>
              </a:rPr>
              <a:t>3. The Scriptures Are Authoritative</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lstStyle/>
          <a:p>
            <a:pPr lvl="0"/>
            <a:r>
              <a:rPr lang="en-US" b="1" dirty="0"/>
              <a:t>Jesus spoke against dismissing the slightest part of God’s word - </a:t>
            </a:r>
            <a:r>
              <a:rPr lang="en-US" b="1" dirty="0">
                <a:solidFill>
                  <a:srgbClr val="002060"/>
                </a:solidFill>
              </a:rPr>
              <a:t>Matthew 5:17-19 </a:t>
            </a:r>
          </a:p>
          <a:p>
            <a:pPr lvl="0"/>
            <a:r>
              <a:rPr lang="en-US" b="1" dirty="0"/>
              <a:t>Jesus made a clear distinction between God’s word and the traditions of men - </a:t>
            </a:r>
            <a:r>
              <a:rPr lang="en-US" b="1" dirty="0">
                <a:solidFill>
                  <a:srgbClr val="002060"/>
                </a:solidFill>
              </a:rPr>
              <a:t>Matthew 15:2-6</a:t>
            </a:r>
          </a:p>
        </p:txBody>
      </p:sp>
      <p:pic>
        <p:nvPicPr>
          <p:cNvPr id="5" name="Picture 2" descr="Facsimile Editions - Dead Sea Scrolls">
            <a:extLst>
              <a:ext uri="{FF2B5EF4-FFF2-40B4-BE49-F238E27FC236}">
                <a16:creationId xmlns:a16="http://schemas.microsoft.com/office/drawing/2014/main" id="{F7BF4763-A1B0-4D26-BEBC-959403CF37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6556" y="4426753"/>
            <a:ext cx="3904007" cy="2066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617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DCD5-8593-4E9C-AE08-FFB889BF9675}"/>
              </a:ext>
            </a:extLst>
          </p:cNvPr>
          <p:cNvSpPr>
            <a:spLocks noGrp="1"/>
          </p:cNvSpPr>
          <p:nvPr>
            <p:ph type="title"/>
          </p:nvPr>
        </p:nvSpPr>
        <p:spPr/>
        <p:txBody>
          <a:bodyPr>
            <a:normAutofit/>
          </a:bodyPr>
          <a:lstStyle/>
          <a:p>
            <a:r>
              <a:rPr lang="en-US" sz="3600" b="1" dirty="0">
                <a:latin typeface="+mn-lt"/>
              </a:rPr>
              <a:t>3. The Scriptures Are Authoritative</a:t>
            </a:r>
          </a:p>
        </p:txBody>
      </p:sp>
      <p:sp>
        <p:nvSpPr>
          <p:cNvPr id="3" name="Content Placeholder 2">
            <a:extLst>
              <a:ext uri="{FF2B5EF4-FFF2-40B4-BE49-F238E27FC236}">
                <a16:creationId xmlns:a16="http://schemas.microsoft.com/office/drawing/2014/main" id="{7BDB0AAC-1855-4CCF-86D1-5FB41D4E74CC}"/>
              </a:ext>
            </a:extLst>
          </p:cNvPr>
          <p:cNvSpPr>
            <a:spLocks noGrp="1"/>
          </p:cNvSpPr>
          <p:nvPr>
            <p:ph idx="1"/>
          </p:nvPr>
        </p:nvSpPr>
        <p:spPr/>
        <p:txBody>
          <a:bodyPr>
            <a:normAutofit/>
          </a:bodyPr>
          <a:lstStyle/>
          <a:p>
            <a:pPr lvl="0"/>
            <a:r>
              <a:rPr lang="en-US" b="1" dirty="0"/>
              <a:t>To Jesus, what was written in Scripture settled all questions and controversies. </a:t>
            </a:r>
            <a:r>
              <a:rPr lang="en-US" b="1" dirty="0">
                <a:solidFill>
                  <a:srgbClr val="002060"/>
                </a:solidFill>
              </a:rPr>
              <a:t> </a:t>
            </a:r>
          </a:p>
          <a:p>
            <a:pPr lvl="0"/>
            <a:endParaRPr lang="en-US" sz="800" b="1" dirty="0"/>
          </a:p>
          <a:p>
            <a:pPr lvl="0"/>
            <a:r>
              <a:rPr lang="en-US" b="1" dirty="0"/>
              <a:t>“And behold, a certain lawyer stood up and tested Him, saying, ‘Teacher, what shall I do to inherit eternal life?’ He said to him, ‘What is written in the law? What is your reading of it?’” </a:t>
            </a:r>
            <a:br>
              <a:rPr lang="en-US" b="1" dirty="0"/>
            </a:br>
            <a:r>
              <a:rPr lang="en-US" b="1" dirty="0"/>
              <a:t>(Luke 10:25-26)</a:t>
            </a:r>
          </a:p>
        </p:txBody>
      </p:sp>
    </p:spTree>
    <p:extLst>
      <p:ext uri="{BB962C8B-B14F-4D97-AF65-F5344CB8AC3E}">
        <p14:creationId xmlns:p14="http://schemas.microsoft.com/office/powerpoint/2010/main" val="959776344"/>
      </p:ext>
    </p:extLst>
  </p:cSld>
  <p:clrMapOvr>
    <a:masterClrMapping/>
  </p:clrMapOvr>
  <p:transition spd="slow">
    <p:wipe dir="r"/>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656</Words>
  <Application>Microsoft Office PowerPoint</Application>
  <PresentationFormat>On-screen Show (4:3)</PresentationFormat>
  <Paragraphs>48</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Calibri Light</vt:lpstr>
      <vt:lpstr>2_Office Theme</vt:lpstr>
      <vt:lpstr>3_Office Theme</vt:lpstr>
      <vt:lpstr>PowerPoint Presentation</vt:lpstr>
      <vt:lpstr>How Jesus Viewed Scripture</vt:lpstr>
      <vt:lpstr>How Some View Scripture</vt:lpstr>
      <vt:lpstr>1. The Scriptures Are Inspired by God</vt:lpstr>
      <vt:lpstr>1. The Scriptures Are Inspired by God</vt:lpstr>
      <vt:lpstr>2. The Scriptures Are Historically True</vt:lpstr>
      <vt:lpstr>3. The Scriptures Are Authoritative</vt:lpstr>
      <vt:lpstr>3. The Scriptures Are Authoritative</vt:lpstr>
      <vt:lpstr>3. The Scriptures Are Authoritative</vt:lpstr>
      <vt:lpstr>3. The Scriptures Are Authoritative</vt:lpstr>
      <vt:lpstr>4. The Scriptures Are Essential</vt:lpstr>
      <vt:lpstr>4. The Scriptures Are Essential</vt:lpstr>
      <vt:lpstr>PowerPoint Presentation</vt:lpstr>
      <vt:lpstr>How Jesus Viewed Scripture</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22</cp:revision>
  <dcterms:created xsi:type="dcterms:W3CDTF">2008-03-16T18:22:36Z</dcterms:created>
  <dcterms:modified xsi:type="dcterms:W3CDTF">2020-07-21T15:19:51Z</dcterms:modified>
</cp:coreProperties>
</file>