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22"/>
  </p:notesMasterIdLst>
  <p:sldIdLst>
    <p:sldId id="373" r:id="rId3"/>
    <p:sldId id="374" r:id="rId4"/>
    <p:sldId id="375" r:id="rId5"/>
    <p:sldId id="376" r:id="rId6"/>
    <p:sldId id="377" r:id="rId7"/>
    <p:sldId id="378" r:id="rId8"/>
    <p:sldId id="379" r:id="rId9"/>
    <p:sldId id="380" r:id="rId10"/>
    <p:sldId id="381" r:id="rId11"/>
    <p:sldId id="267" r:id="rId12"/>
    <p:sldId id="269" r:id="rId13"/>
    <p:sldId id="268" r:id="rId14"/>
    <p:sldId id="382" r:id="rId15"/>
    <p:sldId id="383" r:id="rId16"/>
    <p:sldId id="384" r:id="rId17"/>
    <p:sldId id="273" r:id="rId18"/>
    <p:sldId id="385" r:id="rId19"/>
    <p:sldId id="386" r:id="rId20"/>
    <p:sldId id="3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2" d="100"/>
          <a:sy n="82" d="100"/>
        </p:scale>
        <p:origin x="1200" y="72"/>
      </p:cViewPr>
      <p:guideLst/>
    </p:cSldViewPr>
  </p:slideViewPr>
  <p:notesTextViewPr>
    <p:cViewPr>
      <p:scale>
        <a:sx n="1" d="1"/>
        <a:sy n="1" d="1"/>
      </p:scale>
      <p:origin x="0" y="0"/>
    </p:cViewPr>
  </p:notesTextViewPr>
  <p:sorterViewPr>
    <p:cViewPr varScale="1">
      <p:scale>
        <a:sx n="100" d="100"/>
        <a:sy n="100" d="100"/>
      </p:scale>
      <p:origin x="0" y="-1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E2BD4-AA09-4A10-8C07-38BB4F70A145}" type="datetimeFigureOut">
              <a:rPr lang="en-US" smtClean="0"/>
              <a:t>3/15/2020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95A01-72B6-469D-B07F-495665B60EAF}" type="slidenum">
              <a:rPr lang="en-US" smtClean="0"/>
              <a:t>‹#›</a:t>
            </a:fld>
            <a:endParaRPr lang="en-US"/>
          </a:p>
        </p:txBody>
      </p:sp>
    </p:spTree>
    <p:extLst>
      <p:ext uri="{BB962C8B-B14F-4D97-AF65-F5344CB8AC3E}">
        <p14:creationId xmlns:p14="http://schemas.microsoft.com/office/powerpoint/2010/main" val="50665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064450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35781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733093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55395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776484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358174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738485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132219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689904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81338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078088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2923199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57561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392526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600921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725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654833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238234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27216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9744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4792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3645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3/15/2020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1529284264"/>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3/15/2020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86348439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3057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2. At the Incarnation of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696278"/>
            <a:ext cx="7886700" cy="4480685"/>
          </a:xfrm>
        </p:spPr>
        <p:txBody>
          <a:bodyPr/>
          <a:lstStyle/>
          <a:p>
            <a:pPr marL="0" indent="0">
              <a:buNone/>
            </a:pPr>
            <a:r>
              <a:rPr lang="en-US" b="1" baseline="30000" dirty="0"/>
              <a:t>7</a:t>
            </a:r>
            <a:r>
              <a:rPr lang="en-US" b="1" dirty="0"/>
              <a:t> This man came for a witness, to bear witness of the Light, that all through him might believe. </a:t>
            </a:r>
          </a:p>
          <a:p>
            <a:pPr marL="0" indent="0">
              <a:buNone/>
            </a:pPr>
            <a:r>
              <a:rPr lang="en-US" b="1" baseline="30000" dirty="0"/>
              <a:t>8</a:t>
            </a:r>
            <a:r>
              <a:rPr lang="en-US" b="1" dirty="0"/>
              <a:t> He was not that Light, but was sent to bear witness of that Light. </a:t>
            </a:r>
          </a:p>
          <a:p>
            <a:pPr marL="0" indent="0">
              <a:buNone/>
            </a:pPr>
            <a:r>
              <a:rPr lang="en-US" b="1" baseline="30000" dirty="0"/>
              <a:t>9</a:t>
            </a:r>
            <a:r>
              <a:rPr lang="en-US" b="1" dirty="0"/>
              <a:t> That was the true Light which gives light to every man coming into the world. </a:t>
            </a:r>
            <a:endParaRPr lang="en-US" sz="800" b="1" dirty="0"/>
          </a:p>
          <a:p>
            <a:pPr marL="0" indent="0">
              <a:buNone/>
            </a:pPr>
            <a:r>
              <a:rPr lang="en-US" b="1" dirty="0"/>
              <a:t>John 1:7-9</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30613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2. At the Incarnation of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908313"/>
            <a:ext cx="7886700" cy="4268650"/>
          </a:xfrm>
        </p:spPr>
        <p:txBody>
          <a:bodyPr/>
          <a:lstStyle/>
          <a:p>
            <a:pPr marL="0" indent="0">
              <a:buNone/>
            </a:pPr>
            <a:r>
              <a:rPr lang="en-US" b="1" baseline="30000" dirty="0"/>
              <a:t>16</a:t>
            </a:r>
            <a:r>
              <a:rPr lang="en-US" b="1" dirty="0"/>
              <a:t> “The people who sat in darkness have seen a great light, and upon those who sat in the region and shadow of death light has dawned.”</a:t>
            </a:r>
          </a:p>
          <a:p>
            <a:pPr marL="0" indent="0">
              <a:buNone/>
            </a:pPr>
            <a:r>
              <a:rPr lang="en-US" b="1" baseline="30000" dirty="0"/>
              <a:t>17</a:t>
            </a:r>
            <a:r>
              <a:rPr lang="en-US" b="1" dirty="0"/>
              <a:t> From that time Jesus began to preach and to say, “Repent, for the kingdom of heaven is at hand.” </a:t>
            </a:r>
          </a:p>
          <a:p>
            <a:pPr marL="0" indent="0">
              <a:buNone/>
            </a:pPr>
            <a:endParaRPr lang="en-US" sz="800" b="1" dirty="0"/>
          </a:p>
          <a:p>
            <a:pPr marL="0" indent="0">
              <a:buNone/>
            </a:pPr>
            <a:r>
              <a:rPr lang="en-US" b="1" dirty="0"/>
              <a:t>Matthew 4:16-17</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2606433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2. At the Incarnation of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934817"/>
            <a:ext cx="7886700" cy="4242146"/>
          </a:xfrm>
        </p:spPr>
        <p:txBody>
          <a:bodyPr/>
          <a:lstStyle/>
          <a:p>
            <a:pPr marL="0" indent="0">
              <a:buNone/>
            </a:pPr>
            <a:r>
              <a:rPr lang="en-US" b="1" dirty="0"/>
              <a:t>Then Jesus spoke to them again, saying, “I am the light of the world. He who follows Me shall not walk in darkness, but have the light of life.”</a:t>
            </a:r>
          </a:p>
          <a:p>
            <a:pPr marL="0" indent="0">
              <a:buNone/>
            </a:pPr>
            <a:endParaRPr lang="en-US" sz="800" b="1" dirty="0"/>
          </a:p>
          <a:p>
            <a:pPr marL="0" indent="0">
              <a:buNone/>
            </a:pPr>
            <a:r>
              <a:rPr lang="en-US" b="1" dirty="0"/>
              <a:t>John 8:12</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2802258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3. At Our Conversion</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
        <p:nvSpPr>
          <p:cNvPr id="7" name="Content Placeholder 6">
            <a:extLst>
              <a:ext uri="{FF2B5EF4-FFF2-40B4-BE49-F238E27FC236}">
                <a16:creationId xmlns:a16="http://schemas.microsoft.com/office/drawing/2014/main" id="{7B84FEB1-2B6D-4E7C-862F-905585A3363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50904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3. At Our Conversion</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431234"/>
            <a:ext cx="7886700" cy="5061640"/>
          </a:xfrm>
        </p:spPr>
        <p:txBody>
          <a:bodyPr>
            <a:normAutofit lnSpcReduction="10000"/>
          </a:bodyPr>
          <a:lstStyle/>
          <a:p>
            <a:pPr marL="0" indent="0">
              <a:buNone/>
            </a:pPr>
            <a:r>
              <a:rPr lang="en-US" b="1" baseline="30000" dirty="0"/>
              <a:t>4</a:t>
            </a:r>
            <a:r>
              <a:rPr lang="en-US" b="1" dirty="0"/>
              <a:t> Whose minds the god of this age has blinded, who do not believe, lest the light of the gospel of the glory of Christ, who is the image of God, should shine on them. </a:t>
            </a:r>
          </a:p>
          <a:p>
            <a:pPr marL="0" indent="0">
              <a:buNone/>
            </a:pPr>
            <a:r>
              <a:rPr lang="en-US" b="1" baseline="30000" dirty="0"/>
              <a:t>5</a:t>
            </a:r>
            <a:r>
              <a:rPr lang="en-US" b="1" dirty="0"/>
              <a:t> For we do not preach ourselves, but Christ Jesus the Lord, and ourselves your bondservants for Jesus’ sake. </a:t>
            </a:r>
          </a:p>
          <a:p>
            <a:pPr marL="0" indent="0">
              <a:buNone/>
            </a:pPr>
            <a:r>
              <a:rPr lang="en-US" b="1" baseline="30000" dirty="0"/>
              <a:t>6</a:t>
            </a:r>
            <a:r>
              <a:rPr lang="en-US" b="1" dirty="0"/>
              <a:t> For it is the God who commanded light to shine out of darkness, who has shone in our hearts to give the light of the knowledge of the glory of God in the face of Jesus Christ. </a:t>
            </a:r>
          </a:p>
          <a:p>
            <a:pPr marL="0" indent="0">
              <a:buNone/>
            </a:pPr>
            <a:endParaRPr lang="en-US" sz="800" b="1" dirty="0"/>
          </a:p>
          <a:p>
            <a:pPr marL="0" indent="0">
              <a:buNone/>
            </a:pPr>
            <a:r>
              <a:rPr lang="en-US" b="1" dirty="0"/>
              <a:t>2 Corinthians 4:4-6</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1751265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3. At Our Conversion</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934816"/>
            <a:ext cx="7886700" cy="4558057"/>
          </a:xfrm>
        </p:spPr>
        <p:txBody>
          <a:bodyPr>
            <a:normAutofit/>
          </a:bodyPr>
          <a:lstStyle/>
          <a:p>
            <a:pPr marL="0" indent="0">
              <a:buNone/>
            </a:pPr>
            <a:r>
              <a:rPr lang="en-US" b="1" dirty="0"/>
              <a:t>To open their eyes, in order to turn them from darkness to light, and from the power of Satan to God, that they may receive forgiveness of sins and an inheritance among those who are sanctified by faith in Me.</a:t>
            </a:r>
          </a:p>
          <a:p>
            <a:pPr marL="0" indent="0">
              <a:buNone/>
            </a:pPr>
            <a:endParaRPr lang="en-US" sz="800" b="1" dirty="0"/>
          </a:p>
          <a:p>
            <a:pPr marL="0" indent="0">
              <a:buNone/>
            </a:pPr>
            <a:r>
              <a:rPr lang="en-US" b="1" dirty="0"/>
              <a:t>Acts 26:18</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1360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normAutofit/>
          </a:bodyPr>
          <a:lstStyle/>
          <a:p>
            <a:pPr algn="ctr"/>
            <a:r>
              <a:rPr lang="en-US" b="1" dirty="0">
                <a:latin typeface="+mn-lt"/>
              </a:rPr>
              <a:t>4. When We Live for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550504"/>
            <a:ext cx="7886700" cy="4626459"/>
          </a:xfrm>
        </p:spPr>
        <p:txBody>
          <a:bodyPr/>
          <a:lstStyle/>
          <a:p>
            <a:pPr marL="0" indent="0">
              <a:buNone/>
            </a:pPr>
            <a:endParaRPr lang="en-US" b="1" dirty="0"/>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3366351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normAutofit/>
          </a:bodyPr>
          <a:lstStyle/>
          <a:p>
            <a:pPr algn="ctr"/>
            <a:r>
              <a:rPr lang="en-US" b="1" dirty="0">
                <a:latin typeface="+mn-lt"/>
              </a:rPr>
              <a:t>4. When We Live for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550504"/>
            <a:ext cx="7886700" cy="4626459"/>
          </a:xfrm>
        </p:spPr>
        <p:txBody>
          <a:bodyPr/>
          <a:lstStyle/>
          <a:p>
            <a:pPr marL="0" indent="0">
              <a:buNone/>
            </a:pPr>
            <a:r>
              <a:rPr lang="en-US" b="1" baseline="30000" dirty="0"/>
              <a:t>14</a:t>
            </a:r>
            <a:r>
              <a:rPr lang="en-US" b="1" dirty="0"/>
              <a:t> You are the light of the world. A city that is set on a hill cannot be hidden. </a:t>
            </a:r>
          </a:p>
          <a:p>
            <a:pPr marL="0" indent="0">
              <a:buNone/>
            </a:pPr>
            <a:r>
              <a:rPr lang="en-US" b="1" baseline="30000" dirty="0"/>
              <a:t>15</a:t>
            </a:r>
            <a:r>
              <a:rPr lang="en-US" b="1" dirty="0"/>
              <a:t> Nor do they light a lamp and put it under a basket, but on a lampstand, and it gives light to all who are in the house. </a:t>
            </a:r>
          </a:p>
          <a:p>
            <a:pPr marL="0" indent="0">
              <a:buNone/>
            </a:pPr>
            <a:r>
              <a:rPr lang="en-US" b="1" baseline="30000" dirty="0"/>
              <a:t>16</a:t>
            </a:r>
            <a:r>
              <a:rPr lang="en-US" b="1" dirty="0"/>
              <a:t> Let your light so shine before men, that they may see your good works and glorify your Father in heaven. </a:t>
            </a:r>
          </a:p>
          <a:p>
            <a:pPr marL="0" indent="0">
              <a:buNone/>
            </a:pPr>
            <a:endParaRPr lang="en-US" sz="800" b="1" dirty="0"/>
          </a:p>
          <a:p>
            <a:pPr marL="0" indent="0">
              <a:buNone/>
            </a:pPr>
            <a:r>
              <a:rPr lang="en-US" b="1" dirty="0"/>
              <a:t>Matthew 5:14-16</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2603677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normAutofit/>
          </a:bodyPr>
          <a:lstStyle/>
          <a:p>
            <a:pPr algn="ctr"/>
            <a:r>
              <a:rPr lang="en-US" b="1" dirty="0">
                <a:latin typeface="+mn-lt"/>
              </a:rPr>
              <a:t>4. When We Live for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881809"/>
            <a:ext cx="7886700" cy="4295154"/>
          </a:xfrm>
        </p:spPr>
        <p:txBody>
          <a:bodyPr/>
          <a:lstStyle/>
          <a:p>
            <a:pPr marL="0" indent="0">
              <a:buNone/>
            </a:pPr>
            <a:r>
              <a:rPr lang="en-US" b="1" baseline="30000" dirty="0"/>
              <a:t>14</a:t>
            </a:r>
            <a:r>
              <a:rPr lang="en-US" b="1" dirty="0"/>
              <a:t> Do all things without complaining and disputing, </a:t>
            </a:r>
          </a:p>
          <a:p>
            <a:pPr marL="0" indent="0">
              <a:buNone/>
            </a:pPr>
            <a:r>
              <a:rPr lang="en-US" b="1" baseline="30000" dirty="0"/>
              <a:t>15</a:t>
            </a:r>
            <a:r>
              <a:rPr lang="en-US" b="1" dirty="0"/>
              <a:t> that you may become blameless and harmless, children of God without fault in the midst of a crooked and perverse generation, among whom you shine as lights in the world. </a:t>
            </a:r>
          </a:p>
          <a:p>
            <a:pPr marL="0" indent="0">
              <a:buNone/>
            </a:pPr>
            <a:endParaRPr lang="en-US" sz="800" b="1" dirty="0"/>
          </a:p>
          <a:p>
            <a:pPr marL="0" indent="0">
              <a:buNone/>
            </a:pPr>
            <a:r>
              <a:rPr lang="en-US" b="1" dirty="0"/>
              <a:t>Philippians 2:14-15</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103651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874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unset over a body of water&#10;&#10;Description automatically generated">
            <a:extLst>
              <a:ext uri="{FF2B5EF4-FFF2-40B4-BE49-F238E27FC236}">
                <a16:creationId xmlns:a16="http://schemas.microsoft.com/office/drawing/2014/main" id="{1698AF32-88CD-4232-AD68-D2AC91BB48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0"/>
            <a:ext cx="9144000" cy="6096000"/>
          </a:xfrm>
          <a:prstGeom prst="rect">
            <a:avLst/>
          </a:prstGeom>
        </p:spPr>
      </p:pic>
      <p:sp>
        <p:nvSpPr>
          <p:cNvPr id="2" name="Title 1">
            <a:extLst>
              <a:ext uri="{FF2B5EF4-FFF2-40B4-BE49-F238E27FC236}">
                <a16:creationId xmlns:a16="http://schemas.microsoft.com/office/drawing/2014/main" id="{1F6656D4-E3CD-4E47-AB32-B4812167BF9E}"/>
              </a:ext>
            </a:extLst>
          </p:cNvPr>
          <p:cNvSpPr>
            <a:spLocks noGrp="1"/>
          </p:cNvSpPr>
          <p:nvPr>
            <p:ph type="ctrTitle"/>
          </p:nvPr>
        </p:nvSpPr>
        <p:spPr>
          <a:xfrm>
            <a:off x="685800" y="579028"/>
            <a:ext cx="7772400" cy="1077498"/>
          </a:xfrm>
        </p:spPr>
        <p:txBody>
          <a:bodyPr/>
          <a:lstStyle/>
          <a:p>
            <a:r>
              <a:rPr lang="en-US" dirty="0">
                <a:latin typeface="Berlin Sans FB Demi" panose="020E0802020502020306" pitchFamily="34" charset="0"/>
                <a:cs typeface="Aharoni" panose="020B0604020202020204" pitchFamily="2" charset="-79"/>
              </a:rPr>
              <a:t>Let There Be Light</a:t>
            </a:r>
          </a:p>
        </p:txBody>
      </p:sp>
    </p:spTree>
    <p:extLst>
      <p:ext uri="{BB962C8B-B14F-4D97-AF65-F5344CB8AC3E}">
        <p14:creationId xmlns:p14="http://schemas.microsoft.com/office/powerpoint/2010/main" val="23241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28F1D-ACE6-4231-A3A5-6BC9D735A5A2}"/>
              </a:ext>
            </a:extLst>
          </p:cNvPr>
          <p:cNvSpPr>
            <a:spLocks noGrp="1"/>
          </p:cNvSpPr>
          <p:nvPr>
            <p:ph type="title"/>
          </p:nvPr>
        </p:nvSpPr>
        <p:spPr/>
        <p:txBody>
          <a:bodyPr/>
          <a:lstStyle/>
          <a:p>
            <a:pPr algn="ctr"/>
            <a:r>
              <a:rPr lang="en-US" b="1" dirty="0">
                <a:latin typeface="+mn-lt"/>
              </a:rPr>
              <a:t>Physical Qualities of Light</a:t>
            </a:r>
          </a:p>
        </p:txBody>
      </p:sp>
      <p:sp>
        <p:nvSpPr>
          <p:cNvPr id="3" name="Content Placeholder 2">
            <a:extLst>
              <a:ext uri="{FF2B5EF4-FFF2-40B4-BE49-F238E27FC236}">
                <a16:creationId xmlns:a16="http://schemas.microsoft.com/office/drawing/2014/main" id="{CDB67149-44CC-4984-A29E-995E8180076B}"/>
              </a:ext>
            </a:extLst>
          </p:cNvPr>
          <p:cNvSpPr>
            <a:spLocks noGrp="1"/>
          </p:cNvSpPr>
          <p:nvPr>
            <p:ph idx="1"/>
          </p:nvPr>
        </p:nvSpPr>
        <p:spPr/>
        <p:txBody>
          <a:bodyPr>
            <a:normAutofit/>
          </a:bodyPr>
          <a:lstStyle/>
          <a:p>
            <a:r>
              <a:rPr lang="en-US" sz="3200" b="1" dirty="0"/>
              <a:t>Rulership over the universe</a:t>
            </a:r>
          </a:p>
          <a:p>
            <a:pPr lvl="1"/>
            <a:r>
              <a:rPr lang="en-US" sz="2800" b="1" dirty="0">
                <a:solidFill>
                  <a:srgbClr val="002060"/>
                </a:solidFill>
              </a:rPr>
              <a:t>Genesis 1:16</a:t>
            </a:r>
          </a:p>
          <a:p>
            <a:r>
              <a:rPr lang="en-US" sz="3200" b="1" dirty="0"/>
              <a:t>Protection and safety</a:t>
            </a:r>
          </a:p>
          <a:p>
            <a:pPr lvl="1"/>
            <a:r>
              <a:rPr lang="en-US" sz="2800" b="1" dirty="0">
                <a:solidFill>
                  <a:srgbClr val="002060"/>
                </a:solidFill>
              </a:rPr>
              <a:t>Exodus 13:21</a:t>
            </a:r>
          </a:p>
          <a:p>
            <a:r>
              <a:rPr lang="en-US" sz="3200" b="1" dirty="0"/>
              <a:t>Illumination</a:t>
            </a:r>
          </a:p>
          <a:p>
            <a:pPr lvl="1"/>
            <a:r>
              <a:rPr lang="en-US" sz="2800" b="1" dirty="0">
                <a:solidFill>
                  <a:srgbClr val="002060"/>
                </a:solidFill>
              </a:rPr>
              <a:t>Acts 16:29</a:t>
            </a:r>
          </a:p>
          <a:p>
            <a:r>
              <a:rPr lang="en-US" sz="3200" b="1" dirty="0"/>
              <a:t>Source of life</a:t>
            </a:r>
          </a:p>
        </p:txBody>
      </p:sp>
      <p:pic>
        <p:nvPicPr>
          <p:cNvPr id="6" name="Picture 5" descr="A picture containing flower, room&#10;&#10;Description automatically generated">
            <a:extLst>
              <a:ext uri="{FF2B5EF4-FFF2-40B4-BE49-F238E27FC236}">
                <a16:creationId xmlns:a16="http://schemas.microsoft.com/office/drawing/2014/main" id="{5C14BF8A-5D0B-4DE4-8C5E-50321AA53D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8190" y="3603898"/>
            <a:ext cx="2888975" cy="2888975"/>
          </a:xfrm>
          <a:prstGeom prst="rect">
            <a:avLst/>
          </a:prstGeom>
        </p:spPr>
      </p:pic>
    </p:spTree>
    <p:extLst>
      <p:ext uri="{BB962C8B-B14F-4D97-AF65-F5344CB8AC3E}">
        <p14:creationId xmlns:p14="http://schemas.microsoft.com/office/powerpoint/2010/main" val="9416638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flower, room&#10;&#10;Description automatically generated">
            <a:extLst>
              <a:ext uri="{FF2B5EF4-FFF2-40B4-BE49-F238E27FC236}">
                <a16:creationId xmlns:a16="http://schemas.microsoft.com/office/drawing/2014/main" id="{74A03BE8-84D8-4D37-AA45-AB3346AE91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8190" y="3603898"/>
            <a:ext cx="2888975" cy="2888975"/>
          </a:xfrm>
          <a:prstGeom prst="rect">
            <a:avLst/>
          </a:prstGeom>
        </p:spPr>
      </p:pic>
      <p:sp>
        <p:nvSpPr>
          <p:cNvPr id="2" name="Title 1">
            <a:extLst>
              <a:ext uri="{FF2B5EF4-FFF2-40B4-BE49-F238E27FC236}">
                <a16:creationId xmlns:a16="http://schemas.microsoft.com/office/drawing/2014/main" id="{35328F1D-ACE6-4231-A3A5-6BC9D735A5A2}"/>
              </a:ext>
            </a:extLst>
          </p:cNvPr>
          <p:cNvSpPr>
            <a:spLocks noGrp="1"/>
          </p:cNvSpPr>
          <p:nvPr>
            <p:ph type="title"/>
          </p:nvPr>
        </p:nvSpPr>
        <p:spPr/>
        <p:txBody>
          <a:bodyPr/>
          <a:lstStyle/>
          <a:p>
            <a:pPr algn="ctr"/>
            <a:r>
              <a:rPr lang="en-US" b="1" dirty="0">
                <a:latin typeface="+mn-lt"/>
              </a:rPr>
              <a:t>Spiritual Blessings </a:t>
            </a:r>
            <a:br>
              <a:rPr lang="en-US" b="1" dirty="0">
                <a:latin typeface="+mn-lt"/>
              </a:rPr>
            </a:br>
            <a:r>
              <a:rPr lang="en-US" b="1" dirty="0">
                <a:latin typeface="+mn-lt"/>
              </a:rPr>
              <a:t>Represented By Light</a:t>
            </a:r>
          </a:p>
        </p:txBody>
      </p:sp>
      <p:sp>
        <p:nvSpPr>
          <p:cNvPr id="3" name="Content Placeholder 2">
            <a:extLst>
              <a:ext uri="{FF2B5EF4-FFF2-40B4-BE49-F238E27FC236}">
                <a16:creationId xmlns:a16="http://schemas.microsoft.com/office/drawing/2014/main" id="{CDB67149-44CC-4984-A29E-995E8180076B}"/>
              </a:ext>
            </a:extLst>
          </p:cNvPr>
          <p:cNvSpPr>
            <a:spLocks noGrp="1"/>
          </p:cNvSpPr>
          <p:nvPr>
            <p:ph idx="1"/>
          </p:nvPr>
        </p:nvSpPr>
        <p:spPr>
          <a:xfrm>
            <a:off x="628650" y="2027583"/>
            <a:ext cx="7886700" cy="4149380"/>
          </a:xfrm>
        </p:spPr>
        <p:txBody>
          <a:bodyPr>
            <a:normAutofit/>
          </a:bodyPr>
          <a:lstStyle/>
          <a:p>
            <a:r>
              <a:rPr lang="en-US" sz="3200" b="1" dirty="0"/>
              <a:t>Light describes godly character</a:t>
            </a:r>
          </a:p>
          <a:p>
            <a:pPr lvl="1"/>
            <a:r>
              <a:rPr lang="en-US" sz="2800" b="1" dirty="0">
                <a:solidFill>
                  <a:srgbClr val="002060"/>
                </a:solidFill>
              </a:rPr>
              <a:t>Eph. 5:8-9; Rom. 13:12</a:t>
            </a:r>
          </a:p>
          <a:p>
            <a:r>
              <a:rPr lang="en-US" sz="3200" b="1" dirty="0"/>
              <a:t>Light describes spiritual illumination</a:t>
            </a:r>
          </a:p>
          <a:p>
            <a:pPr lvl="1"/>
            <a:r>
              <a:rPr lang="en-US" sz="2800" b="1" dirty="0">
                <a:solidFill>
                  <a:srgbClr val="002060"/>
                </a:solidFill>
              </a:rPr>
              <a:t>Ps. 119:130</a:t>
            </a:r>
          </a:p>
        </p:txBody>
      </p:sp>
    </p:spTree>
    <p:extLst>
      <p:ext uri="{BB962C8B-B14F-4D97-AF65-F5344CB8AC3E}">
        <p14:creationId xmlns:p14="http://schemas.microsoft.com/office/powerpoint/2010/main" val="11127286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flower, room&#10;&#10;Description automatically generated">
            <a:extLst>
              <a:ext uri="{FF2B5EF4-FFF2-40B4-BE49-F238E27FC236}">
                <a16:creationId xmlns:a16="http://schemas.microsoft.com/office/drawing/2014/main" id="{5C14BF8A-5D0B-4DE4-8C5E-50321AA53D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9737" y="1404044"/>
            <a:ext cx="2888975" cy="2888975"/>
          </a:xfrm>
          <a:prstGeom prst="rect">
            <a:avLst/>
          </a:prstGeom>
        </p:spPr>
      </p:pic>
      <p:sp>
        <p:nvSpPr>
          <p:cNvPr id="2" name="Title 1">
            <a:extLst>
              <a:ext uri="{FF2B5EF4-FFF2-40B4-BE49-F238E27FC236}">
                <a16:creationId xmlns:a16="http://schemas.microsoft.com/office/drawing/2014/main" id="{35328F1D-ACE6-4231-A3A5-6BC9D735A5A2}"/>
              </a:ext>
            </a:extLst>
          </p:cNvPr>
          <p:cNvSpPr>
            <a:spLocks noGrp="1"/>
          </p:cNvSpPr>
          <p:nvPr>
            <p:ph type="title"/>
          </p:nvPr>
        </p:nvSpPr>
        <p:spPr/>
        <p:txBody>
          <a:bodyPr/>
          <a:lstStyle/>
          <a:p>
            <a:pPr algn="ctr"/>
            <a:r>
              <a:rPr lang="en-US" b="1" dirty="0">
                <a:latin typeface="+mn-lt"/>
              </a:rPr>
              <a:t>God is the Source of Light</a:t>
            </a:r>
          </a:p>
        </p:txBody>
      </p:sp>
      <p:sp>
        <p:nvSpPr>
          <p:cNvPr id="3" name="Content Placeholder 2">
            <a:extLst>
              <a:ext uri="{FF2B5EF4-FFF2-40B4-BE49-F238E27FC236}">
                <a16:creationId xmlns:a16="http://schemas.microsoft.com/office/drawing/2014/main" id="{CDB67149-44CC-4984-A29E-995E8180076B}"/>
              </a:ext>
            </a:extLst>
          </p:cNvPr>
          <p:cNvSpPr>
            <a:spLocks noGrp="1"/>
          </p:cNvSpPr>
          <p:nvPr>
            <p:ph idx="1"/>
          </p:nvPr>
        </p:nvSpPr>
        <p:spPr/>
        <p:txBody>
          <a:bodyPr>
            <a:normAutofit/>
          </a:bodyPr>
          <a:lstStyle/>
          <a:p>
            <a:r>
              <a:rPr lang="en-US" sz="3200" b="1" dirty="0"/>
              <a:t>God is light</a:t>
            </a:r>
          </a:p>
          <a:p>
            <a:pPr lvl="1"/>
            <a:r>
              <a:rPr lang="en-US" sz="2800" b="1" dirty="0">
                <a:solidFill>
                  <a:srgbClr val="002060"/>
                </a:solidFill>
              </a:rPr>
              <a:t>1 John 1:5</a:t>
            </a:r>
          </a:p>
          <a:p>
            <a:r>
              <a:rPr lang="en-US" sz="3200" b="1" dirty="0"/>
              <a:t>God is the Father of Lights</a:t>
            </a:r>
          </a:p>
          <a:p>
            <a:pPr lvl="1"/>
            <a:r>
              <a:rPr lang="en-US" sz="2800" b="1" dirty="0">
                <a:solidFill>
                  <a:srgbClr val="002060"/>
                </a:solidFill>
              </a:rPr>
              <a:t>James 1:17</a:t>
            </a:r>
          </a:p>
          <a:p>
            <a:r>
              <a:rPr lang="en-US" sz="3200" b="1" dirty="0"/>
              <a:t>God dwells in unapproachable light</a:t>
            </a:r>
          </a:p>
          <a:p>
            <a:pPr lvl="1"/>
            <a:r>
              <a:rPr lang="en-US" sz="2800" b="1" dirty="0">
                <a:solidFill>
                  <a:srgbClr val="002060"/>
                </a:solidFill>
              </a:rPr>
              <a:t>1 Tim. 6:16</a:t>
            </a:r>
          </a:p>
          <a:p>
            <a:r>
              <a:rPr lang="en-US" sz="3200" b="1" dirty="0"/>
              <a:t>Creation of light was God’s first command</a:t>
            </a:r>
          </a:p>
          <a:p>
            <a:pPr lvl="1"/>
            <a:r>
              <a:rPr lang="en-US" sz="2800" b="1" dirty="0">
                <a:solidFill>
                  <a:srgbClr val="002060"/>
                </a:solidFill>
              </a:rPr>
              <a:t>Gen. 1:3</a:t>
            </a:r>
          </a:p>
        </p:txBody>
      </p:sp>
    </p:spTree>
    <p:extLst>
      <p:ext uri="{BB962C8B-B14F-4D97-AF65-F5344CB8AC3E}">
        <p14:creationId xmlns:p14="http://schemas.microsoft.com/office/powerpoint/2010/main" val="4373241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2252870"/>
            <a:ext cx="7886700" cy="3924093"/>
          </a:xfrm>
        </p:spPr>
        <p:txBody>
          <a:bodyPr>
            <a:normAutofit/>
          </a:bodyPr>
          <a:lstStyle/>
          <a:p>
            <a:pPr marL="0" indent="0" algn="ctr">
              <a:buNone/>
            </a:pPr>
            <a:r>
              <a:rPr lang="en-US" sz="4000" b="1" dirty="0"/>
              <a:t>The Bible speaks of important </a:t>
            </a:r>
            <a:br>
              <a:rPr lang="en-US" sz="4000" b="1" dirty="0"/>
            </a:br>
            <a:r>
              <a:rPr lang="en-US" sz="4000" b="1" dirty="0"/>
              <a:t>“Let There Be Light” moments.</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19161188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1. At the Creation</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431234"/>
            <a:ext cx="7886700" cy="4745729"/>
          </a:xfrm>
        </p:spPr>
        <p:txBody>
          <a:bodyPr/>
          <a:lstStyle/>
          <a:p>
            <a:endParaRPr lang="en-US" dirty="0"/>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186507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1. At the Creation</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550504"/>
            <a:ext cx="7886700" cy="4626459"/>
          </a:xfrm>
        </p:spPr>
        <p:txBody>
          <a:bodyPr/>
          <a:lstStyle/>
          <a:p>
            <a:pPr marL="0" indent="0">
              <a:buNone/>
            </a:pPr>
            <a:r>
              <a:rPr lang="en-US" b="1" baseline="30000" dirty="0"/>
              <a:t>2</a:t>
            </a:r>
            <a:r>
              <a:rPr lang="en-US" b="1" dirty="0"/>
              <a:t> The earth was without form, and void; and darkness was on the face of the deep. And the Spirit of God was hovering over the face of the waters.</a:t>
            </a:r>
          </a:p>
          <a:p>
            <a:pPr marL="0" indent="0">
              <a:buNone/>
            </a:pPr>
            <a:r>
              <a:rPr lang="en-US" b="1" baseline="30000" dirty="0"/>
              <a:t>3</a:t>
            </a:r>
            <a:r>
              <a:rPr lang="en-US" b="1" dirty="0"/>
              <a:t> Then God said, “Let there be light”; and there was light. </a:t>
            </a:r>
          </a:p>
          <a:p>
            <a:pPr marL="0" indent="0">
              <a:buNone/>
            </a:pPr>
            <a:r>
              <a:rPr lang="en-US" b="1" baseline="30000" dirty="0"/>
              <a:t>4</a:t>
            </a:r>
            <a:r>
              <a:rPr lang="en-US" b="1" dirty="0"/>
              <a:t> And God saw the light, that it was good; and God divided the light from the darkness. </a:t>
            </a:r>
          </a:p>
          <a:p>
            <a:pPr marL="0" indent="0">
              <a:buNone/>
            </a:pPr>
            <a:endParaRPr lang="en-US" sz="800" b="1" dirty="0"/>
          </a:p>
          <a:p>
            <a:pPr marL="0" indent="0">
              <a:buNone/>
            </a:pPr>
            <a:r>
              <a:rPr lang="en-US" b="1" dirty="0"/>
              <a:t>Genesis 1:2-4</a:t>
            </a:r>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23243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CF00-4884-426E-A3B3-0754E6F3CE8D}"/>
              </a:ext>
            </a:extLst>
          </p:cNvPr>
          <p:cNvSpPr>
            <a:spLocks noGrp="1"/>
          </p:cNvSpPr>
          <p:nvPr>
            <p:ph type="title"/>
          </p:nvPr>
        </p:nvSpPr>
        <p:spPr>
          <a:xfrm>
            <a:off x="628650" y="365126"/>
            <a:ext cx="7886700" cy="893831"/>
          </a:xfrm>
        </p:spPr>
        <p:txBody>
          <a:bodyPr/>
          <a:lstStyle/>
          <a:p>
            <a:pPr algn="ctr"/>
            <a:r>
              <a:rPr lang="en-US" b="1" dirty="0">
                <a:latin typeface="+mn-lt"/>
              </a:rPr>
              <a:t>2. At the Incarnation of Jesus</a:t>
            </a:r>
          </a:p>
        </p:txBody>
      </p:sp>
      <p:sp>
        <p:nvSpPr>
          <p:cNvPr id="3" name="Content Placeholder 2">
            <a:extLst>
              <a:ext uri="{FF2B5EF4-FFF2-40B4-BE49-F238E27FC236}">
                <a16:creationId xmlns:a16="http://schemas.microsoft.com/office/drawing/2014/main" id="{113BC11C-2E93-483E-8FAE-7774B961E2A5}"/>
              </a:ext>
            </a:extLst>
          </p:cNvPr>
          <p:cNvSpPr>
            <a:spLocks noGrp="1"/>
          </p:cNvSpPr>
          <p:nvPr>
            <p:ph idx="1"/>
          </p:nvPr>
        </p:nvSpPr>
        <p:spPr>
          <a:xfrm>
            <a:off x="628650" y="1431234"/>
            <a:ext cx="7886700" cy="4745729"/>
          </a:xfrm>
        </p:spPr>
        <p:txBody>
          <a:bodyPr/>
          <a:lstStyle/>
          <a:p>
            <a:pPr marL="0" indent="0">
              <a:buNone/>
            </a:pPr>
            <a:endParaRPr lang="en-US" b="1" dirty="0"/>
          </a:p>
        </p:txBody>
      </p:sp>
      <p:sp>
        <p:nvSpPr>
          <p:cNvPr id="4" name="Rectangle: Rounded Corners 3">
            <a:extLst>
              <a:ext uri="{FF2B5EF4-FFF2-40B4-BE49-F238E27FC236}">
                <a16:creationId xmlns:a16="http://schemas.microsoft.com/office/drawing/2014/main" id="{7A6A1D2F-01B0-41CF-8817-234536B036D4}"/>
              </a:ext>
            </a:extLst>
          </p:cNvPr>
          <p:cNvSpPr/>
          <p:nvPr/>
        </p:nvSpPr>
        <p:spPr>
          <a:xfrm>
            <a:off x="4214192" y="5632173"/>
            <a:ext cx="4572000" cy="927653"/>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969CF55E-AAD6-4E98-AE0D-BEA300238BFA}"/>
              </a:ext>
            </a:extLst>
          </p:cNvPr>
          <p:cNvSpPr txBox="1"/>
          <p:nvPr/>
        </p:nvSpPr>
        <p:spPr>
          <a:xfrm>
            <a:off x="4399722" y="5804450"/>
            <a:ext cx="411562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Calibri" panose="020F0502020204030204"/>
                <a:ea typeface="+mn-ea"/>
                <a:cs typeface="+mn-cs"/>
              </a:rPr>
              <a:t>“Let There Be Light!”</a:t>
            </a:r>
          </a:p>
        </p:txBody>
      </p:sp>
    </p:spTree>
    <p:extLst>
      <p:ext uri="{BB962C8B-B14F-4D97-AF65-F5344CB8AC3E}">
        <p14:creationId xmlns:p14="http://schemas.microsoft.com/office/powerpoint/2010/main" val="3262016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752</Words>
  <Application>Microsoft Office PowerPoint</Application>
  <PresentationFormat>On-screen Show (4:3)</PresentationFormat>
  <Paragraphs>82</Paragraphs>
  <Slides>19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Berlin Sans FB Demi</vt:lpstr>
      <vt:lpstr>Calibri</vt:lpstr>
      <vt:lpstr>Calibri Light</vt:lpstr>
      <vt:lpstr>2_Office Theme</vt:lpstr>
      <vt:lpstr>3_Office Theme</vt:lpstr>
      <vt:lpstr>PowerPoint Presentation</vt:lpstr>
      <vt:lpstr>Let There Be Light</vt:lpstr>
      <vt:lpstr>Physical Qualities of Light</vt:lpstr>
      <vt:lpstr>Spiritual Blessings  Represented By Light</vt:lpstr>
      <vt:lpstr>God is the Source of Light</vt:lpstr>
      <vt:lpstr>PowerPoint Presentation</vt:lpstr>
      <vt:lpstr>1. At the Creation</vt:lpstr>
      <vt:lpstr>1. At the Creation</vt:lpstr>
      <vt:lpstr>2. At the Incarnation of Jesus</vt:lpstr>
      <vt:lpstr>2. At the Incarnation of Jesus</vt:lpstr>
      <vt:lpstr>2. At the Incarnation of Jesus</vt:lpstr>
      <vt:lpstr>2. At the Incarnation of Jesus</vt:lpstr>
      <vt:lpstr>3. At Our Conversion</vt:lpstr>
      <vt:lpstr>3. At Our Conversion</vt:lpstr>
      <vt:lpstr>3. At Our Conversion</vt:lpstr>
      <vt:lpstr>4. When We Live for Jesus</vt:lpstr>
      <vt:lpstr>4. When We Live for Jesus</vt:lpstr>
      <vt:lpstr>4. When We Live for Jesus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19</cp:revision>
  <dcterms:created xsi:type="dcterms:W3CDTF">2013-03-24T12:46:42Z</dcterms:created>
  <dcterms:modified xsi:type="dcterms:W3CDTF">2020-03-15T18:02:51Z</dcterms:modified>
</cp:coreProperties>
</file>