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5"/>
  </p:notesMasterIdLst>
  <p:sldIdLst>
    <p:sldId id="258" r:id="rId3"/>
    <p:sldId id="280" r:id="rId4"/>
    <p:sldId id="257" r:id="rId5"/>
    <p:sldId id="260" r:id="rId6"/>
    <p:sldId id="263" r:id="rId7"/>
    <p:sldId id="261" r:id="rId8"/>
    <p:sldId id="264" r:id="rId9"/>
    <p:sldId id="266" r:id="rId10"/>
    <p:sldId id="281" r:id="rId11"/>
    <p:sldId id="265" r:id="rId12"/>
    <p:sldId id="267" r:id="rId13"/>
    <p:sldId id="25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1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4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489C5-A397-4997-9DB4-74D42BE31C06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69EFC-6A83-4333-BF4D-85E37C2CF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78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D38E-CA86-4FCB-850E-3D9FBF8671A4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3B5D8-7BAC-45C2-AE4A-A5C7BB0A6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429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D38E-CA86-4FCB-850E-3D9FBF8671A4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3B5D8-7BAC-45C2-AE4A-A5C7BB0A6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17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D38E-CA86-4FCB-850E-3D9FBF8671A4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3B5D8-7BAC-45C2-AE4A-A5C7BB0A6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0292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D38E-CA86-4FCB-850E-3D9FBF8671A4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3B5D8-7BAC-45C2-AE4A-A5C7BB0A6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1663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D38E-CA86-4FCB-850E-3D9FBF8671A4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3B5D8-7BAC-45C2-AE4A-A5C7BB0A6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1470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D38E-CA86-4FCB-850E-3D9FBF8671A4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3B5D8-7BAC-45C2-AE4A-A5C7BB0A6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1956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D38E-CA86-4FCB-850E-3D9FBF8671A4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3B5D8-7BAC-45C2-AE4A-A5C7BB0A6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5272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D38E-CA86-4FCB-850E-3D9FBF8671A4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3B5D8-7BAC-45C2-AE4A-A5C7BB0A6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3488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D38E-CA86-4FCB-850E-3D9FBF8671A4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3B5D8-7BAC-45C2-AE4A-A5C7BB0A6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2401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D38E-CA86-4FCB-850E-3D9FBF8671A4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3B5D8-7BAC-45C2-AE4A-A5C7BB0A6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35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D38E-CA86-4FCB-850E-3D9FBF8671A4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3B5D8-7BAC-45C2-AE4A-A5C7BB0A6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2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D38E-CA86-4FCB-850E-3D9FBF8671A4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3B5D8-7BAC-45C2-AE4A-A5C7BB0A6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6110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D38E-CA86-4FCB-850E-3D9FBF8671A4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3B5D8-7BAC-45C2-AE4A-A5C7BB0A6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2380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D38E-CA86-4FCB-850E-3D9FBF8671A4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3B5D8-7BAC-45C2-AE4A-A5C7BB0A6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9236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D38E-CA86-4FCB-850E-3D9FBF8671A4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3B5D8-7BAC-45C2-AE4A-A5C7BB0A6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410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D38E-CA86-4FCB-850E-3D9FBF8671A4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3B5D8-7BAC-45C2-AE4A-A5C7BB0A6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98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D38E-CA86-4FCB-850E-3D9FBF8671A4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3B5D8-7BAC-45C2-AE4A-A5C7BB0A6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202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D38E-CA86-4FCB-850E-3D9FBF8671A4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3B5D8-7BAC-45C2-AE4A-A5C7BB0A6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549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D38E-CA86-4FCB-850E-3D9FBF8671A4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3B5D8-7BAC-45C2-AE4A-A5C7BB0A6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157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D38E-CA86-4FCB-850E-3D9FBF8671A4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3B5D8-7BAC-45C2-AE4A-A5C7BB0A6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205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D38E-CA86-4FCB-850E-3D9FBF8671A4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3B5D8-7BAC-45C2-AE4A-A5C7BB0A6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239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D38E-CA86-4FCB-850E-3D9FBF8671A4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3B5D8-7BAC-45C2-AE4A-A5C7BB0A6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340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8D38E-CA86-4FCB-850E-3D9FBF8671A4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3B5D8-7BAC-45C2-AE4A-A5C7BB0A6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2537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8D38E-CA86-4FCB-850E-3D9FBF8671A4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3B5D8-7BAC-45C2-AE4A-A5C7BB0A6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83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1257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3566C-09E7-47B9-B206-465856B5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James 1:21-25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3D6B6-5EC9-4607-8FF8-5912715AD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b="1" dirty="0"/>
              <a:t>Ask how this passage is to work in your life. </a:t>
            </a:r>
            <a:endParaRPr lang="en-US" dirty="0"/>
          </a:p>
          <a:p>
            <a:pPr lvl="1"/>
            <a:r>
              <a:rPr lang="en-US" sz="2800" dirty="0"/>
              <a:t>Is there a </a:t>
            </a:r>
            <a:r>
              <a:rPr lang="en-US" sz="2800" b="1" dirty="0"/>
              <a:t>truth</a:t>
            </a:r>
            <a:r>
              <a:rPr lang="en-US" sz="2800" dirty="0"/>
              <a:t> or </a:t>
            </a:r>
            <a:r>
              <a:rPr lang="en-US" sz="2800" b="1" dirty="0"/>
              <a:t>promise</a:t>
            </a:r>
            <a:r>
              <a:rPr lang="en-US" sz="2800" dirty="0"/>
              <a:t> I am to believe? </a:t>
            </a:r>
          </a:p>
          <a:p>
            <a:pPr lvl="1"/>
            <a:r>
              <a:rPr lang="en-US" sz="2800" dirty="0"/>
              <a:t>Is there a </a:t>
            </a:r>
            <a:r>
              <a:rPr lang="en-US" sz="2800" b="1" dirty="0"/>
              <a:t>command</a:t>
            </a:r>
            <a:r>
              <a:rPr lang="en-US" sz="2800" dirty="0"/>
              <a:t> I am to obey? </a:t>
            </a:r>
          </a:p>
          <a:p>
            <a:pPr lvl="1"/>
            <a:r>
              <a:rPr lang="en-US" sz="2800" dirty="0"/>
              <a:t>Is there a </a:t>
            </a:r>
            <a:r>
              <a:rPr lang="en-US" sz="2800" b="1" dirty="0"/>
              <a:t>principle</a:t>
            </a:r>
            <a:r>
              <a:rPr lang="en-US" sz="2800" dirty="0"/>
              <a:t> I am to follow? </a:t>
            </a:r>
          </a:p>
          <a:p>
            <a:pPr lvl="1"/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/>
              <a:t>God’s word is a mirror in which we are to honestly examine ourselves. </a:t>
            </a:r>
            <a:endParaRPr lang="en-US" dirty="0"/>
          </a:p>
          <a:p>
            <a:pPr lvl="1"/>
            <a:r>
              <a:rPr lang="en-US" sz="2800" dirty="0"/>
              <a:t>We must make needed corrections as we learn God’s will for our lives. </a:t>
            </a:r>
          </a:p>
        </p:txBody>
      </p:sp>
    </p:spTree>
    <p:extLst>
      <p:ext uri="{BB962C8B-B14F-4D97-AF65-F5344CB8AC3E}">
        <p14:creationId xmlns:p14="http://schemas.microsoft.com/office/powerpoint/2010/main" val="2918791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16D61-E9EE-4CED-844D-B8D4453EE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759" y="3752849"/>
            <a:ext cx="2183658" cy="2452687"/>
          </a:xfrm>
        </p:spPr>
        <p:txBody>
          <a:bodyPr anchor="ctr"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Bible Study</a:t>
            </a:r>
          </a:p>
        </p:txBody>
      </p:sp>
      <p:pic>
        <p:nvPicPr>
          <p:cNvPr id="7" name="Picture 6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8BD75D9A-78B4-4C0D-8DFF-9943A785958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53"/>
          <a:stretch/>
        </p:blipFill>
        <p:spPr>
          <a:xfrm>
            <a:off x="20" y="10"/>
            <a:ext cx="9143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2E9F4E-5B06-424C-BE68-6C70B9DDA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2665" y="3752850"/>
            <a:ext cx="5953121" cy="2452687"/>
          </a:xfrm>
        </p:spPr>
        <p:txBody>
          <a:bodyPr anchor="ctr">
            <a:normAutofit/>
          </a:bodyPr>
          <a:lstStyle/>
          <a:p>
            <a:r>
              <a:rPr lang="en-US" b="1" dirty="0"/>
              <a:t>Observation – what does it say?</a:t>
            </a:r>
          </a:p>
          <a:p>
            <a:r>
              <a:rPr lang="en-US" b="1" dirty="0"/>
              <a:t>Interpretation – what does it mean? </a:t>
            </a:r>
          </a:p>
          <a:p>
            <a:r>
              <a:rPr lang="en-US" b="1" dirty="0"/>
              <a:t>Application – how does it work?</a:t>
            </a:r>
          </a:p>
        </p:txBody>
      </p:sp>
    </p:spTree>
    <p:extLst>
      <p:ext uri="{BB962C8B-B14F-4D97-AF65-F5344CB8AC3E}">
        <p14:creationId xmlns:p14="http://schemas.microsoft.com/office/powerpoint/2010/main" val="1842057600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1758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game&#10;&#10;Description automatically generated">
            <a:extLst>
              <a:ext uri="{FF2B5EF4-FFF2-40B4-BE49-F238E27FC236}">
                <a16:creationId xmlns:a16="http://schemas.microsoft.com/office/drawing/2014/main" id="{8E3438E3-95CD-4C93-8677-6F6CE6661C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5000"/>
            <a:ext cx="9144000" cy="304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4D5CBA0-94F0-4FEA-A074-4957B2B853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500269"/>
            <a:ext cx="7772400" cy="1036983"/>
          </a:xfrm>
        </p:spPr>
        <p:txBody>
          <a:bodyPr/>
          <a:lstStyle/>
          <a:p>
            <a:r>
              <a:rPr lang="en-US" b="1" dirty="0">
                <a:latin typeface="+mn-lt"/>
              </a:rPr>
              <a:t>How to Study the Bible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01848B-5D23-484D-BC58-05C9BE6BF0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5128591"/>
            <a:ext cx="7772400" cy="1467677"/>
          </a:xfrm>
        </p:spPr>
        <p:txBody>
          <a:bodyPr>
            <a:normAutofit/>
          </a:bodyPr>
          <a:lstStyle/>
          <a:p>
            <a:r>
              <a:rPr lang="en-US" sz="2800" b="1" i="1" dirty="0"/>
              <a:t>“Study to shew thyself approved unto God, a workman that </a:t>
            </a:r>
            <a:r>
              <a:rPr lang="en-US" sz="2800" b="1" i="1" dirty="0" err="1"/>
              <a:t>needeth</a:t>
            </a:r>
            <a:r>
              <a:rPr lang="en-US" sz="2800" b="1" i="1" dirty="0"/>
              <a:t> not to be ashamed, rightly dividing the word of truth”</a:t>
            </a:r>
            <a:r>
              <a:rPr lang="en-US" sz="2800" b="1" dirty="0"/>
              <a:t> (2 Tim. 2:15, KJV).</a:t>
            </a:r>
          </a:p>
        </p:txBody>
      </p:sp>
    </p:spTree>
    <p:extLst>
      <p:ext uri="{BB962C8B-B14F-4D97-AF65-F5344CB8AC3E}">
        <p14:creationId xmlns:p14="http://schemas.microsoft.com/office/powerpoint/2010/main" val="3443105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24F1D-D202-4507-A03C-EDD1A9183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Before we get started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91334-B484-41C0-A2D6-EF943498B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 reliable, readable translation of the Bible.</a:t>
            </a:r>
          </a:p>
          <a:p>
            <a:r>
              <a:rPr lang="en-US" b="1" dirty="0"/>
              <a:t>Time</a:t>
            </a:r>
          </a:p>
          <a:p>
            <a:r>
              <a:rPr lang="en-US" b="1" dirty="0"/>
              <a:t>Prayer</a:t>
            </a:r>
          </a:p>
          <a:p>
            <a:r>
              <a:rPr lang="en-US" b="1" dirty="0"/>
              <a:t>Pen, paper, journal, etc. </a:t>
            </a:r>
          </a:p>
          <a:p>
            <a:r>
              <a:rPr lang="en-US" b="1" dirty="0"/>
              <a:t>The right attitude. </a:t>
            </a:r>
          </a:p>
        </p:txBody>
      </p:sp>
      <p:pic>
        <p:nvPicPr>
          <p:cNvPr id="5" name="Picture 4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CA1FE937-DDEB-491A-9242-8E0599DDC9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7530" y="4084740"/>
            <a:ext cx="3498417" cy="196494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958596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7093CFE-E125-4976-959E-17C43BEA40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+mn-lt"/>
              </a:rPr>
              <a:t>1. Observation</a:t>
            </a:r>
            <a:br>
              <a:rPr lang="en-US" sz="900" b="1" dirty="0">
                <a:latin typeface="+mn-lt"/>
              </a:rPr>
            </a:br>
            <a:br>
              <a:rPr lang="en-US" sz="900" b="1" dirty="0">
                <a:latin typeface="+mn-lt"/>
              </a:rPr>
            </a:br>
            <a:r>
              <a:rPr lang="en-US" sz="4800" b="1" dirty="0">
                <a:latin typeface="+mn-lt"/>
              </a:rPr>
              <a:t>What does it say?</a:t>
            </a:r>
            <a:endParaRPr lang="en-US" b="1" dirty="0">
              <a:latin typeface="+mn-lt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42A66D3-EDF1-4109-A32B-F561C5C092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803374"/>
            <a:ext cx="6858000" cy="1454426"/>
          </a:xfrm>
        </p:spPr>
        <p:txBody>
          <a:bodyPr>
            <a:normAutofit/>
          </a:bodyPr>
          <a:lstStyle/>
          <a:p>
            <a:r>
              <a:rPr lang="en-US" sz="2800" b="1" i="1" dirty="0"/>
              <a:t>“Open my eyes, that I may see wondrous things from Your law”</a:t>
            </a:r>
            <a:r>
              <a:rPr lang="en-US" sz="2800" b="1" dirty="0"/>
              <a:t> (Ps. 119:18)</a:t>
            </a:r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239290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3566C-09E7-47B9-B206-465856B5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3D6B6-5EC9-4607-8FF8-5912715AD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 word context comes from two words which mean “to weave together.” </a:t>
            </a:r>
          </a:p>
          <a:p>
            <a:pPr lvl="0"/>
            <a:r>
              <a:rPr lang="en-US" b="1" dirty="0"/>
              <a:t>Context is that which is “with the text.” </a:t>
            </a:r>
          </a:p>
          <a:p>
            <a:pPr lvl="0"/>
            <a:endParaRPr lang="en-US" sz="800" b="1" dirty="0"/>
          </a:p>
          <a:p>
            <a:pPr lvl="0"/>
            <a:r>
              <a:rPr lang="en-US" b="1" dirty="0"/>
              <a:t>Establishing the context requires us to ask who, what, when, where, why and how questions. </a:t>
            </a:r>
          </a:p>
          <a:p>
            <a:endParaRPr lang="en-US" sz="800" b="1" dirty="0"/>
          </a:p>
          <a:p>
            <a:r>
              <a:rPr lang="en-US" b="1" dirty="0"/>
              <a:t>We must train ourselves to approach every book, chapter, and verse by asking these types of questions. </a:t>
            </a:r>
          </a:p>
        </p:txBody>
      </p:sp>
    </p:spTree>
    <p:extLst>
      <p:ext uri="{BB962C8B-B14F-4D97-AF65-F5344CB8AC3E}">
        <p14:creationId xmlns:p14="http://schemas.microsoft.com/office/powerpoint/2010/main" val="310631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7093CFE-E125-4976-959E-17C43BEA40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+mn-lt"/>
              </a:rPr>
              <a:t>2. Interpretation</a:t>
            </a:r>
            <a:br>
              <a:rPr lang="en-US" sz="900" b="1" dirty="0">
                <a:latin typeface="+mn-lt"/>
              </a:rPr>
            </a:br>
            <a:br>
              <a:rPr lang="en-US" sz="900" b="1" dirty="0">
                <a:latin typeface="+mn-lt"/>
              </a:rPr>
            </a:br>
            <a:r>
              <a:rPr lang="en-US" sz="4800" b="1" dirty="0">
                <a:latin typeface="+mn-lt"/>
              </a:rPr>
              <a:t>What does it mean?</a:t>
            </a:r>
            <a:endParaRPr lang="en-US" b="1" dirty="0">
              <a:latin typeface="+mn-lt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42A66D3-EDF1-4109-A32B-F561C5C092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803374"/>
            <a:ext cx="6858000" cy="1454426"/>
          </a:xfrm>
        </p:spPr>
        <p:txBody>
          <a:bodyPr>
            <a:normAutofit/>
          </a:bodyPr>
          <a:lstStyle/>
          <a:p>
            <a:r>
              <a:rPr lang="en-US" sz="2800" b="1" i="1" dirty="0"/>
              <a:t>“I have more understanding than all my teachers, for Your testimonies are my meditation”</a:t>
            </a:r>
            <a:r>
              <a:rPr lang="en-US" sz="2800" b="1" dirty="0"/>
              <a:t> (Ps. 119:99).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876359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3566C-09E7-47B9-B206-465856B5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How To Properly Understand the Bible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3D6B6-5EC9-4607-8FF8-5912715AD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Remember the context – and stay in it!</a:t>
            </a:r>
          </a:p>
          <a:p>
            <a:r>
              <a:rPr lang="en-US" b="1" dirty="0"/>
              <a:t>Seek the full council of God on every subject. </a:t>
            </a:r>
          </a:p>
          <a:p>
            <a:r>
              <a:rPr lang="en-US" b="1" dirty="0"/>
              <a:t>Use easy passages to understand difficult. </a:t>
            </a:r>
          </a:p>
          <a:p>
            <a:r>
              <a:rPr lang="en-US" b="1" dirty="0"/>
              <a:t>Look for the obvious meaning. </a:t>
            </a:r>
          </a:p>
          <a:p>
            <a:r>
              <a:rPr lang="en-US" b="1" dirty="0"/>
              <a:t>Understand the type of literature you are reading. </a:t>
            </a:r>
          </a:p>
          <a:p>
            <a:r>
              <a:rPr lang="en-US" b="1" dirty="0"/>
              <a:t>Take time to pray and meditate upon what you have studied. </a:t>
            </a:r>
          </a:p>
          <a:p>
            <a:r>
              <a:rPr lang="en-US" b="1" dirty="0"/>
              <a:t>Don’t be afraid to ask for help. </a:t>
            </a:r>
          </a:p>
        </p:txBody>
      </p:sp>
    </p:spTree>
    <p:extLst>
      <p:ext uri="{BB962C8B-B14F-4D97-AF65-F5344CB8AC3E}">
        <p14:creationId xmlns:p14="http://schemas.microsoft.com/office/powerpoint/2010/main" val="2261393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3566C-09E7-47B9-B206-465856B53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Digging Deeper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3D6B6-5EC9-4607-8FF8-5912715AD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Consult various credible translations. </a:t>
            </a:r>
          </a:p>
          <a:p>
            <a:pPr lvl="0"/>
            <a:r>
              <a:rPr lang="en-US" b="1" dirty="0"/>
              <a:t>Use workbooks. </a:t>
            </a:r>
          </a:p>
          <a:p>
            <a:pPr lvl="0"/>
            <a:r>
              <a:rPr lang="en-US" b="1" dirty="0"/>
              <a:t>Learn how to use Bible study tools.</a:t>
            </a:r>
          </a:p>
          <a:p>
            <a:pPr lvl="1"/>
            <a:r>
              <a:rPr lang="en-US" b="1" dirty="0"/>
              <a:t>concordance, Bible dictionary, Bible atlas, cross references, topical Bibles. </a:t>
            </a:r>
          </a:p>
          <a:p>
            <a:pPr lvl="0"/>
            <a:r>
              <a:rPr lang="en-US" b="1" dirty="0"/>
              <a:t>Consult commentaries. </a:t>
            </a:r>
          </a:p>
        </p:txBody>
      </p:sp>
      <p:pic>
        <p:nvPicPr>
          <p:cNvPr id="5" name="Picture 4" descr="A picture containing sitting, table, board&#10;&#10;Description automatically generated">
            <a:extLst>
              <a:ext uri="{FF2B5EF4-FFF2-40B4-BE49-F238E27FC236}">
                <a16:creationId xmlns:a16="http://schemas.microsoft.com/office/drawing/2014/main" id="{7021CA7C-7818-4978-A34B-BF54E9B1D3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4852379"/>
            <a:ext cx="3943350" cy="164049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855768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7093CFE-E125-4976-959E-17C43BEA40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+mn-lt"/>
              </a:rPr>
              <a:t>3. Application</a:t>
            </a:r>
            <a:br>
              <a:rPr lang="en-US" sz="900" b="1" dirty="0">
                <a:latin typeface="+mn-lt"/>
              </a:rPr>
            </a:br>
            <a:br>
              <a:rPr lang="en-US" sz="900" b="1" dirty="0">
                <a:latin typeface="+mn-lt"/>
              </a:rPr>
            </a:br>
            <a:r>
              <a:rPr lang="en-US" sz="4800" b="1" dirty="0">
                <a:latin typeface="+mn-lt"/>
              </a:rPr>
              <a:t>How does it work?</a:t>
            </a:r>
            <a:endParaRPr lang="en-US" b="1" dirty="0">
              <a:latin typeface="+mn-lt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42A66D3-EDF1-4109-A32B-F561C5C092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803374"/>
            <a:ext cx="6858000" cy="1454426"/>
          </a:xfrm>
        </p:spPr>
        <p:txBody>
          <a:bodyPr>
            <a:normAutofit/>
          </a:bodyPr>
          <a:lstStyle/>
          <a:p>
            <a:r>
              <a:rPr lang="en-US" sz="2800" b="1" i="1" dirty="0"/>
              <a:t>“I have inclined my heart to perform Your statutes forever, to the very end”</a:t>
            </a:r>
            <a:r>
              <a:rPr lang="en-US" sz="2800" b="1" dirty="0"/>
              <a:t> </a:t>
            </a:r>
            <a:br>
              <a:rPr lang="en-US" sz="2800" b="1" dirty="0"/>
            </a:br>
            <a:r>
              <a:rPr lang="en-US" sz="2800" b="1" dirty="0"/>
              <a:t>(Ps. 119:112). </a:t>
            </a:r>
          </a:p>
        </p:txBody>
      </p:sp>
    </p:spTree>
    <p:extLst>
      <p:ext uri="{BB962C8B-B14F-4D97-AF65-F5344CB8AC3E}">
        <p14:creationId xmlns:p14="http://schemas.microsoft.com/office/powerpoint/2010/main" val="296044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420</Words>
  <Application>Microsoft Office PowerPoint</Application>
  <PresentationFormat>On-screen Show (4:3)</PresentationFormat>
  <Paragraphs>47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1_Office Theme</vt:lpstr>
      <vt:lpstr>2_Office Theme</vt:lpstr>
      <vt:lpstr>PowerPoint Presentation</vt:lpstr>
      <vt:lpstr>How to Study the Bible</vt:lpstr>
      <vt:lpstr>Before we get started</vt:lpstr>
      <vt:lpstr>1. Observation  What does it say?</vt:lpstr>
      <vt:lpstr>Context</vt:lpstr>
      <vt:lpstr>2. Interpretation  What does it mean?</vt:lpstr>
      <vt:lpstr>How To Properly Understand the Bible</vt:lpstr>
      <vt:lpstr>Digging Deeper</vt:lpstr>
      <vt:lpstr>3. Application  How does it work?</vt:lpstr>
      <vt:lpstr>James 1:21-25</vt:lpstr>
      <vt:lpstr>Bible Study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16</cp:revision>
  <dcterms:created xsi:type="dcterms:W3CDTF">2013-03-24T12:46:42Z</dcterms:created>
  <dcterms:modified xsi:type="dcterms:W3CDTF">2020-03-15T18:03:47Z</dcterms:modified>
</cp:coreProperties>
</file>