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 id="2147483686" r:id="rId2"/>
  </p:sldMasterIdLst>
  <p:notesMasterIdLst>
    <p:notesMasterId r:id="rId19"/>
  </p:notesMasterIdLst>
  <p:sldIdLst>
    <p:sldId id="346" r:id="rId3"/>
    <p:sldId id="347" r:id="rId4"/>
    <p:sldId id="348" r:id="rId5"/>
    <p:sldId id="349" r:id="rId6"/>
    <p:sldId id="350" r:id="rId7"/>
    <p:sldId id="351" r:id="rId8"/>
    <p:sldId id="267" r:id="rId9"/>
    <p:sldId id="352" r:id="rId10"/>
    <p:sldId id="353" r:id="rId11"/>
    <p:sldId id="354" r:id="rId12"/>
    <p:sldId id="355" r:id="rId13"/>
    <p:sldId id="268" r:id="rId14"/>
    <p:sldId id="269" r:id="rId15"/>
    <p:sldId id="356" r:id="rId16"/>
    <p:sldId id="357" r:id="rId17"/>
    <p:sldId id="35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DF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20000" autoAdjust="0"/>
    <p:restoredTop sz="94660"/>
  </p:normalViewPr>
  <p:slideViewPr>
    <p:cSldViewPr snapToGrid="0">
      <p:cViewPr varScale="1">
        <p:scale>
          <a:sx n="81" d="100"/>
          <a:sy n="81" d="100"/>
        </p:scale>
        <p:origin x="96" y="702"/>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7E2BD4-AA09-4A10-8C07-38BB4F70A145}" type="datetimeFigureOut">
              <a:rPr lang="en-US" smtClean="0"/>
              <a:t>1/26/2020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095A01-72B6-469D-B07F-495665B60EAF}" type="slidenum">
              <a:rPr lang="en-US" smtClean="0"/>
              <a:t>‹#›</a:t>
            </a:fld>
            <a:endParaRPr lang="en-US"/>
          </a:p>
        </p:txBody>
      </p:sp>
    </p:spTree>
    <p:extLst>
      <p:ext uri="{BB962C8B-B14F-4D97-AF65-F5344CB8AC3E}">
        <p14:creationId xmlns:p14="http://schemas.microsoft.com/office/powerpoint/2010/main" val="506657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4B8A7B6-81B3-4209-88D0-1AF9E58949B5}"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DA5143-6D68-42A7-BC68-DB2AC9C76EE6}" type="slidenum">
              <a:rPr lang="en-US" smtClean="0"/>
              <a:t>‹#›</a:t>
            </a:fld>
            <a:endParaRPr lang="en-US"/>
          </a:p>
        </p:txBody>
      </p:sp>
    </p:spTree>
    <p:extLst>
      <p:ext uri="{BB962C8B-B14F-4D97-AF65-F5344CB8AC3E}">
        <p14:creationId xmlns:p14="http://schemas.microsoft.com/office/powerpoint/2010/main" val="3378603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B8A7B6-81B3-4209-88D0-1AF9E58949B5}"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DA5143-6D68-42A7-BC68-DB2AC9C76EE6}" type="slidenum">
              <a:rPr lang="en-US" smtClean="0"/>
              <a:t>‹#›</a:t>
            </a:fld>
            <a:endParaRPr lang="en-US"/>
          </a:p>
        </p:txBody>
      </p:sp>
    </p:spTree>
    <p:extLst>
      <p:ext uri="{BB962C8B-B14F-4D97-AF65-F5344CB8AC3E}">
        <p14:creationId xmlns:p14="http://schemas.microsoft.com/office/powerpoint/2010/main" val="350594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B8A7B6-81B3-4209-88D0-1AF9E58949B5}"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DA5143-6D68-42A7-BC68-DB2AC9C76EE6}" type="slidenum">
              <a:rPr lang="en-US" smtClean="0"/>
              <a:t>‹#›</a:t>
            </a:fld>
            <a:endParaRPr lang="en-US"/>
          </a:p>
        </p:txBody>
      </p:sp>
    </p:spTree>
    <p:extLst>
      <p:ext uri="{BB962C8B-B14F-4D97-AF65-F5344CB8AC3E}">
        <p14:creationId xmlns:p14="http://schemas.microsoft.com/office/powerpoint/2010/main" val="682925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4B8A7B6-81B3-4209-88D0-1AF9E58949B5}"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DA5143-6D68-42A7-BC68-DB2AC9C76EE6}" type="slidenum">
              <a:rPr lang="en-US" smtClean="0"/>
              <a:t>‹#›</a:t>
            </a:fld>
            <a:endParaRPr lang="en-US"/>
          </a:p>
        </p:txBody>
      </p:sp>
    </p:spTree>
    <p:extLst>
      <p:ext uri="{BB962C8B-B14F-4D97-AF65-F5344CB8AC3E}">
        <p14:creationId xmlns:p14="http://schemas.microsoft.com/office/powerpoint/2010/main" val="11716885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B8A7B6-81B3-4209-88D0-1AF9E58949B5}"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DA5143-6D68-42A7-BC68-DB2AC9C76EE6}" type="slidenum">
              <a:rPr lang="en-US" smtClean="0"/>
              <a:t>‹#›</a:t>
            </a:fld>
            <a:endParaRPr lang="en-US"/>
          </a:p>
        </p:txBody>
      </p:sp>
    </p:spTree>
    <p:extLst>
      <p:ext uri="{BB962C8B-B14F-4D97-AF65-F5344CB8AC3E}">
        <p14:creationId xmlns:p14="http://schemas.microsoft.com/office/powerpoint/2010/main" val="17501076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B8A7B6-81B3-4209-88D0-1AF9E58949B5}"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DA5143-6D68-42A7-BC68-DB2AC9C76EE6}" type="slidenum">
              <a:rPr lang="en-US" smtClean="0"/>
              <a:t>‹#›</a:t>
            </a:fld>
            <a:endParaRPr lang="en-US"/>
          </a:p>
        </p:txBody>
      </p:sp>
    </p:spTree>
    <p:extLst>
      <p:ext uri="{BB962C8B-B14F-4D97-AF65-F5344CB8AC3E}">
        <p14:creationId xmlns:p14="http://schemas.microsoft.com/office/powerpoint/2010/main" val="11347118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4B8A7B6-81B3-4209-88D0-1AF9E58949B5}"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DA5143-6D68-42A7-BC68-DB2AC9C76EE6}" type="slidenum">
              <a:rPr lang="en-US" smtClean="0"/>
              <a:t>‹#›</a:t>
            </a:fld>
            <a:endParaRPr lang="en-US"/>
          </a:p>
        </p:txBody>
      </p:sp>
    </p:spTree>
    <p:extLst>
      <p:ext uri="{BB962C8B-B14F-4D97-AF65-F5344CB8AC3E}">
        <p14:creationId xmlns:p14="http://schemas.microsoft.com/office/powerpoint/2010/main" val="8281173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4B8A7B6-81B3-4209-88D0-1AF9E58949B5}" type="datetimeFigureOut">
              <a:rPr lang="en-US" smtClean="0"/>
              <a:t>1/26/2020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DA5143-6D68-42A7-BC68-DB2AC9C76EE6}" type="slidenum">
              <a:rPr lang="en-US" smtClean="0"/>
              <a:t>‹#›</a:t>
            </a:fld>
            <a:endParaRPr lang="en-US"/>
          </a:p>
        </p:txBody>
      </p:sp>
    </p:spTree>
    <p:extLst>
      <p:ext uri="{BB962C8B-B14F-4D97-AF65-F5344CB8AC3E}">
        <p14:creationId xmlns:p14="http://schemas.microsoft.com/office/powerpoint/2010/main" val="12202712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4B8A7B6-81B3-4209-88D0-1AF9E58949B5}" type="datetimeFigureOut">
              <a:rPr lang="en-US" smtClean="0"/>
              <a:t>1/26/2020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DA5143-6D68-42A7-BC68-DB2AC9C76EE6}" type="slidenum">
              <a:rPr lang="en-US" smtClean="0"/>
              <a:t>‹#›</a:t>
            </a:fld>
            <a:endParaRPr lang="en-US"/>
          </a:p>
        </p:txBody>
      </p:sp>
    </p:spTree>
    <p:extLst>
      <p:ext uri="{BB962C8B-B14F-4D97-AF65-F5344CB8AC3E}">
        <p14:creationId xmlns:p14="http://schemas.microsoft.com/office/powerpoint/2010/main" val="14839083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B8A7B6-81B3-4209-88D0-1AF9E58949B5}" type="datetimeFigureOut">
              <a:rPr lang="en-US" smtClean="0"/>
              <a:t>1/26/2020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DA5143-6D68-42A7-BC68-DB2AC9C76EE6}" type="slidenum">
              <a:rPr lang="en-US" smtClean="0"/>
              <a:t>‹#›</a:t>
            </a:fld>
            <a:endParaRPr lang="en-US"/>
          </a:p>
        </p:txBody>
      </p:sp>
    </p:spTree>
    <p:extLst>
      <p:ext uri="{BB962C8B-B14F-4D97-AF65-F5344CB8AC3E}">
        <p14:creationId xmlns:p14="http://schemas.microsoft.com/office/powerpoint/2010/main" val="37689810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B8A7B6-81B3-4209-88D0-1AF9E58949B5}"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DA5143-6D68-42A7-BC68-DB2AC9C76EE6}" type="slidenum">
              <a:rPr lang="en-US" smtClean="0"/>
              <a:t>‹#›</a:t>
            </a:fld>
            <a:endParaRPr lang="en-US"/>
          </a:p>
        </p:txBody>
      </p:sp>
    </p:spTree>
    <p:extLst>
      <p:ext uri="{BB962C8B-B14F-4D97-AF65-F5344CB8AC3E}">
        <p14:creationId xmlns:p14="http://schemas.microsoft.com/office/powerpoint/2010/main" val="142016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B8A7B6-81B3-4209-88D0-1AF9E58949B5}"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DA5143-6D68-42A7-BC68-DB2AC9C76EE6}" type="slidenum">
              <a:rPr lang="en-US" smtClean="0"/>
              <a:t>‹#›</a:t>
            </a:fld>
            <a:endParaRPr lang="en-US"/>
          </a:p>
        </p:txBody>
      </p:sp>
    </p:spTree>
    <p:extLst>
      <p:ext uri="{BB962C8B-B14F-4D97-AF65-F5344CB8AC3E}">
        <p14:creationId xmlns:p14="http://schemas.microsoft.com/office/powerpoint/2010/main" val="22115068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B8A7B6-81B3-4209-88D0-1AF9E58949B5}"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DA5143-6D68-42A7-BC68-DB2AC9C76EE6}" type="slidenum">
              <a:rPr lang="en-US" smtClean="0"/>
              <a:t>‹#›</a:t>
            </a:fld>
            <a:endParaRPr lang="en-US"/>
          </a:p>
        </p:txBody>
      </p:sp>
    </p:spTree>
    <p:extLst>
      <p:ext uri="{BB962C8B-B14F-4D97-AF65-F5344CB8AC3E}">
        <p14:creationId xmlns:p14="http://schemas.microsoft.com/office/powerpoint/2010/main" val="25208202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B8A7B6-81B3-4209-88D0-1AF9E58949B5}"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DA5143-6D68-42A7-BC68-DB2AC9C76EE6}" type="slidenum">
              <a:rPr lang="en-US" smtClean="0"/>
              <a:t>‹#›</a:t>
            </a:fld>
            <a:endParaRPr lang="en-US"/>
          </a:p>
        </p:txBody>
      </p:sp>
    </p:spTree>
    <p:extLst>
      <p:ext uri="{BB962C8B-B14F-4D97-AF65-F5344CB8AC3E}">
        <p14:creationId xmlns:p14="http://schemas.microsoft.com/office/powerpoint/2010/main" val="33679742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B8A7B6-81B3-4209-88D0-1AF9E58949B5}"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DA5143-6D68-42A7-BC68-DB2AC9C76EE6}" type="slidenum">
              <a:rPr lang="en-US" smtClean="0"/>
              <a:t>‹#›</a:t>
            </a:fld>
            <a:endParaRPr lang="en-US"/>
          </a:p>
        </p:txBody>
      </p:sp>
    </p:spTree>
    <p:extLst>
      <p:ext uri="{BB962C8B-B14F-4D97-AF65-F5344CB8AC3E}">
        <p14:creationId xmlns:p14="http://schemas.microsoft.com/office/powerpoint/2010/main" val="908268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B8A7B6-81B3-4209-88D0-1AF9E58949B5}"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DA5143-6D68-42A7-BC68-DB2AC9C76EE6}" type="slidenum">
              <a:rPr lang="en-US" smtClean="0"/>
              <a:t>‹#›</a:t>
            </a:fld>
            <a:endParaRPr lang="en-US"/>
          </a:p>
        </p:txBody>
      </p:sp>
    </p:spTree>
    <p:extLst>
      <p:ext uri="{BB962C8B-B14F-4D97-AF65-F5344CB8AC3E}">
        <p14:creationId xmlns:p14="http://schemas.microsoft.com/office/powerpoint/2010/main" val="1989891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4B8A7B6-81B3-4209-88D0-1AF9E58949B5}"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DA5143-6D68-42A7-BC68-DB2AC9C76EE6}" type="slidenum">
              <a:rPr lang="en-US" smtClean="0"/>
              <a:t>‹#›</a:t>
            </a:fld>
            <a:endParaRPr lang="en-US"/>
          </a:p>
        </p:txBody>
      </p:sp>
    </p:spTree>
    <p:extLst>
      <p:ext uri="{BB962C8B-B14F-4D97-AF65-F5344CB8AC3E}">
        <p14:creationId xmlns:p14="http://schemas.microsoft.com/office/powerpoint/2010/main" val="2040680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4B8A7B6-81B3-4209-88D0-1AF9E58949B5}" type="datetimeFigureOut">
              <a:rPr lang="en-US" smtClean="0"/>
              <a:t>1/26/2020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DA5143-6D68-42A7-BC68-DB2AC9C76EE6}" type="slidenum">
              <a:rPr lang="en-US" smtClean="0"/>
              <a:t>‹#›</a:t>
            </a:fld>
            <a:endParaRPr lang="en-US"/>
          </a:p>
        </p:txBody>
      </p:sp>
    </p:spTree>
    <p:extLst>
      <p:ext uri="{BB962C8B-B14F-4D97-AF65-F5344CB8AC3E}">
        <p14:creationId xmlns:p14="http://schemas.microsoft.com/office/powerpoint/2010/main" val="1229271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4B8A7B6-81B3-4209-88D0-1AF9E58949B5}" type="datetimeFigureOut">
              <a:rPr lang="en-US" smtClean="0"/>
              <a:t>1/26/2020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DA5143-6D68-42A7-BC68-DB2AC9C76EE6}" type="slidenum">
              <a:rPr lang="en-US" smtClean="0"/>
              <a:t>‹#›</a:t>
            </a:fld>
            <a:endParaRPr lang="en-US"/>
          </a:p>
        </p:txBody>
      </p:sp>
    </p:spTree>
    <p:extLst>
      <p:ext uri="{BB962C8B-B14F-4D97-AF65-F5344CB8AC3E}">
        <p14:creationId xmlns:p14="http://schemas.microsoft.com/office/powerpoint/2010/main" val="455673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B8A7B6-81B3-4209-88D0-1AF9E58949B5}" type="datetimeFigureOut">
              <a:rPr lang="en-US" smtClean="0"/>
              <a:t>1/26/2020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DA5143-6D68-42A7-BC68-DB2AC9C76EE6}" type="slidenum">
              <a:rPr lang="en-US" smtClean="0"/>
              <a:t>‹#›</a:t>
            </a:fld>
            <a:endParaRPr lang="en-US"/>
          </a:p>
        </p:txBody>
      </p:sp>
    </p:spTree>
    <p:extLst>
      <p:ext uri="{BB962C8B-B14F-4D97-AF65-F5344CB8AC3E}">
        <p14:creationId xmlns:p14="http://schemas.microsoft.com/office/powerpoint/2010/main" val="2829890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B8A7B6-81B3-4209-88D0-1AF9E58949B5}"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DA5143-6D68-42A7-BC68-DB2AC9C76EE6}" type="slidenum">
              <a:rPr lang="en-US" smtClean="0"/>
              <a:t>‹#›</a:t>
            </a:fld>
            <a:endParaRPr lang="en-US"/>
          </a:p>
        </p:txBody>
      </p:sp>
    </p:spTree>
    <p:extLst>
      <p:ext uri="{BB962C8B-B14F-4D97-AF65-F5344CB8AC3E}">
        <p14:creationId xmlns:p14="http://schemas.microsoft.com/office/powerpoint/2010/main" val="1879022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B8A7B6-81B3-4209-88D0-1AF9E58949B5}"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DA5143-6D68-42A7-BC68-DB2AC9C76EE6}" type="slidenum">
              <a:rPr lang="en-US" smtClean="0"/>
              <a:t>‹#›</a:t>
            </a:fld>
            <a:endParaRPr lang="en-US"/>
          </a:p>
        </p:txBody>
      </p:sp>
    </p:spTree>
    <p:extLst>
      <p:ext uri="{BB962C8B-B14F-4D97-AF65-F5344CB8AC3E}">
        <p14:creationId xmlns:p14="http://schemas.microsoft.com/office/powerpoint/2010/main" val="3142058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B8A7B6-81B3-4209-88D0-1AF9E58949B5}" type="datetimeFigureOut">
              <a:rPr lang="en-US" smtClean="0"/>
              <a:t>1/26/2020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DA5143-6D68-42A7-BC68-DB2AC9C76EE6}" type="slidenum">
              <a:rPr lang="en-US" smtClean="0"/>
              <a:t>‹#›</a:t>
            </a:fld>
            <a:endParaRPr lang="en-US"/>
          </a:p>
        </p:txBody>
      </p:sp>
    </p:spTree>
    <p:extLst>
      <p:ext uri="{BB962C8B-B14F-4D97-AF65-F5344CB8AC3E}">
        <p14:creationId xmlns:p14="http://schemas.microsoft.com/office/powerpoint/2010/main" val="683285359"/>
      </p:ext>
    </p:extLst>
  </p:cSld>
  <p:clrMap bg1="dk1" tx1="lt1" bg2="dk2"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B8A7B6-81B3-4209-88D0-1AF9E58949B5}" type="datetimeFigureOut">
              <a:rPr lang="en-US" smtClean="0"/>
              <a:t>1/26/2020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DA5143-6D68-42A7-BC68-DB2AC9C76EE6}" type="slidenum">
              <a:rPr lang="en-US" smtClean="0"/>
              <a:t>‹#›</a:t>
            </a:fld>
            <a:endParaRPr lang="en-US"/>
          </a:p>
        </p:txBody>
      </p:sp>
    </p:spTree>
    <p:extLst>
      <p:ext uri="{BB962C8B-B14F-4D97-AF65-F5344CB8AC3E}">
        <p14:creationId xmlns:p14="http://schemas.microsoft.com/office/powerpoint/2010/main" val="1338583754"/>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23695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64BD4-E126-46E4-BE86-A902B25C5405}"/>
              </a:ext>
            </a:extLst>
          </p:cNvPr>
          <p:cNvSpPr>
            <a:spLocks noGrp="1"/>
          </p:cNvSpPr>
          <p:nvPr>
            <p:ph type="title"/>
          </p:nvPr>
        </p:nvSpPr>
        <p:spPr>
          <a:xfrm>
            <a:off x="628650" y="365127"/>
            <a:ext cx="7886700" cy="973344"/>
          </a:xfrm>
        </p:spPr>
        <p:txBody>
          <a:bodyPr>
            <a:normAutofit/>
          </a:bodyPr>
          <a:lstStyle/>
          <a:p>
            <a:pPr algn="ctr"/>
            <a:r>
              <a:rPr lang="en-US" b="1" dirty="0">
                <a:latin typeface="+mn-lt"/>
              </a:rPr>
              <a:t>2. The Age of the Earth </a:t>
            </a:r>
          </a:p>
        </p:txBody>
      </p:sp>
      <p:sp>
        <p:nvSpPr>
          <p:cNvPr id="3" name="Content Placeholder 2">
            <a:extLst>
              <a:ext uri="{FF2B5EF4-FFF2-40B4-BE49-F238E27FC236}">
                <a16:creationId xmlns:a16="http://schemas.microsoft.com/office/drawing/2014/main" id="{2E8FF44E-3FA4-41CF-90F8-84034FA0C313}"/>
              </a:ext>
            </a:extLst>
          </p:cNvPr>
          <p:cNvSpPr>
            <a:spLocks noGrp="1"/>
          </p:cNvSpPr>
          <p:nvPr>
            <p:ph idx="1"/>
          </p:nvPr>
        </p:nvSpPr>
        <p:spPr>
          <a:xfrm>
            <a:off x="3074504" y="1669772"/>
            <a:ext cx="5440846" cy="1453566"/>
          </a:xfrm>
        </p:spPr>
        <p:txBody>
          <a:bodyPr>
            <a:normAutofit/>
          </a:bodyPr>
          <a:lstStyle/>
          <a:p>
            <a:pPr marL="0" indent="0">
              <a:buNone/>
            </a:pPr>
            <a:r>
              <a:rPr lang="en-US" b="1" i="1" dirty="0">
                <a:solidFill>
                  <a:srgbClr val="002060"/>
                </a:solidFill>
              </a:rPr>
              <a:t>Naturalistic science says man is a newcomer, a recent development of evolution.</a:t>
            </a:r>
          </a:p>
        </p:txBody>
      </p:sp>
      <p:sp>
        <p:nvSpPr>
          <p:cNvPr id="4" name="Rectangle 3">
            <a:extLst>
              <a:ext uri="{FF2B5EF4-FFF2-40B4-BE49-F238E27FC236}">
                <a16:creationId xmlns:a16="http://schemas.microsoft.com/office/drawing/2014/main" id="{B27D8BC1-F772-4DDC-93D3-5ADA694019DF}"/>
              </a:ext>
            </a:extLst>
          </p:cNvPr>
          <p:cNvSpPr/>
          <p:nvPr/>
        </p:nvSpPr>
        <p:spPr>
          <a:xfrm>
            <a:off x="357809" y="3286539"/>
            <a:ext cx="8481391" cy="808383"/>
          </a:xfrm>
          <a:prstGeom prst="rect">
            <a:avLst/>
          </a:prstGeom>
          <a:solidFill>
            <a:srgbClr val="FFFF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B057B876-4CAD-4472-B65E-4D662746B7A9}"/>
              </a:ext>
            </a:extLst>
          </p:cNvPr>
          <p:cNvSpPr txBox="1"/>
          <p:nvPr/>
        </p:nvSpPr>
        <p:spPr>
          <a:xfrm>
            <a:off x="2564296" y="3432436"/>
            <a:ext cx="4015408"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The History of the Earth</a:t>
            </a:r>
          </a:p>
        </p:txBody>
      </p:sp>
      <p:sp>
        <p:nvSpPr>
          <p:cNvPr id="8" name="Arrow: Down 7">
            <a:extLst>
              <a:ext uri="{FF2B5EF4-FFF2-40B4-BE49-F238E27FC236}">
                <a16:creationId xmlns:a16="http://schemas.microsoft.com/office/drawing/2014/main" id="{23F97DFE-334A-4E2C-BABE-90503B319981}"/>
              </a:ext>
            </a:extLst>
          </p:cNvPr>
          <p:cNvSpPr/>
          <p:nvPr/>
        </p:nvSpPr>
        <p:spPr>
          <a:xfrm>
            <a:off x="8534400" y="1669772"/>
            <a:ext cx="365263" cy="1577009"/>
          </a:xfrm>
          <a:prstGeom prst="downArrow">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32E3A755-98C2-4556-B505-79E8C2DE7DAF}"/>
              </a:ext>
            </a:extLst>
          </p:cNvPr>
          <p:cNvSpPr txBox="1"/>
          <p:nvPr/>
        </p:nvSpPr>
        <p:spPr>
          <a:xfrm>
            <a:off x="1802296" y="2875723"/>
            <a:ext cx="5579165"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 Old Earth - 4.5 billion years</a:t>
            </a:r>
          </a:p>
        </p:txBody>
      </p:sp>
      <p:sp>
        <p:nvSpPr>
          <p:cNvPr id="11" name="TextBox 10">
            <a:extLst>
              <a:ext uri="{FF2B5EF4-FFF2-40B4-BE49-F238E27FC236}">
                <a16:creationId xmlns:a16="http://schemas.microsoft.com/office/drawing/2014/main" id="{AB87AFCC-586B-4D68-8054-FC3EA5DC6422}"/>
              </a:ext>
            </a:extLst>
          </p:cNvPr>
          <p:cNvSpPr txBox="1"/>
          <p:nvPr/>
        </p:nvSpPr>
        <p:spPr>
          <a:xfrm>
            <a:off x="1808921" y="4081674"/>
            <a:ext cx="5579165"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Young Earth - 6 thousand years</a:t>
            </a:r>
          </a:p>
        </p:txBody>
      </p:sp>
    </p:spTree>
    <p:extLst>
      <p:ext uri="{BB962C8B-B14F-4D97-AF65-F5344CB8AC3E}">
        <p14:creationId xmlns:p14="http://schemas.microsoft.com/office/powerpoint/2010/main" val="1469163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64BD4-E126-46E4-BE86-A902B25C5405}"/>
              </a:ext>
            </a:extLst>
          </p:cNvPr>
          <p:cNvSpPr>
            <a:spLocks noGrp="1"/>
          </p:cNvSpPr>
          <p:nvPr>
            <p:ph type="title"/>
          </p:nvPr>
        </p:nvSpPr>
        <p:spPr>
          <a:xfrm>
            <a:off x="628650" y="365127"/>
            <a:ext cx="7886700" cy="973344"/>
          </a:xfrm>
        </p:spPr>
        <p:txBody>
          <a:bodyPr>
            <a:normAutofit/>
          </a:bodyPr>
          <a:lstStyle/>
          <a:p>
            <a:pPr algn="ctr"/>
            <a:r>
              <a:rPr lang="en-US" b="1" dirty="0">
                <a:latin typeface="+mn-lt"/>
              </a:rPr>
              <a:t>2. The Age of the Earth </a:t>
            </a:r>
          </a:p>
        </p:txBody>
      </p:sp>
      <p:sp>
        <p:nvSpPr>
          <p:cNvPr id="3" name="Content Placeholder 2">
            <a:extLst>
              <a:ext uri="{FF2B5EF4-FFF2-40B4-BE49-F238E27FC236}">
                <a16:creationId xmlns:a16="http://schemas.microsoft.com/office/drawing/2014/main" id="{2E8FF44E-3FA4-41CF-90F8-84034FA0C313}"/>
              </a:ext>
            </a:extLst>
          </p:cNvPr>
          <p:cNvSpPr>
            <a:spLocks noGrp="1"/>
          </p:cNvSpPr>
          <p:nvPr>
            <p:ph idx="1"/>
          </p:nvPr>
        </p:nvSpPr>
        <p:spPr>
          <a:xfrm>
            <a:off x="3074504" y="1669772"/>
            <a:ext cx="5440846" cy="1453566"/>
          </a:xfrm>
        </p:spPr>
        <p:txBody>
          <a:bodyPr>
            <a:normAutofit/>
          </a:bodyPr>
          <a:lstStyle/>
          <a:p>
            <a:pPr marL="0" indent="0">
              <a:buNone/>
            </a:pPr>
            <a:r>
              <a:rPr lang="en-US" b="1" i="1" dirty="0">
                <a:solidFill>
                  <a:srgbClr val="002060"/>
                </a:solidFill>
              </a:rPr>
              <a:t>Naturalistic science says man is a newcomer, a recent development of evolution.</a:t>
            </a:r>
          </a:p>
        </p:txBody>
      </p:sp>
      <p:sp>
        <p:nvSpPr>
          <p:cNvPr id="4" name="Rectangle 3">
            <a:extLst>
              <a:ext uri="{FF2B5EF4-FFF2-40B4-BE49-F238E27FC236}">
                <a16:creationId xmlns:a16="http://schemas.microsoft.com/office/drawing/2014/main" id="{B27D8BC1-F772-4DDC-93D3-5ADA694019DF}"/>
              </a:ext>
            </a:extLst>
          </p:cNvPr>
          <p:cNvSpPr/>
          <p:nvPr/>
        </p:nvSpPr>
        <p:spPr>
          <a:xfrm>
            <a:off x="357809" y="3286539"/>
            <a:ext cx="8481391" cy="808383"/>
          </a:xfrm>
          <a:prstGeom prst="rect">
            <a:avLst/>
          </a:prstGeom>
          <a:solidFill>
            <a:srgbClr val="FFFF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B057B876-4CAD-4472-B65E-4D662746B7A9}"/>
              </a:ext>
            </a:extLst>
          </p:cNvPr>
          <p:cNvSpPr txBox="1"/>
          <p:nvPr/>
        </p:nvSpPr>
        <p:spPr>
          <a:xfrm>
            <a:off x="2564296" y="3432436"/>
            <a:ext cx="4015408"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The History of the Earth</a:t>
            </a:r>
          </a:p>
        </p:txBody>
      </p:sp>
      <p:sp>
        <p:nvSpPr>
          <p:cNvPr id="6" name="Content Placeholder 2">
            <a:extLst>
              <a:ext uri="{FF2B5EF4-FFF2-40B4-BE49-F238E27FC236}">
                <a16:creationId xmlns:a16="http://schemas.microsoft.com/office/drawing/2014/main" id="{E261C51B-8CE7-474B-934C-C47E0E1C60DA}"/>
              </a:ext>
            </a:extLst>
          </p:cNvPr>
          <p:cNvSpPr txBox="1">
            <a:spLocks/>
          </p:cNvSpPr>
          <p:nvPr/>
        </p:nvSpPr>
        <p:spPr>
          <a:xfrm>
            <a:off x="635278" y="4562205"/>
            <a:ext cx="4360792" cy="15770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1" u="none" strike="noStrike" kern="1200" cap="none" spc="0" normalizeH="0" baseline="0" noProof="0" dirty="0">
                <a:ln>
                  <a:noFill/>
                </a:ln>
                <a:solidFill>
                  <a:srgbClr val="FF0000"/>
                </a:solidFill>
                <a:effectLst/>
                <a:uLnTx/>
                <a:uFillTx/>
                <a:latin typeface="Calibri" panose="020F0502020204030204"/>
                <a:ea typeface="+mn-ea"/>
                <a:cs typeface="+mn-cs"/>
              </a:rPr>
              <a:t>Jesus says man was made at the beginning. </a:t>
            </a:r>
            <a:br>
              <a:rPr kumimoji="0" lang="en-US" sz="3200" b="1" i="1" u="none" strike="noStrike" kern="1200" cap="none" spc="0" normalizeH="0" baseline="0" noProof="0" dirty="0">
                <a:ln>
                  <a:noFill/>
                </a:ln>
                <a:solidFill>
                  <a:srgbClr val="FF0000"/>
                </a:solidFill>
                <a:effectLst/>
                <a:uLnTx/>
                <a:uFillTx/>
                <a:latin typeface="Calibri" panose="020F0502020204030204"/>
                <a:ea typeface="+mn-ea"/>
                <a:cs typeface="+mn-cs"/>
              </a:rPr>
            </a:br>
            <a:r>
              <a:rPr kumimoji="0" lang="en-US" sz="3200" b="1" i="1"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Matthew 19:4 </a:t>
            </a:r>
            <a:endParaRPr kumimoji="0" lang="en-US" sz="32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8" name="Arrow: Down 7">
            <a:extLst>
              <a:ext uri="{FF2B5EF4-FFF2-40B4-BE49-F238E27FC236}">
                <a16:creationId xmlns:a16="http://schemas.microsoft.com/office/drawing/2014/main" id="{23F97DFE-334A-4E2C-BABE-90503B319981}"/>
              </a:ext>
            </a:extLst>
          </p:cNvPr>
          <p:cNvSpPr/>
          <p:nvPr/>
        </p:nvSpPr>
        <p:spPr>
          <a:xfrm>
            <a:off x="8534400" y="1669772"/>
            <a:ext cx="365263" cy="1577009"/>
          </a:xfrm>
          <a:prstGeom prst="downArrow">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Arrow: Down 8">
            <a:extLst>
              <a:ext uri="{FF2B5EF4-FFF2-40B4-BE49-F238E27FC236}">
                <a16:creationId xmlns:a16="http://schemas.microsoft.com/office/drawing/2014/main" id="{38ECA054-0AC7-4132-AFAD-3076A9A1287F}"/>
              </a:ext>
            </a:extLst>
          </p:cNvPr>
          <p:cNvSpPr/>
          <p:nvPr/>
        </p:nvSpPr>
        <p:spPr>
          <a:xfrm rot="10800000">
            <a:off x="251791" y="4117489"/>
            <a:ext cx="365263" cy="1577009"/>
          </a:xfrm>
          <a:prstGeom prst="down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32E3A755-98C2-4556-B505-79E8C2DE7DAF}"/>
              </a:ext>
            </a:extLst>
          </p:cNvPr>
          <p:cNvSpPr txBox="1"/>
          <p:nvPr/>
        </p:nvSpPr>
        <p:spPr>
          <a:xfrm>
            <a:off x="1802296" y="2875723"/>
            <a:ext cx="5579165"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 Old Earth - 4.5 billion years</a:t>
            </a:r>
          </a:p>
        </p:txBody>
      </p:sp>
      <p:sp>
        <p:nvSpPr>
          <p:cNvPr id="11" name="TextBox 10">
            <a:extLst>
              <a:ext uri="{FF2B5EF4-FFF2-40B4-BE49-F238E27FC236}">
                <a16:creationId xmlns:a16="http://schemas.microsoft.com/office/drawing/2014/main" id="{AB87AFCC-586B-4D68-8054-FC3EA5DC6422}"/>
              </a:ext>
            </a:extLst>
          </p:cNvPr>
          <p:cNvSpPr txBox="1"/>
          <p:nvPr/>
        </p:nvSpPr>
        <p:spPr>
          <a:xfrm>
            <a:off x="1808921" y="4081674"/>
            <a:ext cx="5579165"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Young Earth - 6 thousand years</a:t>
            </a:r>
          </a:p>
        </p:txBody>
      </p:sp>
    </p:spTree>
    <p:extLst>
      <p:ext uri="{BB962C8B-B14F-4D97-AF65-F5344CB8AC3E}">
        <p14:creationId xmlns:p14="http://schemas.microsoft.com/office/powerpoint/2010/main" val="3152314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44AD2-7D33-4FDB-BD97-54EA8B6CF465}"/>
              </a:ext>
            </a:extLst>
          </p:cNvPr>
          <p:cNvSpPr>
            <a:spLocks noGrp="1"/>
          </p:cNvSpPr>
          <p:nvPr>
            <p:ph type="title"/>
          </p:nvPr>
        </p:nvSpPr>
        <p:spPr/>
        <p:txBody>
          <a:bodyPr/>
          <a:lstStyle/>
          <a:p>
            <a:pPr algn="ctr"/>
            <a:r>
              <a:rPr lang="en-US" b="1" dirty="0">
                <a:latin typeface="+mn-lt"/>
              </a:rPr>
              <a:t>3. Divorce and Remarriage</a:t>
            </a:r>
          </a:p>
        </p:txBody>
      </p:sp>
      <p:sp>
        <p:nvSpPr>
          <p:cNvPr id="3" name="Content Placeholder 2">
            <a:extLst>
              <a:ext uri="{FF2B5EF4-FFF2-40B4-BE49-F238E27FC236}">
                <a16:creationId xmlns:a16="http://schemas.microsoft.com/office/drawing/2014/main" id="{2B9200A9-7735-4CD2-8756-BA3D3B11E66E}"/>
              </a:ext>
            </a:extLst>
          </p:cNvPr>
          <p:cNvSpPr>
            <a:spLocks noGrp="1"/>
          </p:cNvSpPr>
          <p:nvPr>
            <p:ph idx="1"/>
          </p:nvPr>
        </p:nvSpPr>
        <p:spPr/>
        <p:txBody>
          <a:bodyPr>
            <a:normAutofit/>
          </a:bodyPr>
          <a:lstStyle/>
          <a:p>
            <a:pPr marL="0" indent="0">
              <a:buNone/>
            </a:pPr>
            <a:endParaRPr lang="en-US" b="1" dirty="0"/>
          </a:p>
          <a:p>
            <a:pPr marL="0" indent="0">
              <a:buNone/>
            </a:pPr>
            <a:r>
              <a:rPr lang="en-US" b="1" dirty="0"/>
              <a:t>And I say to you, whoever divorces his wife, except for sexual immorality, and marries another, commits adultery; and whoever marries her who is divorced commits adultery. </a:t>
            </a:r>
          </a:p>
          <a:p>
            <a:pPr marL="0" indent="0">
              <a:buNone/>
            </a:pPr>
            <a:endParaRPr lang="en-US" sz="800" b="1" dirty="0"/>
          </a:p>
          <a:p>
            <a:pPr marL="0" indent="0">
              <a:buNone/>
            </a:pPr>
            <a:r>
              <a:rPr lang="en-US" b="1" dirty="0"/>
              <a:t>Matthew 19:9</a:t>
            </a:r>
          </a:p>
        </p:txBody>
      </p:sp>
      <p:pic>
        <p:nvPicPr>
          <p:cNvPr id="4" name="Picture 2" descr="Related image">
            <a:extLst>
              <a:ext uri="{FF2B5EF4-FFF2-40B4-BE49-F238E27FC236}">
                <a16:creationId xmlns:a16="http://schemas.microsoft.com/office/drawing/2014/main" id="{ECCCF7C3-5EA8-4B73-BB34-6D3040ACCE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7850" y="4348163"/>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8263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44AD2-7D33-4FDB-BD97-54EA8B6CF465}"/>
              </a:ext>
            </a:extLst>
          </p:cNvPr>
          <p:cNvSpPr>
            <a:spLocks noGrp="1"/>
          </p:cNvSpPr>
          <p:nvPr>
            <p:ph type="title"/>
          </p:nvPr>
        </p:nvSpPr>
        <p:spPr/>
        <p:txBody>
          <a:bodyPr/>
          <a:lstStyle/>
          <a:p>
            <a:pPr algn="ctr"/>
            <a:r>
              <a:rPr lang="en-US" b="1" dirty="0">
                <a:latin typeface="+mn-lt"/>
              </a:rPr>
              <a:t>4. Serving Two Masters</a:t>
            </a:r>
          </a:p>
        </p:txBody>
      </p:sp>
      <p:sp>
        <p:nvSpPr>
          <p:cNvPr id="3" name="Content Placeholder 2">
            <a:extLst>
              <a:ext uri="{FF2B5EF4-FFF2-40B4-BE49-F238E27FC236}">
                <a16:creationId xmlns:a16="http://schemas.microsoft.com/office/drawing/2014/main" id="{2B9200A9-7735-4CD2-8756-BA3D3B11E66E}"/>
              </a:ext>
            </a:extLst>
          </p:cNvPr>
          <p:cNvSpPr>
            <a:spLocks noGrp="1"/>
          </p:cNvSpPr>
          <p:nvPr>
            <p:ph idx="1"/>
          </p:nvPr>
        </p:nvSpPr>
        <p:spPr/>
        <p:txBody>
          <a:bodyPr>
            <a:normAutofit/>
          </a:bodyPr>
          <a:lstStyle/>
          <a:p>
            <a:pPr marL="0" indent="0">
              <a:buNone/>
            </a:pPr>
            <a:endParaRPr lang="en-US" b="1" dirty="0"/>
          </a:p>
          <a:p>
            <a:pPr marL="0" indent="0">
              <a:buNone/>
            </a:pPr>
            <a:r>
              <a:rPr lang="en-US" b="1" dirty="0"/>
              <a:t>No one can serve two masters; for either he will hate the one and love the other, or else he will be loyal to the one and despise the other. You cannot serve God and mammon. </a:t>
            </a:r>
          </a:p>
          <a:p>
            <a:pPr marL="0" indent="0">
              <a:buNone/>
            </a:pPr>
            <a:endParaRPr lang="en-US" sz="800" b="1" dirty="0"/>
          </a:p>
          <a:p>
            <a:pPr marL="0" indent="0">
              <a:buNone/>
            </a:pPr>
            <a:r>
              <a:rPr lang="en-US" b="1" dirty="0"/>
              <a:t>Matthew 6:24</a:t>
            </a:r>
          </a:p>
        </p:txBody>
      </p:sp>
      <p:pic>
        <p:nvPicPr>
          <p:cNvPr id="4" name="Picture 2" descr="Related image">
            <a:extLst>
              <a:ext uri="{FF2B5EF4-FFF2-40B4-BE49-F238E27FC236}">
                <a16:creationId xmlns:a16="http://schemas.microsoft.com/office/drawing/2014/main" id="{ECCCF7C3-5EA8-4B73-BB34-6D3040ACCE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7850" y="4348163"/>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5737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44AD2-7D33-4FDB-BD97-54EA8B6CF465}"/>
              </a:ext>
            </a:extLst>
          </p:cNvPr>
          <p:cNvSpPr>
            <a:spLocks noGrp="1"/>
          </p:cNvSpPr>
          <p:nvPr>
            <p:ph type="title"/>
          </p:nvPr>
        </p:nvSpPr>
        <p:spPr/>
        <p:txBody>
          <a:bodyPr/>
          <a:lstStyle/>
          <a:p>
            <a:pPr algn="ctr"/>
            <a:r>
              <a:rPr lang="en-US" b="1" dirty="0">
                <a:latin typeface="+mn-lt"/>
              </a:rPr>
              <a:t>4. Serving Two Masters</a:t>
            </a:r>
          </a:p>
        </p:txBody>
      </p:sp>
      <p:sp>
        <p:nvSpPr>
          <p:cNvPr id="3" name="Content Placeholder 2">
            <a:extLst>
              <a:ext uri="{FF2B5EF4-FFF2-40B4-BE49-F238E27FC236}">
                <a16:creationId xmlns:a16="http://schemas.microsoft.com/office/drawing/2014/main" id="{2B9200A9-7735-4CD2-8756-BA3D3B11E66E}"/>
              </a:ext>
            </a:extLst>
          </p:cNvPr>
          <p:cNvSpPr>
            <a:spLocks noGrp="1"/>
          </p:cNvSpPr>
          <p:nvPr>
            <p:ph idx="1"/>
          </p:nvPr>
        </p:nvSpPr>
        <p:spPr/>
        <p:txBody>
          <a:bodyPr>
            <a:normAutofit/>
          </a:bodyPr>
          <a:lstStyle/>
          <a:p>
            <a:pPr marL="0" indent="0">
              <a:buNone/>
            </a:pPr>
            <a:endParaRPr lang="en-US" b="1" dirty="0"/>
          </a:p>
          <a:p>
            <a:pPr marL="0" indent="0">
              <a:buNone/>
            </a:pPr>
            <a:r>
              <a:rPr lang="en-US" b="1" dirty="0"/>
              <a:t>No one can serve two masters; for either he will hate the one and love the other, or else he will be loyal to the one and despise the other. You cannot serve God and mammon. </a:t>
            </a:r>
          </a:p>
          <a:p>
            <a:pPr marL="0" indent="0">
              <a:buNone/>
            </a:pPr>
            <a:endParaRPr lang="en-US" sz="800" b="1" dirty="0"/>
          </a:p>
          <a:p>
            <a:pPr marL="0" indent="0">
              <a:buNone/>
            </a:pPr>
            <a:r>
              <a:rPr lang="en-US" b="1" dirty="0"/>
              <a:t>Matthew 6:24</a:t>
            </a:r>
          </a:p>
        </p:txBody>
      </p:sp>
      <p:pic>
        <p:nvPicPr>
          <p:cNvPr id="4" name="Picture 2" descr="Related image">
            <a:extLst>
              <a:ext uri="{FF2B5EF4-FFF2-40B4-BE49-F238E27FC236}">
                <a16:creationId xmlns:a16="http://schemas.microsoft.com/office/drawing/2014/main" id="{ECCCF7C3-5EA8-4B73-BB34-6D3040ACCE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7850" y="4348163"/>
            <a:ext cx="2857500" cy="18288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Rounded Corners 4">
            <a:extLst>
              <a:ext uri="{FF2B5EF4-FFF2-40B4-BE49-F238E27FC236}">
                <a16:creationId xmlns:a16="http://schemas.microsoft.com/office/drawing/2014/main" id="{4133709A-6871-4879-9C9C-7B61DAC4A414}"/>
              </a:ext>
            </a:extLst>
          </p:cNvPr>
          <p:cNvSpPr/>
          <p:nvPr/>
        </p:nvSpPr>
        <p:spPr>
          <a:xfrm>
            <a:off x="424070" y="1690689"/>
            <a:ext cx="8388626" cy="3954737"/>
          </a:xfrm>
          <a:prstGeom prst="roundRect">
            <a:avLst/>
          </a:prstGeom>
          <a:solidFill>
            <a:schemeClr val="accent6">
              <a:lumMod val="50000"/>
            </a:schemeClr>
          </a:solidFill>
          <a:ln>
            <a:solidFill>
              <a:schemeClr val="tx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4318C3E0-1F24-4506-9ABF-51AB2E3FDB5B}"/>
              </a:ext>
            </a:extLst>
          </p:cNvPr>
          <p:cNvSpPr txBox="1"/>
          <p:nvPr/>
        </p:nvSpPr>
        <p:spPr>
          <a:xfrm>
            <a:off x="781878" y="2014333"/>
            <a:ext cx="7693715" cy="329320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Calibri" panose="020F0502020204030204"/>
                <a:ea typeface="+mn-ea"/>
                <a:cs typeface="+mn-cs"/>
              </a:rPr>
              <a:t>Money is a terrible master. </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1" i="0" u="none" strike="noStrike" kern="1200" cap="none" spc="0" normalizeH="0" baseline="0" noProof="0" dirty="0">
                <a:ln>
                  <a:noFill/>
                </a:ln>
                <a:solidFill>
                  <a:prstClr val="white"/>
                </a:solidFill>
                <a:effectLst/>
                <a:uLnTx/>
                <a:uFillTx/>
                <a:latin typeface="Calibri" panose="020F0502020204030204"/>
                <a:ea typeface="+mn-ea"/>
                <a:cs typeface="+mn-cs"/>
              </a:rPr>
              <a:t>Riches are deceptive (Matt. 13:22). </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1" i="0" u="none" strike="noStrike" kern="1200" cap="none" spc="0" normalizeH="0" baseline="0" noProof="0" dirty="0">
                <a:ln>
                  <a:noFill/>
                </a:ln>
                <a:solidFill>
                  <a:prstClr val="white"/>
                </a:solidFill>
                <a:effectLst/>
                <a:uLnTx/>
                <a:uFillTx/>
                <a:latin typeface="Calibri" panose="020F0502020204030204"/>
                <a:ea typeface="+mn-ea"/>
                <a:cs typeface="+mn-cs"/>
              </a:rPr>
              <a:t>They promise happiness, then </a:t>
            </a:r>
            <a:r>
              <a:rPr kumimoji="0" lang="en-US" sz="2800" b="1" i="1" u="none" strike="noStrike" kern="1200" cap="none" spc="0" normalizeH="0" baseline="0" noProof="0" dirty="0">
                <a:ln>
                  <a:noFill/>
                </a:ln>
                <a:solidFill>
                  <a:prstClr val="white"/>
                </a:solidFill>
                <a:effectLst/>
                <a:uLnTx/>
                <a:uFillTx/>
                <a:latin typeface="Calibri" panose="020F0502020204030204"/>
                <a:ea typeface="+mn-ea"/>
                <a:cs typeface="+mn-cs"/>
              </a:rPr>
              <a:t>make themselves wings</a:t>
            </a:r>
            <a:r>
              <a:rPr kumimoji="0" lang="en-US" sz="2800" b="1" i="0" u="none" strike="noStrike" kern="1200" cap="none" spc="0" normalizeH="0" baseline="0" noProof="0" dirty="0">
                <a:ln>
                  <a:noFill/>
                </a:ln>
                <a:solidFill>
                  <a:prstClr val="white"/>
                </a:solidFill>
                <a:effectLst/>
                <a:uLnTx/>
                <a:uFillTx/>
                <a:latin typeface="Calibri" panose="020F0502020204030204"/>
                <a:ea typeface="+mn-ea"/>
                <a:cs typeface="+mn-cs"/>
              </a:rPr>
              <a:t> and </a:t>
            </a:r>
            <a:r>
              <a:rPr kumimoji="0" lang="en-US" sz="2800" b="1" i="1" u="none" strike="noStrike" kern="1200" cap="none" spc="0" normalizeH="0" baseline="0" noProof="0" dirty="0">
                <a:ln>
                  <a:noFill/>
                </a:ln>
                <a:solidFill>
                  <a:prstClr val="white"/>
                </a:solidFill>
                <a:effectLst/>
                <a:uLnTx/>
                <a:uFillTx/>
                <a:latin typeface="Calibri" panose="020F0502020204030204"/>
                <a:ea typeface="+mn-ea"/>
                <a:cs typeface="+mn-cs"/>
              </a:rPr>
              <a:t>fly away</a:t>
            </a:r>
            <a:r>
              <a:rPr kumimoji="0" lang="en-US" sz="2800" b="1" i="0" u="none" strike="noStrike" kern="1200" cap="none" spc="0" normalizeH="0" baseline="0" noProof="0" dirty="0">
                <a:ln>
                  <a:noFill/>
                </a:ln>
                <a:solidFill>
                  <a:prstClr val="white"/>
                </a:solidFill>
                <a:effectLst/>
                <a:uLnTx/>
                <a:uFillTx/>
                <a:latin typeface="Calibri" panose="020F0502020204030204"/>
                <a:ea typeface="+mn-ea"/>
                <a:cs typeface="+mn-cs"/>
              </a:rPr>
              <a:t> (Prov. 23:5). </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1" i="1" u="none" strike="noStrike" kern="1200" cap="none" spc="0" normalizeH="0" baseline="0" noProof="0" dirty="0">
                <a:ln>
                  <a:noFill/>
                </a:ln>
                <a:solidFill>
                  <a:prstClr val="white"/>
                </a:solidFill>
                <a:effectLst/>
                <a:uLnTx/>
                <a:uFillTx/>
                <a:latin typeface="Calibri" panose="020F0502020204030204"/>
                <a:ea typeface="+mn-ea"/>
                <a:cs typeface="+mn-cs"/>
              </a:rPr>
              <a:t>The love of money is a root of all kinds of evil</a:t>
            </a:r>
            <a:r>
              <a:rPr kumimoji="0" lang="en-US" sz="2800" b="1" i="0" u="none" strike="noStrike" kern="1200" cap="none" spc="0" normalizeH="0" baseline="0" noProof="0" dirty="0">
                <a:ln>
                  <a:noFill/>
                </a:ln>
                <a:solidFill>
                  <a:prstClr val="white"/>
                </a:solidFill>
                <a:effectLst/>
                <a:uLnTx/>
                <a:uFillTx/>
                <a:latin typeface="Calibri" panose="020F0502020204030204"/>
                <a:ea typeface="+mn-ea"/>
                <a:cs typeface="+mn-cs"/>
              </a:rPr>
              <a:t>, causing some to stray from the faith and pierce themselves with many sorrows (1 Tim. 6:9-10). </a:t>
            </a:r>
          </a:p>
        </p:txBody>
      </p:sp>
    </p:spTree>
    <p:extLst>
      <p:ext uri="{BB962C8B-B14F-4D97-AF65-F5344CB8AC3E}">
        <p14:creationId xmlns:p14="http://schemas.microsoft.com/office/powerpoint/2010/main" val="1914922091"/>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44AD2-7D33-4FDB-BD97-54EA8B6CF465}"/>
              </a:ext>
            </a:extLst>
          </p:cNvPr>
          <p:cNvSpPr>
            <a:spLocks noGrp="1"/>
          </p:cNvSpPr>
          <p:nvPr>
            <p:ph type="title"/>
          </p:nvPr>
        </p:nvSpPr>
        <p:spPr/>
        <p:txBody>
          <a:bodyPr/>
          <a:lstStyle/>
          <a:p>
            <a:pPr algn="ctr"/>
            <a:r>
              <a:rPr lang="en-US" b="1" dirty="0">
                <a:latin typeface="+mn-lt"/>
              </a:rPr>
              <a:t>5. Identifying Ourselves as the Lord’s Disciples</a:t>
            </a:r>
          </a:p>
        </p:txBody>
      </p:sp>
      <p:sp>
        <p:nvSpPr>
          <p:cNvPr id="3" name="Content Placeholder 2">
            <a:extLst>
              <a:ext uri="{FF2B5EF4-FFF2-40B4-BE49-F238E27FC236}">
                <a16:creationId xmlns:a16="http://schemas.microsoft.com/office/drawing/2014/main" id="{2B9200A9-7735-4CD2-8756-BA3D3B11E66E}"/>
              </a:ext>
            </a:extLst>
          </p:cNvPr>
          <p:cNvSpPr>
            <a:spLocks noGrp="1"/>
          </p:cNvSpPr>
          <p:nvPr>
            <p:ph idx="1"/>
          </p:nvPr>
        </p:nvSpPr>
        <p:spPr>
          <a:xfrm>
            <a:off x="628650" y="2014329"/>
            <a:ext cx="7886700" cy="4162633"/>
          </a:xfrm>
        </p:spPr>
        <p:txBody>
          <a:bodyPr>
            <a:normAutofit/>
          </a:bodyPr>
          <a:lstStyle/>
          <a:p>
            <a:pPr marL="0" lvl="0" indent="0" algn="ctr">
              <a:buNone/>
            </a:pPr>
            <a:r>
              <a:rPr lang="en-US" sz="3200" b="1" dirty="0"/>
              <a:t>Luke 14:25-33 </a:t>
            </a:r>
          </a:p>
          <a:p>
            <a:pPr marL="0" lvl="0" indent="0" algn="ctr">
              <a:buNone/>
            </a:pPr>
            <a:endParaRPr lang="en-US" sz="800" b="1" dirty="0"/>
          </a:p>
          <a:p>
            <a:pPr lvl="0"/>
            <a:r>
              <a:rPr lang="en-US" b="1" dirty="0"/>
              <a:t>We must put Christ before family (v. 26). </a:t>
            </a:r>
          </a:p>
          <a:p>
            <a:pPr lvl="0"/>
            <a:r>
              <a:rPr lang="en-US" b="1" dirty="0"/>
              <a:t>We must bear our cross and follow Jesus (v. 27). </a:t>
            </a:r>
          </a:p>
          <a:p>
            <a:pPr lvl="0"/>
            <a:r>
              <a:rPr lang="en-US" b="1" dirty="0"/>
              <a:t>We must forsake all that we have (v. 33). </a:t>
            </a:r>
          </a:p>
        </p:txBody>
      </p:sp>
    </p:spTree>
    <p:extLst>
      <p:ext uri="{BB962C8B-B14F-4D97-AF65-F5344CB8AC3E}">
        <p14:creationId xmlns:p14="http://schemas.microsoft.com/office/powerpoint/2010/main" val="2255049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01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82EAA-9F3D-4273-BA1F-141720B4C225}"/>
              </a:ext>
            </a:extLst>
          </p:cNvPr>
          <p:cNvSpPr>
            <a:spLocks noGrp="1"/>
          </p:cNvSpPr>
          <p:nvPr>
            <p:ph type="ctrTitle"/>
          </p:nvPr>
        </p:nvSpPr>
        <p:spPr>
          <a:xfrm>
            <a:off x="685800" y="526015"/>
            <a:ext cx="7772400" cy="1885882"/>
          </a:xfrm>
        </p:spPr>
        <p:txBody>
          <a:bodyPr/>
          <a:lstStyle/>
          <a:p>
            <a:r>
              <a:rPr lang="en-US" b="1" dirty="0">
                <a:solidFill>
                  <a:schemeClr val="bg1"/>
                </a:solidFill>
                <a:latin typeface="+mn-lt"/>
              </a:rPr>
              <a:t>Trying to Prove </a:t>
            </a:r>
            <a:br>
              <a:rPr lang="en-US" b="1" dirty="0">
                <a:solidFill>
                  <a:schemeClr val="bg1"/>
                </a:solidFill>
                <a:latin typeface="+mn-lt"/>
              </a:rPr>
            </a:br>
            <a:r>
              <a:rPr lang="en-US" b="1" dirty="0">
                <a:solidFill>
                  <a:schemeClr val="bg1"/>
                </a:solidFill>
                <a:latin typeface="+mn-lt"/>
              </a:rPr>
              <a:t>Jesus Wrong</a:t>
            </a:r>
          </a:p>
        </p:txBody>
      </p:sp>
      <p:pic>
        <p:nvPicPr>
          <p:cNvPr id="1028" name="Picture 4" descr="Image result for peter rebukes jesus">
            <a:extLst>
              <a:ext uri="{FF2B5EF4-FFF2-40B4-BE49-F238E27FC236}">
                <a16:creationId xmlns:a16="http://schemas.microsoft.com/office/drawing/2014/main" id="{7DEFF166-AC0E-4287-A4BB-A66C256880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1898" y="2723382"/>
            <a:ext cx="6260203" cy="3413073"/>
          </a:xfrm>
          <a:prstGeom prst="rect">
            <a:avLst/>
          </a:prstGeom>
          <a:noFill/>
          <a:ln>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3726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07F03C-22AB-46D6-A3C5-942FF811A979}"/>
              </a:ext>
            </a:extLst>
          </p:cNvPr>
          <p:cNvSpPr>
            <a:spLocks noGrp="1"/>
          </p:cNvSpPr>
          <p:nvPr>
            <p:ph idx="1"/>
          </p:nvPr>
        </p:nvSpPr>
        <p:spPr/>
        <p:txBody>
          <a:bodyPr/>
          <a:lstStyle/>
          <a:p>
            <a:pPr marL="0" indent="0">
              <a:buNone/>
            </a:pPr>
            <a:r>
              <a:rPr lang="en-US" b="1" dirty="0"/>
              <a:t>From that time Jesus began to show to His disciples that He must go to Jerusalem, and suffer many things from the elders and chief priests and scribes, and be killed, and be raised the third day. </a:t>
            </a:r>
          </a:p>
          <a:p>
            <a:pPr marL="0" indent="0">
              <a:buNone/>
            </a:pPr>
            <a:endParaRPr lang="en-US" sz="800" b="1" dirty="0"/>
          </a:p>
          <a:p>
            <a:pPr marL="0" indent="0">
              <a:buNone/>
            </a:pPr>
            <a:r>
              <a:rPr lang="en-US" b="1" dirty="0"/>
              <a:t>Matthew 16:21</a:t>
            </a:r>
          </a:p>
        </p:txBody>
      </p:sp>
      <p:pic>
        <p:nvPicPr>
          <p:cNvPr id="1026" name="Picture 2" descr="Related image">
            <a:extLst>
              <a:ext uri="{FF2B5EF4-FFF2-40B4-BE49-F238E27FC236}">
                <a16:creationId xmlns:a16="http://schemas.microsoft.com/office/drawing/2014/main" id="{ED8F1FEA-9370-4AEE-A910-E34C85B707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7850" y="4348163"/>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6421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07F03C-22AB-46D6-A3C5-942FF811A979}"/>
              </a:ext>
            </a:extLst>
          </p:cNvPr>
          <p:cNvSpPr>
            <a:spLocks noGrp="1"/>
          </p:cNvSpPr>
          <p:nvPr>
            <p:ph idx="1"/>
          </p:nvPr>
        </p:nvSpPr>
        <p:spPr>
          <a:xfrm>
            <a:off x="628650" y="1113183"/>
            <a:ext cx="7886700" cy="5063780"/>
          </a:xfrm>
        </p:spPr>
        <p:txBody>
          <a:bodyPr>
            <a:normAutofit/>
          </a:bodyPr>
          <a:lstStyle/>
          <a:p>
            <a:pPr marL="0" indent="0">
              <a:buNone/>
            </a:pPr>
            <a:r>
              <a:rPr lang="en-US" b="1" dirty="0"/>
              <a:t>Then Peter took Him aside and began to rebuke Him, saying, “Far be it from You, Lord; this shall not happen to You!” </a:t>
            </a:r>
          </a:p>
          <a:p>
            <a:pPr marL="0" indent="0">
              <a:buNone/>
            </a:pPr>
            <a:endParaRPr lang="en-US" sz="800" b="1" dirty="0"/>
          </a:p>
          <a:p>
            <a:pPr marL="0" indent="0">
              <a:buNone/>
            </a:pPr>
            <a:r>
              <a:rPr lang="en-US" b="1" dirty="0"/>
              <a:t>But He turned and said to Peter, “Get behind Me, Satan! You are an offense to Me, for you are not mindful of the things of God, but the things of men.” </a:t>
            </a:r>
          </a:p>
          <a:p>
            <a:pPr marL="0" indent="0">
              <a:buNone/>
            </a:pPr>
            <a:endParaRPr lang="en-US" sz="800" b="1" dirty="0"/>
          </a:p>
          <a:p>
            <a:pPr marL="0" indent="0">
              <a:buNone/>
            </a:pPr>
            <a:r>
              <a:rPr lang="en-US" b="1" dirty="0"/>
              <a:t>Matthew 16:22-23</a:t>
            </a:r>
          </a:p>
        </p:txBody>
      </p:sp>
      <p:pic>
        <p:nvPicPr>
          <p:cNvPr id="1026" name="Picture 2" descr="Related image">
            <a:extLst>
              <a:ext uri="{FF2B5EF4-FFF2-40B4-BE49-F238E27FC236}">
                <a16:creationId xmlns:a16="http://schemas.microsoft.com/office/drawing/2014/main" id="{ED8F1FEA-9370-4AEE-A910-E34C85B707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7850" y="4348163"/>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4423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44AD2-7D33-4FDB-BD97-54EA8B6CF465}"/>
              </a:ext>
            </a:extLst>
          </p:cNvPr>
          <p:cNvSpPr>
            <a:spLocks noGrp="1"/>
          </p:cNvSpPr>
          <p:nvPr>
            <p:ph type="title"/>
          </p:nvPr>
        </p:nvSpPr>
        <p:spPr/>
        <p:txBody>
          <a:bodyPr/>
          <a:lstStyle/>
          <a:p>
            <a:pPr algn="ctr"/>
            <a:r>
              <a:rPr lang="en-US" b="1" dirty="0">
                <a:latin typeface="+mn-lt"/>
              </a:rPr>
              <a:t>1. The Time of the Lord’s Return</a:t>
            </a:r>
          </a:p>
        </p:txBody>
      </p:sp>
      <p:sp>
        <p:nvSpPr>
          <p:cNvPr id="3" name="Content Placeholder 2">
            <a:extLst>
              <a:ext uri="{FF2B5EF4-FFF2-40B4-BE49-F238E27FC236}">
                <a16:creationId xmlns:a16="http://schemas.microsoft.com/office/drawing/2014/main" id="{2B9200A9-7735-4CD2-8756-BA3D3B11E66E}"/>
              </a:ext>
            </a:extLst>
          </p:cNvPr>
          <p:cNvSpPr>
            <a:spLocks noGrp="1"/>
          </p:cNvSpPr>
          <p:nvPr>
            <p:ph idx="1"/>
          </p:nvPr>
        </p:nvSpPr>
        <p:spPr/>
        <p:txBody>
          <a:bodyPr>
            <a:normAutofit/>
          </a:bodyPr>
          <a:lstStyle/>
          <a:p>
            <a:pPr marL="0" indent="0">
              <a:buNone/>
            </a:pPr>
            <a:r>
              <a:rPr lang="en-US" b="1" dirty="0"/>
              <a:t>But of that day and hour no one knows, not even the angels of heaven, but My Father only </a:t>
            </a:r>
            <a:br>
              <a:rPr lang="en-US" b="1" dirty="0"/>
            </a:br>
            <a:r>
              <a:rPr lang="en-US" b="1" dirty="0"/>
              <a:t>(Matt. 24:36).</a:t>
            </a:r>
          </a:p>
          <a:p>
            <a:pPr marL="0" indent="0">
              <a:buNone/>
            </a:pPr>
            <a:endParaRPr lang="en-US" sz="800" b="1" dirty="0"/>
          </a:p>
          <a:p>
            <a:pPr marL="0" indent="0">
              <a:buNone/>
            </a:pPr>
            <a:r>
              <a:rPr lang="en-US" b="1" dirty="0"/>
              <a:t>But of that day and hour no one knows, not even the angels in heaven, nor the Son, but only the Father (Mark 13:32). </a:t>
            </a:r>
          </a:p>
        </p:txBody>
      </p:sp>
      <p:pic>
        <p:nvPicPr>
          <p:cNvPr id="4" name="Picture 2" descr="Related image">
            <a:extLst>
              <a:ext uri="{FF2B5EF4-FFF2-40B4-BE49-F238E27FC236}">
                <a16:creationId xmlns:a16="http://schemas.microsoft.com/office/drawing/2014/main" id="{ECCCF7C3-5EA8-4B73-BB34-6D3040ACCE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7850" y="4348163"/>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1632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64BD4-E126-46E4-BE86-A902B25C5405}"/>
              </a:ext>
            </a:extLst>
          </p:cNvPr>
          <p:cNvSpPr>
            <a:spLocks noGrp="1"/>
          </p:cNvSpPr>
          <p:nvPr>
            <p:ph type="title"/>
          </p:nvPr>
        </p:nvSpPr>
        <p:spPr>
          <a:xfrm>
            <a:off x="628650" y="365127"/>
            <a:ext cx="7886700" cy="973344"/>
          </a:xfrm>
        </p:spPr>
        <p:txBody>
          <a:bodyPr>
            <a:normAutofit/>
          </a:bodyPr>
          <a:lstStyle/>
          <a:p>
            <a:pPr algn="ctr"/>
            <a:r>
              <a:rPr lang="en-US" b="1" dirty="0">
                <a:latin typeface="+mn-lt"/>
              </a:rPr>
              <a:t>2. The Age of the Earth </a:t>
            </a:r>
          </a:p>
        </p:txBody>
      </p:sp>
      <p:sp>
        <p:nvSpPr>
          <p:cNvPr id="4" name="Rectangle 3">
            <a:extLst>
              <a:ext uri="{FF2B5EF4-FFF2-40B4-BE49-F238E27FC236}">
                <a16:creationId xmlns:a16="http://schemas.microsoft.com/office/drawing/2014/main" id="{B27D8BC1-F772-4DDC-93D3-5ADA694019DF}"/>
              </a:ext>
            </a:extLst>
          </p:cNvPr>
          <p:cNvSpPr/>
          <p:nvPr/>
        </p:nvSpPr>
        <p:spPr>
          <a:xfrm>
            <a:off x="357809" y="3286539"/>
            <a:ext cx="8481391" cy="808383"/>
          </a:xfrm>
          <a:prstGeom prst="rect">
            <a:avLst/>
          </a:prstGeom>
          <a:solidFill>
            <a:srgbClr val="FFFF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B057B876-4CAD-4472-B65E-4D662746B7A9}"/>
              </a:ext>
            </a:extLst>
          </p:cNvPr>
          <p:cNvSpPr txBox="1"/>
          <p:nvPr/>
        </p:nvSpPr>
        <p:spPr>
          <a:xfrm>
            <a:off x="2564296" y="3432436"/>
            <a:ext cx="4015408"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The History of the Earth</a:t>
            </a:r>
          </a:p>
        </p:txBody>
      </p:sp>
      <p:sp>
        <p:nvSpPr>
          <p:cNvPr id="10" name="TextBox 9">
            <a:extLst>
              <a:ext uri="{FF2B5EF4-FFF2-40B4-BE49-F238E27FC236}">
                <a16:creationId xmlns:a16="http://schemas.microsoft.com/office/drawing/2014/main" id="{32E3A755-98C2-4556-B505-79E8C2DE7DAF}"/>
              </a:ext>
            </a:extLst>
          </p:cNvPr>
          <p:cNvSpPr txBox="1"/>
          <p:nvPr/>
        </p:nvSpPr>
        <p:spPr>
          <a:xfrm>
            <a:off x="1802296" y="2875723"/>
            <a:ext cx="5579165"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 Old Earth - 4.5 billion years</a:t>
            </a:r>
          </a:p>
        </p:txBody>
      </p:sp>
      <p:sp>
        <p:nvSpPr>
          <p:cNvPr id="11" name="TextBox 10">
            <a:extLst>
              <a:ext uri="{FF2B5EF4-FFF2-40B4-BE49-F238E27FC236}">
                <a16:creationId xmlns:a16="http://schemas.microsoft.com/office/drawing/2014/main" id="{AB87AFCC-586B-4D68-8054-FC3EA5DC6422}"/>
              </a:ext>
            </a:extLst>
          </p:cNvPr>
          <p:cNvSpPr txBox="1"/>
          <p:nvPr/>
        </p:nvSpPr>
        <p:spPr>
          <a:xfrm>
            <a:off x="1808921" y="4081674"/>
            <a:ext cx="5579165"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Young Earth - 6 thousand years</a:t>
            </a:r>
          </a:p>
        </p:txBody>
      </p:sp>
    </p:spTree>
    <p:extLst>
      <p:ext uri="{BB962C8B-B14F-4D97-AF65-F5344CB8AC3E}">
        <p14:creationId xmlns:p14="http://schemas.microsoft.com/office/powerpoint/2010/main" val="2500254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64BD4-E126-46E4-BE86-A902B25C5405}"/>
              </a:ext>
            </a:extLst>
          </p:cNvPr>
          <p:cNvSpPr>
            <a:spLocks noGrp="1"/>
          </p:cNvSpPr>
          <p:nvPr>
            <p:ph type="title"/>
          </p:nvPr>
        </p:nvSpPr>
        <p:spPr>
          <a:xfrm>
            <a:off x="628650" y="365127"/>
            <a:ext cx="7886700" cy="973344"/>
          </a:xfrm>
        </p:spPr>
        <p:txBody>
          <a:bodyPr>
            <a:normAutofit/>
          </a:bodyPr>
          <a:lstStyle/>
          <a:p>
            <a:pPr algn="ctr"/>
            <a:r>
              <a:rPr lang="en-US" b="1" dirty="0">
                <a:latin typeface="+mn-lt"/>
              </a:rPr>
              <a:t>2. The Age of the Earth </a:t>
            </a:r>
          </a:p>
        </p:txBody>
      </p:sp>
      <p:sp>
        <p:nvSpPr>
          <p:cNvPr id="3" name="Content Placeholder 2">
            <a:extLst>
              <a:ext uri="{FF2B5EF4-FFF2-40B4-BE49-F238E27FC236}">
                <a16:creationId xmlns:a16="http://schemas.microsoft.com/office/drawing/2014/main" id="{2E8FF44E-3FA4-41CF-90F8-84034FA0C313}"/>
              </a:ext>
            </a:extLst>
          </p:cNvPr>
          <p:cNvSpPr>
            <a:spLocks noGrp="1"/>
          </p:cNvSpPr>
          <p:nvPr>
            <p:ph idx="1"/>
          </p:nvPr>
        </p:nvSpPr>
        <p:spPr>
          <a:xfrm>
            <a:off x="3074504" y="1669772"/>
            <a:ext cx="5440846" cy="1453566"/>
          </a:xfrm>
        </p:spPr>
        <p:txBody>
          <a:bodyPr>
            <a:normAutofit/>
          </a:bodyPr>
          <a:lstStyle/>
          <a:p>
            <a:pPr marL="0" indent="0">
              <a:buNone/>
            </a:pPr>
            <a:r>
              <a:rPr lang="en-US" b="1" i="1" dirty="0">
                <a:solidFill>
                  <a:srgbClr val="002060"/>
                </a:solidFill>
              </a:rPr>
              <a:t>Naturalistic science says man is a newcomer, a recent development of evolution.</a:t>
            </a:r>
          </a:p>
        </p:txBody>
      </p:sp>
      <p:sp>
        <p:nvSpPr>
          <p:cNvPr id="4" name="Rectangle 3">
            <a:extLst>
              <a:ext uri="{FF2B5EF4-FFF2-40B4-BE49-F238E27FC236}">
                <a16:creationId xmlns:a16="http://schemas.microsoft.com/office/drawing/2014/main" id="{B27D8BC1-F772-4DDC-93D3-5ADA694019DF}"/>
              </a:ext>
            </a:extLst>
          </p:cNvPr>
          <p:cNvSpPr/>
          <p:nvPr/>
        </p:nvSpPr>
        <p:spPr>
          <a:xfrm>
            <a:off x="357809" y="3286539"/>
            <a:ext cx="8481391" cy="808383"/>
          </a:xfrm>
          <a:prstGeom prst="rect">
            <a:avLst/>
          </a:prstGeom>
          <a:solidFill>
            <a:srgbClr val="FFFF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B057B876-4CAD-4472-B65E-4D662746B7A9}"/>
              </a:ext>
            </a:extLst>
          </p:cNvPr>
          <p:cNvSpPr txBox="1"/>
          <p:nvPr/>
        </p:nvSpPr>
        <p:spPr>
          <a:xfrm>
            <a:off x="2564296" y="3432436"/>
            <a:ext cx="4015408"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The History of the Earth</a:t>
            </a:r>
          </a:p>
        </p:txBody>
      </p:sp>
      <p:sp>
        <p:nvSpPr>
          <p:cNvPr id="8" name="Arrow: Down 7">
            <a:extLst>
              <a:ext uri="{FF2B5EF4-FFF2-40B4-BE49-F238E27FC236}">
                <a16:creationId xmlns:a16="http://schemas.microsoft.com/office/drawing/2014/main" id="{23F97DFE-334A-4E2C-BABE-90503B319981}"/>
              </a:ext>
            </a:extLst>
          </p:cNvPr>
          <p:cNvSpPr/>
          <p:nvPr/>
        </p:nvSpPr>
        <p:spPr>
          <a:xfrm>
            <a:off x="8534400" y="1669772"/>
            <a:ext cx="365263" cy="1577009"/>
          </a:xfrm>
          <a:prstGeom prst="downArrow">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32E3A755-98C2-4556-B505-79E8C2DE7DAF}"/>
              </a:ext>
            </a:extLst>
          </p:cNvPr>
          <p:cNvSpPr txBox="1"/>
          <p:nvPr/>
        </p:nvSpPr>
        <p:spPr>
          <a:xfrm>
            <a:off x="1802296" y="2875723"/>
            <a:ext cx="5579165"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 Old Earth - 4.5 billion years</a:t>
            </a:r>
          </a:p>
        </p:txBody>
      </p:sp>
      <p:sp>
        <p:nvSpPr>
          <p:cNvPr id="11" name="TextBox 10">
            <a:extLst>
              <a:ext uri="{FF2B5EF4-FFF2-40B4-BE49-F238E27FC236}">
                <a16:creationId xmlns:a16="http://schemas.microsoft.com/office/drawing/2014/main" id="{AB87AFCC-586B-4D68-8054-FC3EA5DC6422}"/>
              </a:ext>
            </a:extLst>
          </p:cNvPr>
          <p:cNvSpPr txBox="1"/>
          <p:nvPr/>
        </p:nvSpPr>
        <p:spPr>
          <a:xfrm>
            <a:off x="1808921" y="4081674"/>
            <a:ext cx="5579165"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Young Earth - 6 thousand years</a:t>
            </a:r>
          </a:p>
        </p:txBody>
      </p:sp>
    </p:spTree>
    <p:extLst>
      <p:ext uri="{BB962C8B-B14F-4D97-AF65-F5344CB8AC3E}">
        <p14:creationId xmlns:p14="http://schemas.microsoft.com/office/powerpoint/2010/main" val="604143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a:extLst>
              <a:ext uri="{FF2B5EF4-FFF2-40B4-BE49-F238E27FC236}">
                <a16:creationId xmlns:a16="http://schemas.microsoft.com/office/drawing/2014/main" id="{528CBD26-D797-4A16-BD6D-CFED408D49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 y="1366838"/>
            <a:ext cx="7715250" cy="4124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8322926"/>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784BA-2773-4C47-A9DF-D9F55F0F4C9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C4EE119-6D6E-4E54-B343-F15AC190F05E}"/>
              </a:ext>
            </a:extLst>
          </p:cNvPr>
          <p:cNvSpPr>
            <a:spLocks noGrp="1"/>
          </p:cNvSpPr>
          <p:nvPr>
            <p:ph idx="1"/>
          </p:nvPr>
        </p:nvSpPr>
        <p:spPr/>
        <p:txBody>
          <a:bodyPr/>
          <a:lstStyle/>
          <a:p>
            <a:endParaRPr lang="en-US"/>
          </a:p>
        </p:txBody>
      </p:sp>
      <p:pic>
        <p:nvPicPr>
          <p:cNvPr id="2050" name="Picture 2" descr="Related image">
            <a:extLst>
              <a:ext uri="{FF2B5EF4-FFF2-40B4-BE49-F238E27FC236}">
                <a16:creationId xmlns:a16="http://schemas.microsoft.com/office/drawing/2014/main" id="{AE392030-8D5F-4C53-9D75-821B568999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28588"/>
            <a:ext cx="8686800" cy="6600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5780117"/>
      </p:ext>
    </p:extLst>
  </p:cSld>
  <p:clrMapOvr>
    <a:masterClrMapping/>
  </p:clrMapOvr>
  <p:transition spd="slow">
    <p:wheel spokes="1"/>
  </p:transition>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TotalTime>
  <Words>580</Words>
  <Application>Microsoft Office PowerPoint</Application>
  <PresentationFormat>On-screen Show (4:3)</PresentationFormat>
  <Paragraphs>59</Paragraphs>
  <Slides>16</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16</vt:i4>
      </vt:variant>
    </vt:vector>
  </HeadingPairs>
  <TitlesOfParts>
    <vt:vector size="21" baseType="lpstr">
      <vt:lpstr>Arial</vt:lpstr>
      <vt:lpstr>Calibri</vt:lpstr>
      <vt:lpstr>Calibri Light</vt:lpstr>
      <vt:lpstr>2_Office Theme</vt:lpstr>
      <vt:lpstr>3_Office Theme</vt:lpstr>
      <vt:lpstr>PowerPoint Presentation</vt:lpstr>
      <vt:lpstr>Trying to Prove  Jesus Wrong</vt:lpstr>
      <vt:lpstr>PowerPoint Presentation</vt:lpstr>
      <vt:lpstr>PowerPoint Presentation</vt:lpstr>
      <vt:lpstr>1. The Time of the Lord’s Return</vt:lpstr>
      <vt:lpstr>2. The Age of the Earth </vt:lpstr>
      <vt:lpstr>2. The Age of the Earth </vt:lpstr>
      <vt:lpstr>PowerPoint Presentation</vt:lpstr>
      <vt:lpstr>PowerPoint Presentation</vt:lpstr>
      <vt:lpstr>2. The Age of the Earth </vt:lpstr>
      <vt:lpstr>2. The Age of the Earth </vt:lpstr>
      <vt:lpstr>3. Divorce and Remarriage</vt:lpstr>
      <vt:lpstr>4. Serving Two Masters</vt:lpstr>
      <vt:lpstr>4. Serving Two Masters</vt:lpstr>
      <vt:lpstr>5. Identifying Ourselves as the Lord’s Disciples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Hepner</dc:creator>
  <cp:lastModifiedBy>Michael Hepner</cp:lastModifiedBy>
  <cp:revision>18</cp:revision>
  <dcterms:created xsi:type="dcterms:W3CDTF">2013-03-24T12:46:42Z</dcterms:created>
  <dcterms:modified xsi:type="dcterms:W3CDTF">2020-01-26T21:13:56Z</dcterms:modified>
</cp:coreProperties>
</file>