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16"/>
  </p:notesMasterIdLst>
  <p:sldIdLst>
    <p:sldId id="341" r:id="rId3"/>
    <p:sldId id="342" r:id="rId4"/>
    <p:sldId id="343" r:id="rId5"/>
    <p:sldId id="344" r:id="rId6"/>
    <p:sldId id="345" r:id="rId7"/>
    <p:sldId id="346" r:id="rId8"/>
    <p:sldId id="347" r:id="rId9"/>
    <p:sldId id="348" r:id="rId10"/>
    <p:sldId id="267" r:id="rId11"/>
    <p:sldId id="349" r:id="rId12"/>
    <p:sldId id="268" r:id="rId13"/>
    <p:sldId id="350" r:id="rId14"/>
    <p:sldId id="35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1" d="100"/>
          <a:sy n="81" d="100"/>
        </p:scale>
        <p:origin x="96" y="70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E2BD4-AA09-4A10-8C07-38BB4F70A145}" type="datetimeFigureOut">
              <a:rPr lang="en-US" smtClean="0"/>
              <a:t>1/13/2020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95A01-72B6-469D-B07F-495665B60EAF}" type="slidenum">
              <a:rPr lang="en-US" smtClean="0"/>
              <a:t>‹#›</a:t>
            </a:fld>
            <a:endParaRPr lang="en-US"/>
          </a:p>
        </p:txBody>
      </p:sp>
    </p:spTree>
    <p:extLst>
      <p:ext uri="{BB962C8B-B14F-4D97-AF65-F5344CB8AC3E}">
        <p14:creationId xmlns:p14="http://schemas.microsoft.com/office/powerpoint/2010/main" val="506657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202285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295619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2140833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807775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2597001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518776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60F408-7937-472F-AE5F-122DB337106C}"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558370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60F408-7937-472F-AE5F-122DB337106C}" type="datetimeFigureOut">
              <a:rPr lang="en-US" smtClean="0"/>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960756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60F408-7937-472F-AE5F-122DB337106C}" type="datetimeFigureOut">
              <a:rPr lang="en-US" smtClean="0"/>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746592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0F408-7937-472F-AE5F-122DB337106C}" type="datetimeFigureOut">
              <a:rPr lang="en-US" smtClean="0"/>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567899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60F408-7937-472F-AE5F-122DB337106C}"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863770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8008774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60F408-7937-472F-AE5F-122DB337106C}"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089506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42805067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440020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60F408-7937-472F-AE5F-122DB337106C}"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963613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60F408-7937-472F-AE5F-122DB337106C}"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139644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60F408-7937-472F-AE5F-122DB337106C}" type="datetimeFigureOut">
              <a:rPr lang="en-US" smtClean="0"/>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78419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60F408-7937-472F-AE5F-122DB337106C}" type="datetimeFigureOut">
              <a:rPr lang="en-US" smtClean="0"/>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121854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0F408-7937-472F-AE5F-122DB337106C}" type="datetimeFigureOut">
              <a:rPr lang="en-US" smtClean="0"/>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00626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60F408-7937-472F-AE5F-122DB337106C}"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42842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60F408-7937-472F-AE5F-122DB337106C}"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70ED6-6AC2-4101-81AD-AA9A298339AD}" type="slidenum">
              <a:rPr lang="en-US" smtClean="0"/>
              <a:t>‹#›</a:t>
            </a:fld>
            <a:endParaRPr lang="en-US"/>
          </a:p>
        </p:txBody>
      </p:sp>
    </p:spTree>
    <p:extLst>
      <p:ext uri="{BB962C8B-B14F-4D97-AF65-F5344CB8AC3E}">
        <p14:creationId xmlns:p14="http://schemas.microsoft.com/office/powerpoint/2010/main" val="3548082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0F408-7937-472F-AE5F-122DB337106C}" type="datetimeFigureOut">
              <a:rPr lang="en-US" smtClean="0"/>
              <a:t>1/13/2020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70ED6-6AC2-4101-81AD-AA9A298339AD}" type="slidenum">
              <a:rPr lang="en-US" smtClean="0"/>
              <a:t>‹#›</a:t>
            </a:fld>
            <a:endParaRPr lang="en-US"/>
          </a:p>
        </p:txBody>
      </p:sp>
    </p:spTree>
    <p:extLst>
      <p:ext uri="{BB962C8B-B14F-4D97-AF65-F5344CB8AC3E}">
        <p14:creationId xmlns:p14="http://schemas.microsoft.com/office/powerpoint/2010/main" val="1098276895"/>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0F408-7937-472F-AE5F-122DB337106C}" type="datetimeFigureOut">
              <a:rPr lang="en-US" smtClean="0"/>
              <a:t>1/13/2020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70ED6-6AC2-4101-81AD-AA9A298339AD}" type="slidenum">
              <a:rPr lang="en-US" smtClean="0"/>
              <a:t>‹#›</a:t>
            </a:fld>
            <a:endParaRPr lang="en-US"/>
          </a:p>
        </p:txBody>
      </p:sp>
    </p:spTree>
    <p:extLst>
      <p:ext uri="{BB962C8B-B14F-4D97-AF65-F5344CB8AC3E}">
        <p14:creationId xmlns:p14="http://schemas.microsoft.com/office/powerpoint/2010/main" val="155561282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02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lstStyle/>
          <a:p>
            <a:pPr algn="ctr"/>
            <a:r>
              <a:rPr lang="en-US" b="1" dirty="0">
                <a:latin typeface="+mn-lt"/>
              </a:rPr>
              <a:t>4. Be an Example</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normAutofit/>
          </a:bodyPr>
          <a:lstStyle/>
          <a:p>
            <a:pPr marL="0" indent="0">
              <a:buNone/>
            </a:pPr>
            <a:endParaRPr lang="en-US" b="1" dirty="0"/>
          </a:p>
          <a:p>
            <a:pPr marL="0" indent="0">
              <a:buNone/>
            </a:pPr>
            <a:r>
              <a:rPr lang="en-US" b="1" dirty="0"/>
              <a:t>   Shepherd the flock of God which is among you, serving as overseers, not by compulsion but willingly, not for dishonest gain but eagerly; nor </a:t>
            </a:r>
            <a:br>
              <a:rPr lang="en-US" b="1" dirty="0"/>
            </a:br>
            <a:r>
              <a:rPr lang="en-US" b="1" dirty="0"/>
              <a:t>as being lords over those entrusted to you, but </a:t>
            </a:r>
            <a:r>
              <a:rPr lang="en-US" b="1" u="sng" dirty="0"/>
              <a:t>being examples to the flock</a:t>
            </a:r>
            <a:r>
              <a:rPr lang="en-US" b="1" dirty="0"/>
              <a:t>.</a:t>
            </a:r>
          </a:p>
          <a:p>
            <a:pPr marL="0" indent="0">
              <a:buNone/>
            </a:pPr>
            <a:endParaRPr lang="en-US" sz="800" b="1" dirty="0"/>
          </a:p>
          <a:p>
            <a:pPr marL="0" indent="0">
              <a:buNone/>
            </a:pPr>
            <a:r>
              <a:rPr lang="en-US" b="1" dirty="0"/>
              <a:t>1 Peter 5:2-3 </a:t>
            </a:r>
          </a:p>
        </p:txBody>
      </p:sp>
      <p:pic>
        <p:nvPicPr>
          <p:cNvPr id="4" name="Picture 4" descr="Related image">
            <a:extLst>
              <a:ext uri="{FF2B5EF4-FFF2-40B4-BE49-F238E27FC236}">
                <a16:creationId xmlns:a16="http://schemas.microsoft.com/office/drawing/2014/main" id="{BB742570-9F83-4B68-AB82-6683AB86DE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3236" y="4606682"/>
            <a:ext cx="2512114" cy="1886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796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lstStyle/>
          <a:p>
            <a:pPr algn="ctr"/>
            <a:r>
              <a:rPr lang="en-US" b="1" dirty="0">
                <a:latin typeface="+mn-lt"/>
              </a:rPr>
              <a:t>4. Be an Example</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normAutofit/>
          </a:bodyPr>
          <a:lstStyle/>
          <a:p>
            <a:r>
              <a:rPr lang="en-US" b="1" dirty="0"/>
              <a:t>“an example to be imitated” </a:t>
            </a:r>
          </a:p>
          <a:p>
            <a:r>
              <a:rPr lang="en-US" b="1" dirty="0"/>
              <a:t>His faith is to be followed (Heb. 13:7). </a:t>
            </a:r>
          </a:p>
          <a:p>
            <a:r>
              <a:rPr lang="en-US" b="1" dirty="0"/>
              <a:t>His qualifications show he is to be an example of a good Christian, husband, father, teacher, neighbor, co-worker, etc. (1 Tim. 3:1-7; Titus 1:5-9).   </a:t>
            </a:r>
          </a:p>
        </p:txBody>
      </p:sp>
    </p:spTree>
    <p:extLst>
      <p:ext uri="{BB962C8B-B14F-4D97-AF65-F5344CB8AC3E}">
        <p14:creationId xmlns:p14="http://schemas.microsoft.com/office/powerpoint/2010/main" val="381682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4EBFE-F21C-4105-92D3-F2176B778A5E}"/>
              </a:ext>
            </a:extLst>
          </p:cNvPr>
          <p:cNvSpPr>
            <a:spLocks noGrp="1"/>
          </p:cNvSpPr>
          <p:nvPr>
            <p:ph type="title"/>
          </p:nvPr>
        </p:nvSpPr>
        <p:spPr/>
        <p:txBody>
          <a:bodyPr>
            <a:normAutofit/>
          </a:bodyPr>
          <a:lstStyle/>
          <a:p>
            <a:pPr algn="ctr"/>
            <a:r>
              <a:rPr lang="en-US" sz="4800" b="1" dirty="0">
                <a:latin typeface="+mn-lt"/>
              </a:rPr>
              <a:t>The Work of Elders</a:t>
            </a:r>
          </a:p>
        </p:txBody>
      </p:sp>
      <p:sp>
        <p:nvSpPr>
          <p:cNvPr id="3" name="Content Placeholder 2">
            <a:extLst>
              <a:ext uri="{FF2B5EF4-FFF2-40B4-BE49-F238E27FC236}">
                <a16:creationId xmlns:a16="http://schemas.microsoft.com/office/drawing/2014/main" id="{5C684645-0C59-4AF6-A82D-1DE195E306B3}"/>
              </a:ext>
            </a:extLst>
          </p:cNvPr>
          <p:cNvSpPr>
            <a:spLocks noGrp="1"/>
          </p:cNvSpPr>
          <p:nvPr>
            <p:ph idx="1"/>
          </p:nvPr>
        </p:nvSpPr>
        <p:spPr>
          <a:xfrm>
            <a:off x="901148" y="1679853"/>
            <a:ext cx="7614202" cy="2358885"/>
          </a:xfrm>
        </p:spPr>
        <p:txBody>
          <a:bodyPr>
            <a:normAutofit/>
          </a:bodyPr>
          <a:lstStyle/>
          <a:p>
            <a:r>
              <a:rPr lang="en-US" sz="3200" b="1" i="1" dirty="0"/>
              <a:t>Examine Themselves</a:t>
            </a:r>
          </a:p>
          <a:p>
            <a:r>
              <a:rPr lang="en-US" sz="3200" b="1" i="1" dirty="0"/>
              <a:t>Shepherd the Church</a:t>
            </a:r>
          </a:p>
          <a:p>
            <a:r>
              <a:rPr lang="en-US" sz="3200" b="1" i="1" dirty="0"/>
              <a:t>Oversee the Church</a:t>
            </a:r>
          </a:p>
          <a:p>
            <a:r>
              <a:rPr lang="en-US" sz="3200" b="1" i="1" dirty="0"/>
              <a:t>Be Examples</a:t>
            </a:r>
          </a:p>
        </p:txBody>
      </p:sp>
      <p:sp>
        <p:nvSpPr>
          <p:cNvPr id="4" name="Rectangle: Rounded Corners 3">
            <a:extLst>
              <a:ext uri="{FF2B5EF4-FFF2-40B4-BE49-F238E27FC236}">
                <a16:creationId xmlns:a16="http://schemas.microsoft.com/office/drawing/2014/main" id="{D9695D18-0927-496A-A451-D36900A9351C}"/>
              </a:ext>
            </a:extLst>
          </p:cNvPr>
          <p:cNvSpPr/>
          <p:nvPr/>
        </p:nvSpPr>
        <p:spPr>
          <a:xfrm>
            <a:off x="628651" y="4280454"/>
            <a:ext cx="7886700" cy="2358885"/>
          </a:xfrm>
          <a:prstGeom prst="roundRect">
            <a:avLst/>
          </a:prstGeom>
          <a:solidFill>
            <a:schemeClr val="accent1">
              <a:lumMod val="60000"/>
              <a:lumOff val="40000"/>
            </a:schemeClr>
          </a:solidFill>
          <a:ln>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5D3E326B-6B58-4F88-8682-2941198518BC}"/>
              </a:ext>
            </a:extLst>
          </p:cNvPr>
          <p:cNvSpPr txBox="1"/>
          <p:nvPr/>
        </p:nvSpPr>
        <p:spPr>
          <a:xfrm>
            <a:off x="901148" y="4373218"/>
            <a:ext cx="7354956"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“And we urge you, brethren, to recognize those who labor among you, and are over you in the Lord and admonish you, and to esteem them very highly in love for their work’s sake...” </a:t>
            </a:r>
            <a:b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(1 Thess. 5:12-13)</a:t>
            </a:r>
          </a:p>
        </p:txBody>
      </p:sp>
      <p:pic>
        <p:nvPicPr>
          <p:cNvPr id="6" name="Picture 2" descr="Related image">
            <a:extLst>
              <a:ext uri="{FF2B5EF4-FFF2-40B4-BE49-F238E27FC236}">
                <a16:creationId xmlns:a16="http://schemas.microsoft.com/office/drawing/2014/main" id="{016B12E3-9F2E-4190-8476-043102A1B9F6}"/>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962" r="12523"/>
          <a:stretch/>
        </p:blipFill>
        <p:spPr bwMode="auto">
          <a:xfrm>
            <a:off x="5804452" y="1808439"/>
            <a:ext cx="2107096" cy="2101712"/>
          </a:xfrm>
          <a:prstGeom prst="rect">
            <a:avLst/>
          </a:prstGeom>
          <a:noFill/>
          <a:ln>
            <a:solidFill>
              <a:schemeClr val="tx1"/>
            </a:solidFill>
          </a:ln>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98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8176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5334191D-26D2-4A3C-B38E-155DBE16A77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
            <a:ext cx="9144000" cy="5715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407C7FA-2644-43F0-8C70-1C3397ADE3D4}"/>
              </a:ext>
            </a:extLst>
          </p:cNvPr>
          <p:cNvSpPr>
            <a:spLocks noGrp="1"/>
          </p:cNvSpPr>
          <p:nvPr>
            <p:ph type="ctrTitle"/>
          </p:nvPr>
        </p:nvSpPr>
        <p:spPr>
          <a:xfrm>
            <a:off x="168965" y="685041"/>
            <a:ext cx="5913783" cy="2387600"/>
          </a:xfrm>
        </p:spPr>
        <p:txBody>
          <a:bodyPr>
            <a:normAutofit/>
          </a:bodyPr>
          <a:lstStyle/>
          <a:p>
            <a:r>
              <a:rPr lang="en-US" sz="7200" b="1" dirty="0">
                <a:ln w="3175">
                  <a:solidFill>
                    <a:schemeClr val="bg1"/>
                  </a:solidFill>
                </a:ln>
                <a:solidFill>
                  <a:schemeClr val="accent1">
                    <a:lumMod val="75000"/>
                  </a:schemeClr>
                </a:solidFill>
                <a:effectLst>
                  <a:outerShdw blurRad="38100" dist="38100" dir="2700000" algn="tl">
                    <a:srgbClr val="000000">
                      <a:alpha val="43137"/>
                    </a:srgbClr>
                  </a:outerShdw>
                </a:effectLst>
                <a:latin typeface="+mn-lt"/>
              </a:rPr>
              <a:t>The Work of Elders</a:t>
            </a:r>
          </a:p>
        </p:txBody>
      </p:sp>
    </p:spTree>
    <p:extLst>
      <p:ext uri="{BB962C8B-B14F-4D97-AF65-F5344CB8AC3E}">
        <p14:creationId xmlns:p14="http://schemas.microsoft.com/office/powerpoint/2010/main" val="332545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451D2C-49C0-4490-9FCD-385A6E5A67C7}"/>
              </a:ext>
            </a:extLst>
          </p:cNvPr>
          <p:cNvSpPr>
            <a:spLocks noGrp="1"/>
          </p:cNvSpPr>
          <p:nvPr>
            <p:ph idx="1"/>
          </p:nvPr>
        </p:nvSpPr>
        <p:spPr>
          <a:xfrm>
            <a:off x="628650" y="728870"/>
            <a:ext cx="7886700" cy="5764003"/>
          </a:xfrm>
        </p:spPr>
        <p:txBody>
          <a:bodyPr>
            <a:normAutofit/>
          </a:bodyPr>
          <a:lstStyle/>
          <a:p>
            <a:r>
              <a:rPr lang="en-US" b="1" dirty="0"/>
              <a:t>Paul commanded Titus to appoint elders in every city (Titus 1:5). </a:t>
            </a:r>
          </a:p>
          <a:p>
            <a:endParaRPr lang="en-US" sz="1000" b="1" dirty="0"/>
          </a:p>
          <a:p>
            <a:r>
              <a:rPr lang="en-US" b="1" dirty="0"/>
              <a:t>“And we urge you, brethren, to recognize those who labor among you, and are over you in the Lord and admonish you, and to esteem them very highly in love for their </a:t>
            </a:r>
            <a:r>
              <a:rPr lang="en-US" b="1" u="sng" dirty="0"/>
              <a:t>work’s sake</a:t>
            </a:r>
            <a:r>
              <a:rPr lang="en-US" b="1" dirty="0"/>
              <a:t>. Be at peace among yourselves” (1 Thess. 5:12-13). </a:t>
            </a:r>
          </a:p>
          <a:p>
            <a:endParaRPr lang="en-US" sz="1000" b="1" dirty="0"/>
          </a:p>
          <a:p>
            <a:r>
              <a:rPr lang="en-US" b="1" dirty="0"/>
              <a:t>“This is a faithful saying: If a man </a:t>
            </a:r>
            <a:br>
              <a:rPr lang="en-US" b="1" dirty="0"/>
            </a:br>
            <a:r>
              <a:rPr lang="en-US" b="1" dirty="0"/>
              <a:t>desires the position of a bishop, </a:t>
            </a:r>
            <a:br>
              <a:rPr lang="en-US" b="1" dirty="0"/>
            </a:br>
            <a:r>
              <a:rPr lang="en-US" b="1" dirty="0"/>
              <a:t>he desires a good </a:t>
            </a:r>
            <a:r>
              <a:rPr lang="en-US" b="1" u="sng" dirty="0"/>
              <a:t>work</a:t>
            </a:r>
            <a:r>
              <a:rPr lang="en-US" b="1" dirty="0"/>
              <a:t>” </a:t>
            </a:r>
            <a:br>
              <a:rPr lang="en-US" b="1" dirty="0"/>
            </a:br>
            <a:r>
              <a:rPr lang="en-US" b="1" dirty="0"/>
              <a:t>(1 Tim. 3:1). </a:t>
            </a:r>
          </a:p>
        </p:txBody>
      </p:sp>
      <p:pic>
        <p:nvPicPr>
          <p:cNvPr id="4" name="Picture 4" descr="Related image">
            <a:extLst>
              <a:ext uri="{FF2B5EF4-FFF2-40B4-BE49-F238E27FC236}">
                <a16:creationId xmlns:a16="http://schemas.microsoft.com/office/drawing/2014/main" id="{DF6303BD-B9F8-41E2-B06D-942ACB7701A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3236" y="4606682"/>
            <a:ext cx="2512114" cy="1886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6474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lstStyle/>
          <a:p>
            <a:pPr algn="ctr"/>
            <a:r>
              <a:rPr lang="en-US" b="1" dirty="0">
                <a:latin typeface="+mn-lt"/>
              </a:rPr>
              <a:t>1. Examine Themselves</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lstStyle/>
          <a:p>
            <a:pPr marL="0" indent="0">
              <a:buNone/>
            </a:pPr>
            <a:endParaRPr lang="en-US" b="1" dirty="0"/>
          </a:p>
          <a:p>
            <a:pPr marL="0" indent="0">
              <a:buNone/>
            </a:pPr>
            <a:endParaRPr lang="en-US" b="1" dirty="0"/>
          </a:p>
          <a:p>
            <a:pPr marL="0" indent="0">
              <a:buNone/>
            </a:pPr>
            <a:r>
              <a:rPr lang="en-US" b="1" dirty="0"/>
              <a:t>   Therefore </a:t>
            </a:r>
            <a:r>
              <a:rPr lang="en-US" b="1" u="sng" dirty="0"/>
              <a:t>take heed</a:t>
            </a:r>
            <a:r>
              <a:rPr lang="en-US" b="1" dirty="0"/>
              <a:t> to yourselves and to all the flock, among which the Holy Spirit has made you overseers, to shepherd the church of God which He purchased with His own blood.</a:t>
            </a:r>
          </a:p>
          <a:p>
            <a:pPr marL="0" indent="0">
              <a:buNone/>
            </a:pPr>
            <a:endParaRPr lang="en-US" sz="800" b="1" dirty="0"/>
          </a:p>
          <a:p>
            <a:pPr marL="0" indent="0">
              <a:buNone/>
            </a:pPr>
            <a:r>
              <a:rPr lang="en-US" b="1" dirty="0"/>
              <a:t>Acts 20:28 </a:t>
            </a:r>
          </a:p>
        </p:txBody>
      </p:sp>
      <p:pic>
        <p:nvPicPr>
          <p:cNvPr id="4" name="Picture 4" descr="Related image">
            <a:extLst>
              <a:ext uri="{FF2B5EF4-FFF2-40B4-BE49-F238E27FC236}">
                <a16:creationId xmlns:a16="http://schemas.microsoft.com/office/drawing/2014/main" id="{BB742570-9F83-4B68-AB82-6683AB86DE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3236" y="4606682"/>
            <a:ext cx="2512114" cy="1886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335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lstStyle/>
          <a:p>
            <a:pPr algn="ctr"/>
            <a:r>
              <a:rPr lang="en-US" b="1" dirty="0">
                <a:latin typeface="+mn-lt"/>
              </a:rPr>
              <a:t>1. Examine Themselves</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lstStyle/>
          <a:p>
            <a:pPr marL="0" indent="0" algn="ctr">
              <a:buNone/>
            </a:pPr>
            <a:r>
              <a:rPr lang="en-US" b="1" dirty="0"/>
              <a:t>Elders must honestly evaluate…</a:t>
            </a:r>
          </a:p>
          <a:p>
            <a:pPr marL="0" indent="0" algn="ctr">
              <a:buNone/>
            </a:pPr>
            <a:endParaRPr lang="en-US" sz="800" b="1" dirty="0"/>
          </a:p>
          <a:p>
            <a:r>
              <a:rPr lang="en-US" b="1" dirty="0"/>
              <a:t>Their relationship with God. </a:t>
            </a:r>
          </a:p>
          <a:p>
            <a:r>
              <a:rPr lang="en-US" b="1" dirty="0"/>
              <a:t>Their faults and weaknesses. </a:t>
            </a:r>
          </a:p>
          <a:p>
            <a:r>
              <a:rPr lang="en-US" b="1" dirty="0"/>
              <a:t>Their attitude towards their work, the brethren, God’s word, etc. </a:t>
            </a:r>
          </a:p>
        </p:txBody>
      </p:sp>
    </p:spTree>
    <p:extLst>
      <p:ext uri="{BB962C8B-B14F-4D97-AF65-F5344CB8AC3E}">
        <p14:creationId xmlns:p14="http://schemas.microsoft.com/office/powerpoint/2010/main" val="113623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normAutofit/>
          </a:bodyPr>
          <a:lstStyle/>
          <a:p>
            <a:pPr algn="ctr"/>
            <a:r>
              <a:rPr lang="en-US" b="1" dirty="0">
                <a:latin typeface="+mn-lt"/>
              </a:rPr>
              <a:t>2. Shepherd the Church</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lstStyle/>
          <a:p>
            <a:pPr marL="0" indent="0">
              <a:buNone/>
            </a:pPr>
            <a:endParaRPr lang="en-US" b="1" dirty="0"/>
          </a:p>
          <a:p>
            <a:pPr marL="0" indent="0">
              <a:buNone/>
            </a:pPr>
            <a:endParaRPr lang="en-US" b="1" dirty="0"/>
          </a:p>
          <a:p>
            <a:pPr marL="0" indent="0">
              <a:buNone/>
            </a:pPr>
            <a:r>
              <a:rPr lang="en-US" b="1" dirty="0"/>
              <a:t>   Therefore take heed to yourselves and to all the flock, among which the Holy Spirit has made you overseers, to </a:t>
            </a:r>
            <a:r>
              <a:rPr lang="en-US" b="1" u="sng" dirty="0"/>
              <a:t>shepherd the church</a:t>
            </a:r>
            <a:r>
              <a:rPr lang="en-US" b="1" dirty="0"/>
              <a:t> of God which He purchased with His own blood.</a:t>
            </a:r>
          </a:p>
          <a:p>
            <a:pPr marL="0" indent="0">
              <a:buNone/>
            </a:pPr>
            <a:endParaRPr lang="en-US" sz="800" b="1" dirty="0"/>
          </a:p>
          <a:p>
            <a:pPr marL="0" indent="0">
              <a:buNone/>
            </a:pPr>
            <a:r>
              <a:rPr lang="en-US" b="1" dirty="0"/>
              <a:t>Acts 20:28 </a:t>
            </a:r>
          </a:p>
        </p:txBody>
      </p:sp>
      <p:pic>
        <p:nvPicPr>
          <p:cNvPr id="4" name="Picture 4" descr="Related image">
            <a:extLst>
              <a:ext uri="{FF2B5EF4-FFF2-40B4-BE49-F238E27FC236}">
                <a16:creationId xmlns:a16="http://schemas.microsoft.com/office/drawing/2014/main" id="{BB742570-9F83-4B68-AB82-6683AB86DE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3236" y="4606682"/>
            <a:ext cx="2512114" cy="1886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9718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normAutofit/>
          </a:bodyPr>
          <a:lstStyle/>
          <a:p>
            <a:pPr algn="ctr"/>
            <a:r>
              <a:rPr lang="en-US" b="1" dirty="0">
                <a:latin typeface="+mn-lt"/>
              </a:rPr>
              <a:t>2. Shepherd the Church</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normAutofit/>
          </a:bodyPr>
          <a:lstStyle/>
          <a:p>
            <a:r>
              <a:rPr lang="en-US" sz="3200" b="1" dirty="0"/>
              <a:t>Feed the Flock</a:t>
            </a:r>
          </a:p>
          <a:p>
            <a:pPr lvl="1"/>
            <a:r>
              <a:rPr lang="en-US" sz="2800" b="1" dirty="0"/>
              <a:t>Eph. 4:11-12; 1 Tim. 3:2</a:t>
            </a:r>
          </a:p>
          <a:p>
            <a:r>
              <a:rPr lang="en-US" sz="3200" b="1" dirty="0"/>
              <a:t>Protect the Flock </a:t>
            </a:r>
          </a:p>
          <a:p>
            <a:pPr lvl="1"/>
            <a:r>
              <a:rPr lang="en-US" sz="2800" b="1" dirty="0"/>
              <a:t>Acts 20:28-31; Titus 1:9-11</a:t>
            </a:r>
          </a:p>
          <a:p>
            <a:r>
              <a:rPr lang="en-US" sz="3200" b="1" dirty="0"/>
              <a:t>Keep Sheep from Straying</a:t>
            </a:r>
          </a:p>
          <a:p>
            <a:pPr lvl="1"/>
            <a:r>
              <a:rPr lang="en-US" sz="2800" b="1" dirty="0"/>
              <a:t>Heb. 13:17; 1 Thess. 5:12</a:t>
            </a:r>
          </a:p>
        </p:txBody>
      </p:sp>
      <p:pic>
        <p:nvPicPr>
          <p:cNvPr id="1026" name="Picture 2" descr="Related image">
            <a:extLst>
              <a:ext uri="{FF2B5EF4-FFF2-40B4-BE49-F238E27FC236}">
                <a16:creationId xmlns:a16="http://schemas.microsoft.com/office/drawing/2014/main" id="{D265267A-FE3B-46F1-9D7E-3125AFFC636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962" r="12523"/>
          <a:stretch/>
        </p:blipFill>
        <p:spPr bwMode="auto">
          <a:xfrm>
            <a:off x="6241774" y="4150622"/>
            <a:ext cx="2107096" cy="2101712"/>
          </a:xfrm>
          <a:prstGeom prst="rect">
            <a:avLst/>
          </a:prstGeom>
          <a:noFill/>
          <a:ln>
            <a:solidFill>
              <a:schemeClr val="tx1"/>
            </a:solidFill>
          </a:ln>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069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normAutofit/>
          </a:bodyPr>
          <a:lstStyle/>
          <a:p>
            <a:pPr algn="ctr"/>
            <a:r>
              <a:rPr lang="en-US" b="1" dirty="0">
                <a:latin typeface="+mn-lt"/>
              </a:rPr>
              <a:t>3. Oversee the Church</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lstStyle/>
          <a:p>
            <a:pPr marL="0" indent="0">
              <a:buNone/>
            </a:pPr>
            <a:endParaRPr lang="en-US" b="1" dirty="0"/>
          </a:p>
          <a:p>
            <a:pPr marL="0" indent="0">
              <a:buNone/>
            </a:pPr>
            <a:endParaRPr lang="en-US" b="1" dirty="0"/>
          </a:p>
          <a:p>
            <a:pPr marL="0" indent="0">
              <a:buNone/>
            </a:pPr>
            <a:r>
              <a:rPr lang="en-US" b="1" dirty="0"/>
              <a:t>   Therefore take heed to yourselves and to all the flock, among which the Holy Spirit has made you </a:t>
            </a:r>
            <a:r>
              <a:rPr lang="en-US" b="1" u="sng" dirty="0"/>
              <a:t>overseers</a:t>
            </a:r>
            <a:r>
              <a:rPr lang="en-US" b="1" dirty="0"/>
              <a:t>, to shepherd the church of God which He purchased with His own blood.</a:t>
            </a:r>
          </a:p>
          <a:p>
            <a:pPr marL="0" indent="0">
              <a:buNone/>
            </a:pPr>
            <a:endParaRPr lang="en-US" sz="800" b="1" dirty="0"/>
          </a:p>
          <a:p>
            <a:pPr marL="0" indent="0">
              <a:buNone/>
            </a:pPr>
            <a:r>
              <a:rPr lang="en-US" b="1" dirty="0"/>
              <a:t>Acts 20:28 </a:t>
            </a:r>
          </a:p>
        </p:txBody>
      </p:sp>
      <p:pic>
        <p:nvPicPr>
          <p:cNvPr id="4" name="Picture 4" descr="Related image">
            <a:extLst>
              <a:ext uri="{FF2B5EF4-FFF2-40B4-BE49-F238E27FC236}">
                <a16:creationId xmlns:a16="http://schemas.microsoft.com/office/drawing/2014/main" id="{BB742570-9F83-4B68-AB82-6683AB86DE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3236" y="4606682"/>
            <a:ext cx="2512114" cy="1886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677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2527-A0F6-46DF-9E5A-40B4C819D2D6}"/>
              </a:ext>
            </a:extLst>
          </p:cNvPr>
          <p:cNvSpPr>
            <a:spLocks noGrp="1"/>
          </p:cNvSpPr>
          <p:nvPr>
            <p:ph type="title"/>
          </p:nvPr>
        </p:nvSpPr>
        <p:spPr>
          <a:xfrm>
            <a:off x="628650" y="365126"/>
            <a:ext cx="7886700" cy="1119117"/>
          </a:xfrm>
        </p:spPr>
        <p:txBody>
          <a:bodyPr>
            <a:normAutofit/>
          </a:bodyPr>
          <a:lstStyle/>
          <a:p>
            <a:pPr algn="ctr"/>
            <a:r>
              <a:rPr lang="en-US" b="1" dirty="0">
                <a:latin typeface="+mn-lt"/>
              </a:rPr>
              <a:t>3. Oversee the Church</a:t>
            </a:r>
          </a:p>
        </p:txBody>
      </p:sp>
      <p:sp>
        <p:nvSpPr>
          <p:cNvPr id="3" name="Content Placeholder 2">
            <a:extLst>
              <a:ext uri="{FF2B5EF4-FFF2-40B4-BE49-F238E27FC236}">
                <a16:creationId xmlns:a16="http://schemas.microsoft.com/office/drawing/2014/main" id="{637D467F-EF78-4541-964C-5533BAEE2CA3}"/>
              </a:ext>
            </a:extLst>
          </p:cNvPr>
          <p:cNvSpPr>
            <a:spLocks noGrp="1"/>
          </p:cNvSpPr>
          <p:nvPr>
            <p:ph idx="1"/>
          </p:nvPr>
        </p:nvSpPr>
        <p:spPr>
          <a:xfrm>
            <a:off x="628650" y="1656522"/>
            <a:ext cx="7886700" cy="4520441"/>
          </a:xfrm>
        </p:spPr>
        <p:txBody>
          <a:bodyPr/>
          <a:lstStyle/>
          <a:p>
            <a:r>
              <a:rPr lang="en-US" b="1" dirty="0"/>
              <a:t>“A man charged with the duty of seeing that things to be done by others are done rightly; curator, guardian or superintendent” (Thayer). </a:t>
            </a:r>
          </a:p>
          <a:p>
            <a:endParaRPr lang="en-US" sz="800" b="1" dirty="0"/>
          </a:p>
          <a:p>
            <a:r>
              <a:rPr lang="en-US" b="1" dirty="0"/>
              <a:t>Responsible for planning and managing the work of the church.</a:t>
            </a:r>
            <a:endParaRPr lang="en-US" sz="800" b="1" dirty="0"/>
          </a:p>
          <a:p>
            <a:r>
              <a:rPr lang="en-US" b="1" dirty="0"/>
              <a:t>The elders do “rule” the church (1 Thess. 5:12; Heb. 13:17), not by making rules contrary to the doctrine of Christ, but by exercising authority given to them by Christ to make final decisions.  </a:t>
            </a:r>
          </a:p>
        </p:txBody>
      </p:sp>
    </p:spTree>
    <p:extLst>
      <p:ext uri="{BB962C8B-B14F-4D97-AF65-F5344CB8AC3E}">
        <p14:creationId xmlns:p14="http://schemas.microsoft.com/office/powerpoint/2010/main" val="672248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559</Words>
  <Application>Microsoft Office PowerPoint</Application>
  <PresentationFormat>On-screen Show (4:3)</PresentationFormat>
  <Paragraphs>57</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2_Office Theme</vt:lpstr>
      <vt:lpstr>3_Office Theme</vt:lpstr>
      <vt:lpstr>PowerPoint Presentation</vt:lpstr>
      <vt:lpstr>The Work of Elders</vt:lpstr>
      <vt:lpstr>PowerPoint Presentation</vt:lpstr>
      <vt:lpstr>1. Examine Themselves</vt:lpstr>
      <vt:lpstr>1. Examine Themselves</vt:lpstr>
      <vt:lpstr>2. Shepherd the Church</vt:lpstr>
      <vt:lpstr>2. Shepherd the Church</vt:lpstr>
      <vt:lpstr>3. Oversee the Church</vt:lpstr>
      <vt:lpstr>3. Oversee the Church</vt:lpstr>
      <vt:lpstr>4. Be an Example</vt:lpstr>
      <vt:lpstr>4. Be an Example</vt:lpstr>
      <vt:lpstr>The Work of Elders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19</cp:revision>
  <dcterms:created xsi:type="dcterms:W3CDTF">2013-03-24T12:46:42Z</dcterms:created>
  <dcterms:modified xsi:type="dcterms:W3CDTF">2020-01-13T15:18:11Z</dcterms:modified>
</cp:coreProperties>
</file>