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12"/>
  </p:notesMasterIdLst>
  <p:sldIdLst>
    <p:sldId id="352" r:id="rId3"/>
    <p:sldId id="353" r:id="rId4"/>
    <p:sldId id="354" r:id="rId5"/>
    <p:sldId id="355" r:id="rId6"/>
    <p:sldId id="356" r:id="rId7"/>
    <p:sldId id="357" r:id="rId8"/>
    <p:sldId id="358" r:id="rId9"/>
    <p:sldId id="359" r:id="rId10"/>
    <p:sldId id="3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4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4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61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77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77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27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65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12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72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1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12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05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05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3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6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7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6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06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65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2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5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723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8C679-501D-4252-BC2E-3BD9C90E6E8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E2E79-B6C3-4094-BA39-4E09AE63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3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590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B2388C7-86C9-4FB1-9E4D-0C45D335D6E1}"/>
              </a:ext>
            </a:extLst>
          </p:cNvPr>
          <p:cNvSpPr/>
          <p:nvPr/>
        </p:nvSpPr>
        <p:spPr>
          <a:xfrm>
            <a:off x="238539" y="1351721"/>
            <a:ext cx="8640418" cy="43839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49A872-E845-4D2A-AD65-477CFEBAD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4297017" cy="1938889"/>
          </a:xfrm>
        </p:spPr>
        <p:txBody>
          <a:bodyPr/>
          <a:lstStyle/>
          <a:p>
            <a:r>
              <a:rPr lang="en-US" b="1" dirty="0">
                <a:latin typeface="+mn-lt"/>
              </a:rPr>
              <a:t>Psalm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C01EE-BABD-47BF-8320-867FC2362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3429000" cy="1655762"/>
          </a:xfrm>
        </p:spPr>
        <p:txBody>
          <a:bodyPr>
            <a:normAutofit/>
          </a:bodyPr>
          <a:lstStyle/>
          <a:p>
            <a:r>
              <a:rPr lang="en-US" sz="3600" b="1" dirty="0"/>
              <a:t>The Coronation of God’s Anointed King</a:t>
            </a:r>
          </a:p>
        </p:txBody>
      </p:sp>
      <p:pic>
        <p:nvPicPr>
          <p:cNvPr id="1026" name="Picture 2" descr="Image result for crown">
            <a:extLst>
              <a:ext uri="{FF2B5EF4-FFF2-40B4-BE49-F238E27FC236}">
                <a16:creationId xmlns:a16="http://schemas.microsoft.com/office/drawing/2014/main" id="{AC63AF39-1CE5-455F-9F0A-F1B00B7FE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327" y="1904240"/>
            <a:ext cx="3602038" cy="360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57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63377-B848-4654-B14C-E10B79B51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Psalm 2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8950C-DC08-4F8C-9954-072FC518F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389" y="1825625"/>
            <a:ext cx="8170793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Nations Plot Against God 	vs. 1-3</a:t>
            </a:r>
            <a:br>
              <a:rPr lang="en-US" sz="3200" b="1" dirty="0"/>
            </a:br>
            <a:r>
              <a:rPr lang="en-US" sz="3200" b="1" dirty="0"/>
              <a:t>and His Anointed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Responds By Establishing 	vs. 4-9</a:t>
            </a:r>
            <a:br>
              <a:rPr lang="en-US" sz="3200" b="1" dirty="0"/>
            </a:br>
            <a:r>
              <a:rPr lang="en-US" sz="3200" b="1" dirty="0"/>
              <a:t>and Empowering His 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Nations Are Admonished 	vs. 10-12</a:t>
            </a:r>
            <a:br>
              <a:rPr lang="en-US" sz="3200" b="1" dirty="0"/>
            </a:br>
            <a:r>
              <a:rPr lang="en-US" sz="3200" b="1" dirty="0"/>
              <a:t>to Submit or Perish</a:t>
            </a:r>
          </a:p>
        </p:txBody>
      </p:sp>
    </p:spTree>
    <p:extLst>
      <p:ext uri="{BB962C8B-B14F-4D97-AF65-F5344CB8AC3E}">
        <p14:creationId xmlns:p14="http://schemas.microsoft.com/office/powerpoint/2010/main" val="34113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1A02E-7735-4271-AA4E-C98E1B8F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058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Psalm 2 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in the 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5AC6F-4264-4DBE-AF4F-9E5EE040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9043"/>
            <a:ext cx="7886700" cy="4387920"/>
          </a:xfrm>
        </p:spPr>
        <p:txBody>
          <a:bodyPr/>
          <a:lstStyle/>
          <a:p>
            <a:pPr lvl="0"/>
            <a:r>
              <a:rPr lang="en-US" b="1" dirty="0"/>
              <a:t>One of the Psalms most frequently quoted, alluded to, or echoed in the New Testament.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Has been called “a Messianic Psalm per excellence.” </a:t>
            </a:r>
          </a:p>
          <a:p>
            <a:endParaRPr lang="en-US" sz="800" b="1" dirty="0"/>
          </a:p>
          <a:p>
            <a:r>
              <a:rPr lang="en-US" b="1" dirty="0"/>
              <a:t>While the Psalm originally dealt with God’s sovereignty and the authority He gave to His earthly kings, the New Testament shows its ultimate fulfillment is found in Jesus.</a:t>
            </a:r>
          </a:p>
        </p:txBody>
      </p:sp>
    </p:spTree>
    <p:extLst>
      <p:ext uri="{BB962C8B-B14F-4D97-AF65-F5344CB8AC3E}">
        <p14:creationId xmlns:p14="http://schemas.microsoft.com/office/powerpoint/2010/main" val="173255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1A02E-7735-4271-AA4E-C98E1B8F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058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Psalm 2 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in the 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5AC6F-4264-4DBE-AF4F-9E5EE040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9043"/>
            <a:ext cx="7886700" cy="438792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3200" b="1" dirty="0">
                <a:solidFill>
                  <a:srgbClr val="002060"/>
                </a:solidFill>
              </a:rPr>
              <a:t>“Why do the nations rage, and the 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people plot a vain thing?” vs. 1-2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Acts 4:23-31 </a:t>
            </a:r>
            <a:endParaRPr lang="en-US" sz="800" b="1" dirty="0"/>
          </a:p>
          <a:p>
            <a:r>
              <a:rPr lang="en-US" b="1" dirty="0"/>
              <a:t>The leaders of the Jews had taken </a:t>
            </a:r>
            <a:r>
              <a:rPr lang="en-US" b="1" i="1" dirty="0"/>
              <a:t>counsel together</a:t>
            </a:r>
            <a:r>
              <a:rPr lang="en-US" b="1" dirty="0"/>
              <a:t> with the Romans </a:t>
            </a:r>
            <a:r>
              <a:rPr lang="en-US" b="1" i="1" dirty="0"/>
              <a:t>against the Lord and against His Anointed </a:t>
            </a:r>
            <a:r>
              <a:rPr lang="en-US" b="1" dirty="0"/>
              <a:t>in condemning Jesus and putting Him to death. </a:t>
            </a:r>
          </a:p>
          <a:p>
            <a:r>
              <a:rPr lang="en-US" b="1" dirty="0"/>
              <a:t>Just as they were no threat to God, neither would they be a real threat to the apostles. </a:t>
            </a:r>
          </a:p>
        </p:txBody>
      </p:sp>
    </p:spTree>
    <p:extLst>
      <p:ext uri="{BB962C8B-B14F-4D97-AF65-F5344CB8AC3E}">
        <p14:creationId xmlns:p14="http://schemas.microsoft.com/office/powerpoint/2010/main" val="283599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1A02E-7735-4271-AA4E-C98E1B8F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058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Psalm 2 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in the 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5AC6F-4264-4DBE-AF4F-9E5EE040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9043"/>
            <a:ext cx="7886700" cy="438792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3000" b="1" dirty="0">
                <a:solidFill>
                  <a:srgbClr val="002060"/>
                </a:solidFill>
              </a:rPr>
              <a:t>“You are My Son, today I have begotten You” v. 7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Alluded to at the Lord’s baptism and at His transfiguration (Mark 1:11; 9:7). </a:t>
            </a:r>
          </a:p>
          <a:p>
            <a:pPr lvl="0"/>
            <a:endParaRPr lang="en-US" sz="800" b="1" dirty="0"/>
          </a:p>
          <a:p>
            <a:r>
              <a:rPr lang="en-US" b="1" dirty="0"/>
              <a:t>Acts 13:33 </a:t>
            </a:r>
          </a:p>
          <a:p>
            <a:pPr lvl="1"/>
            <a:r>
              <a:rPr lang="en-US" sz="2800" b="1" dirty="0"/>
              <a:t>Jesus was installed as God’s Anointed King when He was “begotten” from the grave at His resurrection (Rom. 1:4). </a:t>
            </a:r>
          </a:p>
          <a:p>
            <a:endParaRPr lang="en-US" sz="800" b="1" dirty="0"/>
          </a:p>
          <a:p>
            <a:r>
              <a:rPr lang="en-US" b="1" dirty="0"/>
              <a:t>Hebrews 1:5; 5:5</a:t>
            </a:r>
          </a:p>
        </p:txBody>
      </p:sp>
    </p:spTree>
    <p:extLst>
      <p:ext uri="{BB962C8B-B14F-4D97-AF65-F5344CB8AC3E}">
        <p14:creationId xmlns:p14="http://schemas.microsoft.com/office/powerpoint/2010/main" val="283194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1A02E-7735-4271-AA4E-C98E1B8F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058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Psalm 2 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in the 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5AC6F-4264-4DBE-AF4F-9E5EE040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9043"/>
            <a:ext cx="7886700" cy="438792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3200" b="1" dirty="0">
                <a:solidFill>
                  <a:srgbClr val="002060"/>
                </a:solidFill>
              </a:rPr>
              <a:t>“You shall break them with a rod of iron” v. 9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Said of Jesus in Revelation 12:5; 19:15</a:t>
            </a:r>
          </a:p>
          <a:p>
            <a:pPr lvl="0"/>
            <a:endParaRPr lang="en-US" sz="800" b="1" dirty="0"/>
          </a:p>
          <a:p>
            <a:r>
              <a:rPr lang="en-US" b="1" dirty="0"/>
              <a:t>Jesus offered to share this rule with His saints in Thyatira who overcame (Rev. 2:26-27). </a:t>
            </a:r>
          </a:p>
        </p:txBody>
      </p:sp>
    </p:spTree>
    <p:extLst>
      <p:ext uri="{BB962C8B-B14F-4D97-AF65-F5344CB8AC3E}">
        <p14:creationId xmlns:p14="http://schemas.microsoft.com/office/powerpoint/2010/main" val="305842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C27D5-9AFA-4195-A81F-187CB14C3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Applications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CCFAB-037E-4EB9-A8A3-B07E27457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We must submit to the sovereignty of God. </a:t>
            </a:r>
          </a:p>
          <a:p>
            <a:r>
              <a:rPr lang="en-US" b="1" dirty="0"/>
              <a:t>We can take strength in the reign of the Lord’s Anointed King. </a:t>
            </a:r>
          </a:p>
          <a:p>
            <a:r>
              <a:rPr lang="en-US" b="1" dirty="0"/>
              <a:t>We must “kiss the Son.” </a:t>
            </a:r>
          </a:p>
          <a:p>
            <a:r>
              <a:rPr lang="en-US" b="1" dirty="0"/>
              <a:t>Deliverance from God’s wrath is found in submitting to the reign of His Son. </a:t>
            </a:r>
          </a:p>
        </p:txBody>
      </p:sp>
    </p:spTree>
    <p:extLst>
      <p:ext uri="{BB962C8B-B14F-4D97-AF65-F5344CB8AC3E}">
        <p14:creationId xmlns:p14="http://schemas.microsoft.com/office/powerpoint/2010/main" val="81950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349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Psalm 2</vt:lpstr>
      <vt:lpstr>Psalm 2 outline</vt:lpstr>
      <vt:lpstr>Psalm 2 in the New Testament</vt:lpstr>
      <vt:lpstr>Psalm 2 in the New Testament</vt:lpstr>
      <vt:lpstr>Psalm 2 in the New Testament</vt:lpstr>
      <vt:lpstr>Psalm 2 in the New Testament</vt:lpstr>
      <vt:lpstr>Applications for Today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2020-01-13T15:18:48Z</dcterms:modified>
</cp:coreProperties>
</file>