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sldIdLst>
    <p:sldId id="281" r:id="rId3"/>
    <p:sldId id="282" r:id="rId4"/>
    <p:sldId id="260" r:id="rId5"/>
    <p:sldId id="265" r:id="rId6"/>
    <p:sldId id="266" r:id="rId7"/>
    <p:sldId id="267" r:id="rId8"/>
    <p:sldId id="268" r:id="rId9"/>
    <p:sldId id="269" r:id="rId10"/>
    <p:sldId id="283" r:id="rId11"/>
    <p:sldId id="284" r:id="rId12"/>
    <p:sldId id="261" r:id="rId13"/>
    <p:sldId id="285" r:id="rId14"/>
    <p:sldId id="273" r:id="rId15"/>
    <p:sldId id="286" r:id="rId16"/>
    <p:sldId id="274" r:id="rId17"/>
    <p:sldId id="287" r:id="rId18"/>
    <p:sldId id="263" r:id="rId19"/>
    <p:sldId id="277" r:id="rId20"/>
    <p:sldId id="288" r:id="rId21"/>
    <p:sldId id="264" r:id="rId22"/>
    <p:sldId id="289" r:id="rId23"/>
    <p:sldId id="290"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00" autoAdjust="0"/>
    <p:restoredTop sz="94660"/>
  </p:normalViewPr>
  <p:slideViewPr>
    <p:cSldViewPr snapToGrid="0">
      <p:cViewPr varScale="1">
        <p:scale>
          <a:sx n="104" d="100"/>
          <a:sy n="104" d="100"/>
        </p:scale>
        <p:origin x="114" y="2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0489C5-A397-4997-9DB4-74D42BE31C06}" type="datetimeFigureOut">
              <a:rPr lang="en-US" smtClean="0"/>
              <a:t>12/30/2019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569EFC-6A83-4333-BF4D-85E37C2CF44B}" type="slidenum">
              <a:rPr lang="en-US" smtClean="0"/>
              <a:t>‹#›</a:t>
            </a:fld>
            <a:endParaRPr lang="en-US"/>
          </a:p>
        </p:txBody>
      </p:sp>
    </p:spTree>
    <p:extLst>
      <p:ext uri="{BB962C8B-B14F-4D97-AF65-F5344CB8AC3E}">
        <p14:creationId xmlns:p14="http://schemas.microsoft.com/office/powerpoint/2010/main" val="51247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520317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32623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4096982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F81602-998A-4252-8D95-3AC035440EC1}" type="datetimeFigureOut">
              <a:rPr lang="en-US" smtClean="0"/>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6BBF8-5E15-4A06-9434-55C70D00A95A}" type="slidenum">
              <a:rPr lang="en-US" smtClean="0"/>
              <a:t>‹#›</a:t>
            </a:fld>
            <a:endParaRPr lang="en-US"/>
          </a:p>
        </p:txBody>
      </p:sp>
    </p:spTree>
    <p:extLst>
      <p:ext uri="{BB962C8B-B14F-4D97-AF65-F5344CB8AC3E}">
        <p14:creationId xmlns:p14="http://schemas.microsoft.com/office/powerpoint/2010/main" val="960571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F81602-998A-4252-8D95-3AC035440EC1}" type="datetimeFigureOut">
              <a:rPr lang="en-US" smtClean="0"/>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6BBF8-5E15-4A06-9434-55C70D00A95A}" type="slidenum">
              <a:rPr lang="en-US" smtClean="0"/>
              <a:t>‹#›</a:t>
            </a:fld>
            <a:endParaRPr lang="en-US"/>
          </a:p>
        </p:txBody>
      </p:sp>
    </p:spTree>
    <p:extLst>
      <p:ext uri="{BB962C8B-B14F-4D97-AF65-F5344CB8AC3E}">
        <p14:creationId xmlns:p14="http://schemas.microsoft.com/office/powerpoint/2010/main" val="1587207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F81602-998A-4252-8D95-3AC035440EC1}" type="datetimeFigureOut">
              <a:rPr lang="en-US" smtClean="0"/>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6BBF8-5E15-4A06-9434-55C70D00A95A}" type="slidenum">
              <a:rPr lang="en-US" smtClean="0"/>
              <a:t>‹#›</a:t>
            </a:fld>
            <a:endParaRPr lang="en-US"/>
          </a:p>
        </p:txBody>
      </p:sp>
    </p:spTree>
    <p:extLst>
      <p:ext uri="{BB962C8B-B14F-4D97-AF65-F5344CB8AC3E}">
        <p14:creationId xmlns:p14="http://schemas.microsoft.com/office/powerpoint/2010/main" val="2503808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F81602-998A-4252-8D95-3AC035440EC1}" type="datetimeFigureOut">
              <a:rPr lang="en-US" smtClean="0"/>
              <a:t>12/30/2019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6BBF8-5E15-4A06-9434-55C70D00A95A}" type="slidenum">
              <a:rPr lang="en-US" smtClean="0"/>
              <a:t>‹#›</a:t>
            </a:fld>
            <a:endParaRPr lang="en-US"/>
          </a:p>
        </p:txBody>
      </p:sp>
    </p:spTree>
    <p:extLst>
      <p:ext uri="{BB962C8B-B14F-4D97-AF65-F5344CB8AC3E}">
        <p14:creationId xmlns:p14="http://schemas.microsoft.com/office/powerpoint/2010/main" val="128819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F81602-998A-4252-8D95-3AC035440EC1}" type="datetimeFigureOut">
              <a:rPr lang="en-US" smtClean="0"/>
              <a:t>12/30/2019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96BBF8-5E15-4A06-9434-55C70D00A95A}" type="slidenum">
              <a:rPr lang="en-US" smtClean="0"/>
              <a:t>‹#›</a:t>
            </a:fld>
            <a:endParaRPr lang="en-US"/>
          </a:p>
        </p:txBody>
      </p:sp>
    </p:spTree>
    <p:extLst>
      <p:ext uri="{BB962C8B-B14F-4D97-AF65-F5344CB8AC3E}">
        <p14:creationId xmlns:p14="http://schemas.microsoft.com/office/powerpoint/2010/main" val="2957168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F81602-998A-4252-8D95-3AC035440EC1}" type="datetimeFigureOut">
              <a:rPr lang="en-US" smtClean="0"/>
              <a:t>12/30/2019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96BBF8-5E15-4A06-9434-55C70D00A95A}" type="slidenum">
              <a:rPr lang="en-US" smtClean="0"/>
              <a:t>‹#›</a:t>
            </a:fld>
            <a:endParaRPr lang="en-US"/>
          </a:p>
        </p:txBody>
      </p:sp>
    </p:spTree>
    <p:extLst>
      <p:ext uri="{BB962C8B-B14F-4D97-AF65-F5344CB8AC3E}">
        <p14:creationId xmlns:p14="http://schemas.microsoft.com/office/powerpoint/2010/main" val="1203945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F81602-998A-4252-8D95-3AC035440EC1}" type="datetimeFigureOut">
              <a:rPr lang="en-US" smtClean="0"/>
              <a:t>12/30/2019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96BBF8-5E15-4A06-9434-55C70D00A95A}" type="slidenum">
              <a:rPr lang="en-US" smtClean="0"/>
              <a:t>‹#›</a:t>
            </a:fld>
            <a:endParaRPr lang="en-US"/>
          </a:p>
        </p:txBody>
      </p:sp>
    </p:spTree>
    <p:extLst>
      <p:ext uri="{BB962C8B-B14F-4D97-AF65-F5344CB8AC3E}">
        <p14:creationId xmlns:p14="http://schemas.microsoft.com/office/powerpoint/2010/main" val="3081651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F81602-998A-4252-8D95-3AC035440EC1}" type="datetimeFigureOut">
              <a:rPr lang="en-US" smtClean="0"/>
              <a:t>12/30/2019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6BBF8-5E15-4A06-9434-55C70D00A95A}" type="slidenum">
              <a:rPr lang="en-US" smtClean="0"/>
              <a:t>‹#›</a:t>
            </a:fld>
            <a:endParaRPr lang="en-US"/>
          </a:p>
        </p:txBody>
      </p:sp>
    </p:spTree>
    <p:extLst>
      <p:ext uri="{BB962C8B-B14F-4D97-AF65-F5344CB8AC3E}">
        <p14:creationId xmlns:p14="http://schemas.microsoft.com/office/powerpoint/2010/main" val="308699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4117661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F81602-998A-4252-8D95-3AC035440EC1}" type="datetimeFigureOut">
              <a:rPr lang="en-US" smtClean="0"/>
              <a:t>12/30/2019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6BBF8-5E15-4A06-9434-55C70D00A95A}" type="slidenum">
              <a:rPr lang="en-US" smtClean="0"/>
              <a:t>‹#›</a:t>
            </a:fld>
            <a:endParaRPr lang="en-US"/>
          </a:p>
        </p:txBody>
      </p:sp>
    </p:spTree>
    <p:extLst>
      <p:ext uri="{BB962C8B-B14F-4D97-AF65-F5344CB8AC3E}">
        <p14:creationId xmlns:p14="http://schemas.microsoft.com/office/powerpoint/2010/main" val="2614226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F81602-998A-4252-8D95-3AC035440EC1}" type="datetimeFigureOut">
              <a:rPr lang="en-US" smtClean="0"/>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6BBF8-5E15-4A06-9434-55C70D00A95A}" type="slidenum">
              <a:rPr lang="en-US" smtClean="0"/>
              <a:t>‹#›</a:t>
            </a:fld>
            <a:endParaRPr lang="en-US"/>
          </a:p>
        </p:txBody>
      </p:sp>
    </p:spTree>
    <p:extLst>
      <p:ext uri="{BB962C8B-B14F-4D97-AF65-F5344CB8AC3E}">
        <p14:creationId xmlns:p14="http://schemas.microsoft.com/office/powerpoint/2010/main" val="2318652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F81602-998A-4252-8D95-3AC035440EC1}" type="datetimeFigureOut">
              <a:rPr lang="en-US" smtClean="0"/>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6BBF8-5E15-4A06-9434-55C70D00A95A}" type="slidenum">
              <a:rPr lang="en-US" smtClean="0"/>
              <a:t>‹#›</a:t>
            </a:fld>
            <a:endParaRPr lang="en-US"/>
          </a:p>
        </p:txBody>
      </p:sp>
    </p:spTree>
    <p:extLst>
      <p:ext uri="{BB962C8B-B14F-4D97-AF65-F5344CB8AC3E}">
        <p14:creationId xmlns:p14="http://schemas.microsoft.com/office/powerpoint/2010/main" val="2678134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D8D965-FC37-4A4D-9E95-112D40E261E5}" type="datetimeFigureOut">
              <a:rPr lang="en-US" smtClean="0"/>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18217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D8D965-FC37-4A4D-9E95-112D40E261E5}" type="datetimeFigureOut">
              <a:rPr lang="en-US" smtClean="0"/>
              <a:t>12/30/2019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67680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D8D965-FC37-4A4D-9E95-112D40E261E5}" type="datetimeFigureOut">
              <a:rPr lang="en-US" smtClean="0"/>
              <a:t>12/30/2019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72793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D8D965-FC37-4A4D-9E95-112D40E261E5}" type="datetimeFigureOut">
              <a:rPr lang="en-US" smtClean="0"/>
              <a:t>12/30/2019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36825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D8D965-FC37-4A4D-9E95-112D40E261E5}" type="datetimeFigureOut">
              <a:rPr lang="en-US" smtClean="0"/>
              <a:t>12/30/2019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454265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D8D965-FC37-4A4D-9E95-112D40E261E5}" type="datetimeFigureOut">
              <a:rPr lang="en-US" smtClean="0"/>
              <a:t>12/30/2019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387145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D8D965-FC37-4A4D-9E95-112D40E261E5}" type="datetimeFigureOut">
              <a:rPr lang="en-US" smtClean="0"/>
              <a:t>12/30/2019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13534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8D965-FC37-4A4D-9E95-112D40E261E5}" type="datetimeFigureOut">
              <a:rPr lang="en-US" smtClean="0"/>
              <a:t>12/30/2019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969AC-2A70-4762-801D-240741525486}" type="slidenum">
              <a:rPr lang="en-US" smtClean="0"/>
              <a:t>‹#›</a:t>
            </a:fld>
            <a:endParaRPr lang="en-US"/>
          </a:p>
        </p:txBody>
      </p:sp>
    </p:spTree>
    <p:extLst>
      <p:ext uri="{BB962C8B-B14F-4D97-AF65-F5344CB8AC3E}">
        <p14:creationId xmlns:p14="http://schemas.microsoft.com/office/powerpoint/2010/main" val="2700649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6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81602-998A-4252-8D95-3AC035440EC1}" type="datetimeFigureOut">
              <a:rPr lang="en-US" smtClean="0"/>
              <a:t>12/30/2019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6BBF8-5E15-4A06-9434-55C70D00A95A}" type="slidenum">
              <a:rPr lang="en-US" smtClean="0"/>
              <a:t>‹#›</a:t>
            </a:fld>
            <a:endParaRPr lang="en-US"/>
          </a:p>
        </p:txBody>
      </p:sp>
    </p:spTree>
    <p:extLst>
      <p:ext uri="{BB962C8B-B14F-4D97-AF65-F5344CB8AC3E}">
        <p14:creationId xmlns:p14="http://schemas.microsoft.com/office/powerpoint/2010/main" val="22383538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hyperlink" Target="http://golddredge8.com/" TargetMode="External"/><Relationship Id="rId13" Type="http://schemas.openxmlformats.org/officeDocument/2006/relationships/hyperlink" Target="https://www.alaska.org/detail/kennicott-mine-ghost-town-walking-tour" TargetMode="External"/><Relationship Id="rId18" Type="http://schemas.openxmlformats.org/officeDocument/2006/relationships/image" Target="../media/image3.png"/><Relationship Id="rId3" Type="http://schemas.openxmlformats.org/officeDocument/2006/relationships/hyperlink" Target="https://www.alaska.org/guide/anchorage-mayors-walk-audio-guide" TargetMode="External"/><Relationship Id="rId7" Type="http://schemas.openxmlformats.org/officeDocument/2006/relationships/hyperlink" Target="https://www.nps.gov/dena/planyourvisit/bus-tours.htm" TargetMode="External"/><Relationship Id="rId12" Type="http://schemas.openxmlformats.org/officeDocument/2006/relationships/hyperlink" Target="https://www.copperoar.com/trip/two-day-adventure-package/" TargetMode="External"/><Relationship Id="rId17" Type="http://schemas.openxmlformats.org/officeDocument/2006/relationships/hyperlink" Target="https://majormarine.com/half-day-tours/" TargetMode="External"/><Relationship Id="rId2" Type="http://schemas.openxmlformats.org/officeDocument/2006/relationships/hyperlink" Target="https://www.alaska.org/guide/lake-hood-walking-tour-a-look-around-the-worlds-busiest-seaplane-base" TargetMode="External"/><Relationship Id="rId16" Type="http://schemas.openxmlformats.org/officeDocument/2006/relationships/hyperlink" Target="https://www.fish4salmon.com/pricing/" TargetMode="External"/><Relationship Id="rId1" Type="http://schemas.openxmlformats.org/officeDocument/2006/relationships/slideLayout" Target="../slideLayouts/slideLayout13.xml"/><Relationship Id="rId6" Type="http://schemas.openxmlformats.org/officeDocument/2006/relationships/hyperlink" Target="https://www.nps.gov/dena/planyourvisit/upload/transit-schedule.pdf" TargetMode="External"/><Relationship Id="rId11" Type="http://schemas.openxmlformats.org/officeDocument/2006/relationships/hyperlink" Target="https://www.copperoar.com/trip/nizina-canyon-raft-flightsee-day-trip/" TargetMode="External"/><Relationship Id="rId5" Type="http://schemas.openxmlformats.org/officeDocument/2006/relationships/hyperlink" Target="https://www.nps.gov/dena/planyourvisit/upload/trail-map-letter-size.pdf" TargetMode="External"/><Relationship Id="rId15" Type="http://schemas.openxmlformats.org/officeDocument/2006/relationships/hyperlink" Target="https://www.alaska.org/detail/nova-alaska-guides-chickaloon" TargetMode="External"/><Relationship Id="rId10" Type="http://schemas.openxmlformats.org/officeDocument/2006/relationships/hyperlink" Target="https://www.steliasguides.com/trips/half-day-glacier-hike/" TargetMode="External"/><Relationship Id="rId4" Type="http://schemas.openxmlformats.org/officeDocument/2006/relationships/hyperlink" Target="http://www.rosestreetcofc.com/" TargetMode="External"/><Relationship Id="rId9" Type="http://schemas.openxmlformats.org/officeDocument/2006/relationships/hyperlink" Target="https://wrangellmountainair.checkfront.com/reserve/?_ga=2.2735280.1891212766.1577301004-2119662772.1577301004" TargetMode="External"/><Relationship Id="rId14" Type="http://schemas.openxmlformats.org/officeDocument/2006/relationships/hyperlink" Target="https://www.alaska.org/guide/glenn-highway"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6878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D29F3-E492-41D1-A445-601240479FDB}"/>
              </a:ext>
            </a:extLst>
          </p:cNvPr>
          <p:cNvSpPr>
            <a:spLocks noGrp="1"/>
          </p:cNvSpPr>
          <p:nvPr>
            <p:ph type="title"/>
          </p:nvPr>
        </p:nvSpPr>
        <p:spPr>
          <a:xfrm>
            <a:off x="852170" y="6068164"/>
            <a:ext cx="7886700" cy="789836"/>
          </a:xfrm>
        </p:spPr>
        <p:txBody>
          <a:bodyPr/>
          <a:lstStyle/>
          <a:p>
            <a:pPr algn="r"/>
            <a:r>
              <a:rPr lang="en-US" dirty="0">
                <a:effectLst>
                  <a:outerShdw blurRad="38100" dist="38100" dir="2700000" algn="tl">
                    <a:srgbClr val="000000">
                      <a:alpha val="43137"/>
                    </a:srgbClr>
                  </a:outerShdw>
                </a:effectLst>
              </a:rPr>
              <a:t>2 Corinthians 11:28-29 ESV</a:t>
            </a:r>
          </a:p>
        </p:txBody>
      </p:sp>
      <p:sp>
        <p:nvSpPr>
          <p:cNvPr id="3" name="Content Placeholder 2">
            <a:extLst>
              <a:ext uri="{FF2B5EF4-FFF2-40B4-BE49-F238E27FC236}">
                <a16:creationId xmlns:a16="http://schemas.microsoft.com/office/drawing/2014/main" id="{CDED6328-31B5-4B4C-8EE6-D5B38B473B78}"/>
              </a:ext>
            </a:extLst>
          </p:cNvPr>
          <p:cNvSpPr>
            <a:spLocks noGrp="1"/>
          </p:cNvSpPr>
          <p:nvPr>
            <p:ph idx="1"/>
          </p:nvPr>
        </p:nvSpPr>
        <p:spPr>
          <a:xfrm>
            <a:off x="405129" y="494453"/>
            <a:ext cx="8467937" cy="5452534"/>
          </a:xfrm>
        </p:spPr>
        <p:txBody>
          <a:bodyPr>
            <a:noAutofit/>
          </a:bodyPr>
          <a:lstStyle/>
          <a:p>
            <a:pPr marL="0" indent="0">
              <a:buNone/>
            </a:pPr>
            <a:r>
              <a:rPr lang="en-US" sz="3600" dirty="0">
                <a:effectLst>
                  <a:outerShdw blurRad="38100" dist="38100" dir="2700000" algn="tl">
                    <a:srgbClr val="000000">
                      <a:alpha val="43137"/>
                    </a:srgbClr>
                  </a:outerShdw>
                </a:effectLst>
              </a:rPr>
              <a:t>(28) And, apart from other things, there is the daily pressure on me of my anxiety for all the churches. (29) Who is weak, and I am not weak? Who is made to fall, and I am not indignant?</a:t>
            </a:r>
          </a:p>
        </p:txBody>
      </p:sp>
    </p:spTree>
    <p:extLst>
      <p:ext uri="{BB962C8B-B14F-4D97-AF65-F5344CB8AC3E}">
        <p14:creationId xmlns:p14="http://schemas.microsoft.com/office/powerpoint/2010/main" val="925951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47EAF-12A7-45DB-882B-A3A799CDA44D}"/>
              </a:ext>
            </a:extLst>
          </p:cNvPr>
          <p:cNvSpPr>
            <a:spLocks noGrp="1"/>
          </p:cNvSpPr>
          <p:nvPr>
            <p:ph type="title"/>
          </p:nvPr>
        </p:nvSpPr>
        <p:spPr/>
        <p:txBody>
          <a:bodyPr>
            <a:normAutofit/>
          </a:bodyPr>
          <a:lstStyle/>
          <a:p>
            <a:r>
              <a:rPr lang="en-US" sz="6600" dirty="0"/>
              <a:t>Managing anxiety</a:t>
            </a:r>
          </a:p>
        </p:txBody>
      </p:sp>
      <p:sp>
        <p:nvSpPr>
          <p:cNvPr id="3" name="Content Placeholder 2">
            <a:extLst>
              <a:ext uri="{FF2B5EF4-FFF2-40B4-BE49-F238E27FC236}">
                <a16:creationId xmlns:a16="http://schemas.microsoft.com/office/drawing/2014/main" id="{F24FFEE7-DAB8-47ED-947B-0E43D5EB200A}"/>
              </a:ext>
            </a:extLst>
          </p:cNvPr>
          <p:cNvSpPr>
            <a:spLocks noGrp="1"/>
          </p:cNvSpPr>
          <p:nvPr>
            <p:ph idx="1"/>
          </p:nvPr>
        </p:nvSpPr>
        <p:spPr/>
        <p:txBody>
          <a:bodyPr>
            <a:noAutofit/>
          </a:bodyPr>
          <a:lstStyle/>
          <a:p>
            <a:r>
              <a:rPr lang="en-US" sz="4800" dirty="0"/>
              <a:t>Realize that one thing is necessary</a:t>
            </a:r>
          </a:p>
          <a:p>
            <a:r>
              <a:rPr lang="en-US" sz="4800" b="1" dirty="0"/>
              <a:t>Recognize that it tends to evil</a:t>
            </a:r>
          </a:p>
        </p:txBody>
      </p:sp>
    </p:spTree>
    <p:extLst>
      <p:ext uri="{BB962C8B-B14F-4D97-AF65-F5344CB8AC3E}">
        <p14:creationId xmlns:p14="http://schemas.microsoft.com/office/powerpoint/2010/main" val="1179519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D29F3-E492-41D1-A445-601240479FDB}"/>
              </a:ext>
            </a:extLst>
          </p:cNvPr>
          <p:cNvSpPr>
            <a:spLocks noGrp="1"/>
          </p:cNvSpPr>
          <p:nvPr>
            <p:ph type="title"/>
          </p:nvPr>
        </p:nvSpPr>
        <p:spPr>
          <a:xfrm>
            <a:off x="852170" y="6068164"/>
            <a:ext cx="7886700" cy="789836"/>
          </a:xfrm>
        </p:spPr>
        <p:txBody>
          <a:bodyPr/>
          <a:lstStyle/>
          <a:p>
            <a:pPr algn="r"/>
            <a:r>
              <a:rPr lang="en-US" dirty="0">
                <a:effectLst>
                  <a:outerShdw blurRad="38100" dist="38100" dir="2700000" algn="tl">
                    <a:srgbClr val="000000">
                      <a:alpha val="43137"/>
                    </a:srgbClr>
                  </a:outerShdw>
                </a:effectLst>
              </a:rPr>
              <a:t>Psalm 37:1-8 ESV</a:t>
            </a:r>
          </a:p>
        </p:txBody>
      </p:sp>
      <p:sp>
        <p:nvSpPr>
          <p:cNvPr id="3" name="Content Placeholder 2">
            <a:extLst>
              <a:ext uri="{FF2B5EF4-FFF2-40B4-BE49-F238E27FC236}">
                <a16:creationId xmlns:a16="http://schemas.microsoft.com/office/drawing/2014/main" id="{CDED6328-31B5-4B4C-8EE6-D5B38B473B78}"/>
              </a:ext>
            </a:extLst>
          </p:cNvPr>
          <p:cNvSpPr>
            <a:spLocks noGrp="1"/>
          </p:cNvSpPr>
          <p:nvPr>
            <p:ph idx="1"/>
          </p:nvPr>
        </p:nvSpPr>
        <p:spPr>
          <a:xfrm>
            <a:off x="405129" y="494453"/>
            <a:ext cx="8467937" cy="5452534"/>
          </a:xfrm>
        </p:spPr>
        <p:txBody>
          <a:bodyPr>
            <a:noAutofit/>
          </a:bodyPr>
          <a:lstStyle/>
          <a:p>
            <a:pPr marL="0" indent="0">
              <a:buNone/>
            </a:pPr>
            <a:r>
              <a:rPr lang="en-US" sz="3600" dirty="0">
                <a:effectLst>
                  <a:outerShdw blurRad="38100" dist="38100" dir="2700000" algn="tl">
                    <a:srgbClr val="000000">
                      <a:alpha val="43137"/>
                    </a:srgbClr>
                  </a:outerShdw>
                </a:effectLst>
              </a:rPr>
              <a:t>(1)  Of David. Fret not yourself because of evildoers; be not envious of wrongdoers! (2) For they will soon fade like the grass and wither like the green herb. (3) Trust in the LORD, and do good; dwell in the land and befriend faithfulness. (4) Delight yourself in the LORD, and he will give you the desires of your heart.</a:t>
            </a:r>
          </a:p>
        </p:txBody>
      </p:sp>
    </p:spTree>
    <p:extLst>
      <p:ext uri="{BB962C8B-B14F-4D97-AF65-F5344CB8AC3E}">
        <p14:creationId xmlns:p14="http://schemas.microsoft.com/office/powerpoint/2010/main" val="2343360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D29F3-E492-41D1-A445-601240479FDB}"/>
              </a:ext>
            </a:extLst>
          </p:cNvPr>
          <p:cNvSpPr>
            <a:spLocks noGrp="1"/>
          </p:cNvSpPr>
          <p:nvPr>
            <p:ph type="title"/>
          </p:nvPr>
        </p:nvSpPr>
        <p:spPr>
          <a:xfrm>
            <a:off x="852170" y="6068164"/>
            <a:ext cx="7886700" cy="789836"/>
          </a:xfrm>
        </p:spPr>
        <p:txBody>
          <a:bodyPr/>
          <a:lstStyle/>
          <a:p>
            <a:pPr algn="r"/>
            <a:r>
              <a:rPr lang="en-US" dirty="0">
                <a:effectLst>
                  <a:outerShdw blurRad="38100" dist="38100" dir="2700000" algn="tl">
                    <a:srgbClr val="000000">
                      <a:alpha val="43137"/>
                    </a:srgbClr>
                  </a:outerShdw>
                </a:effectLst>
              </a:rPr>
              <a:t>Psalm 37:1-8 ESV</a:t>
            </a:r>
          </a:p>
        </p:txBody>
      </p:sp>
      <p:sp>
        <p:nvSpPr>
          <p:cNvPr id="3" name="Content Placeholder 2">
            <a:extLst>
              <a:ext uri="{FF2B5EF4-FFF2-40B4-BE49-F238E27FC236}">
                <a16:creationId xmlns:a16="http://schemas.microsoft.com/office/drawing/2014/main" id="{CDED6328-31B5-4B4C-8EE6-D5B38B473B78}"/>
              </a:ext>
            </a:extLst>
          </p:cNvPr>
          <p:cNvSpPr>
            <a:spLocks noGrp="1"/>
          </p:cNvSpPr>
          <p:nvPr>
            <p:ph idx="1"/>
          </p:nvPr>
        </p:nvSpPr>
        <p:spPr>
          <a:xfrm>
            <a:off x="405129" y="494453"/>
            <a:ext cx="8467937" cy="5452534"/>
          </a:xfrm>
        </p:spPr>
        <p:txBody>
          <a:bodyPr>
            <a:noAutofit/>
          </a:bodyPr>
          <a:lstStyle/>
          <a:p>
            <a:pPr marL="0" indent="0">
              <a:buNone/>
            </a:pPr>
            <a:r>
              <a:rPr lang="en-US" sz="3600" dirty="0">
                <a:effectLst>
                  <a:outerShdw blurRad="38100" dist="38100" dir="2700000" algn="tl">
                    <a:srgbClr val="000000">
                      <a:alpha val="43137"/>
                    </a:srgbClr>
                  </a:outerShdw>
                </a:effectLst>
              </a:rPr>
              <a:t>(5) Commit your way to the LORD; trust in him, and he will act. (6) He will bring forth your righteousness as the light, and your justice as the noonday. (7) Be still before the LORD and wait patiently for him; fret not yourself over the one who prospers in his way, over the man who carries out evil devices! (8) Refrain from anger, and forsake wrath! Fret not yourself; it tends only to evil.</a:t>
            </a:r>
          </a:p>
        </p:txBody>
      </p:sp>
    </p:spTree>
    <p:extLst>
      <p:ext uri="{BB962C8B-B14F-4D97-AF65-F5344CB8AC3E}">
        <p14:creationId xmlns:p14="http://schemas.microsoft.com/office/powerpoint/2010/main" val="2898329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47EAF-12A7-45DB-882B-A3A799CDA44D}"/>
              </a:ext>
            </a:extLst>
          </p:cNvPr>
          <p:cNvSpPr>
            <a:spLocks noGrp="1"/>
          </p:cNvSpPr>
          <p:nvPr>
            <p:ph type="title"/>
          </p:nvPr>
        </p:nvSpPr>
        <p:spPr/>
        <p:txBody>
          <a:bodyPr>
            <a:normAutofit/>
          </a:bodyPr>
          <a:lstStyle/>
          <a:p>
            <a:r>
              <a:rPr lang="en-US" sz="6600" dirty="0"/>
              <a:t>Managing anxiety</a:t>
            </a:r>
          </a:p>
        </p:txBody>
      </p:sp>
      <p:sp>
        <p:nvSpPr>
          <p:cNvPr id="3" name="Content Placeholder 2">
            <a:extLst>
              <a:ext uri="{FF2B5EF4-FFF2-40B4-BE49-F238E27FC236}">
                <a16:creationId xmlns:a16="http://schemas.microsoft.com/office/drawing/2014/main" id="{F24FFEE7-DAB8-47ED-947B-0E43D5EB200A}"/>
              </a:ext>
            </a:extLst>
          </p:cNvPr>
          <p:cNvSpPr>
            <a:spLocks noGrp="1"/>
          </p:cNvSpPr>
          <p:nvPr>
            <p:ph idx="1"/>
          </p:nvPr>
        </p:nvSpPr>
        <p:spPr/>
        <p:txBody>
          <a:bodyPr>
            <a:noAutofit/>
          </a:bodyPr>
          <a:lstStyle/>
          <a:p>
            <a:r>
              <a:rPr lang="en-US" sz="4800" dirty="0"/>
              <a:t>Realize that one thing is necessary</a:t>
            </a:r>
          </a:p>
          <a:p>
            <a:r>
              <a:rPr lang="en-US" sz="4800" dirty="0"/>
              <a:t>Recognize that it tends to evil</a:t>
            </a:r>
          </a:p>
          <a:p>
            <a:r>
              <a:rPr lang="en-US" sz="4800" b="1" dirty="0"/>
              <a:t>Supplicate God…</a:t>
            </a:r>
          </a:p>
        </p:txBody>
      </p:sp>
    </p:spTree>
    <p:extLst>
      <p:ext uri="{BB962C8B-B14F-4D97-AF65-F5344CB8AC3E}">
        <p14:creationId xmlns:p14="http://schemas.microsoft.com/office/powerpoint/2010/main" val="3761079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D29F3-E492-41D1-A445-601240479FDB}"/>
              </a:ext>
            </a:extLst>
          </p:cNvPr>
          <p:cNvSpPr>
            <a:spLocks noGrp="1"/>
          </p:cNvSpPr>
          <p:nvPr>
            <p:ph type="title"/>
          </p:nvPr>
        </p:nvSpPr>
        <p:spPr>
          <a:xfrm>
            <a:off x="852170" y="6068164"/>
            <a:ext cx="7886700" cy="789836"/>
          </a:xfrm>
        </p:spPr>
        <p:txBody>
          <a:bodyPr/>
          <a:lstStyle/>
          <a:p>
            <a:pPr algn="r"/>
            <a:r>
              <a:rPr lang="en-US" dirty="0">
                <a:effectLst>
                  <a:outerShdw blurRad="38100" dist="38100" dir="2700000" algn="tl">
                    <a:srgbClr val="000000">
                      <a:alpha val="43137"/>
                    </a:srgbClr>
                  </a:outerShdw>
                </a:effectLst>
              </a:rPr>
              <a:t>Philippians 4:5-7 ESV</a:t>
            </a:r>
          </a:p>
        </p:txBody>
      </p:sp>
      <p:sp>
        <p:nvSpPr>
          <p:cNvPr id="3" name="Content Placeholder 2">
            <a:extLst>
              <a:ext uri="{FF2B5EF4-FFF2-40B4-BE49-F238E27FC236}">
                <a16:creationId xmlns:a16="http://schemas.microsoft.com/office/drawing/2014/main" id="{CDED6328-31B5-4B4C-8EE6-D5B38B473B78}"/>
              </a:ext>
            </a:extLst>
          </p:cNvPr>
          <p:cNvSpPr>
            <a:spLocks noGrp="1"/>
          </p:cNvSpPr>
          <p:nvPr>
            <p:ph idx="1"/>
          </p:nvPr>
        </p:nvSpPr>
        <p:spPr>
          <a:xfrm>
            <a:off x="405129" y="494453"/>
            <a:ext cx="8467937" cy="5452534"/>
          </a:xfrm>
        </p:spPr>
        <p:txBody>
          <a:bodyPr>
            <a:noAutofit/>
          </a:bodyPr>
          <a:lstStyle/>
          <a:p>
            <a:pPr marL="0" indent="0">
              <a:buNone/>
            </a:pPr>
            <a:r>
              <a:rPr lang="en-US" sz="4000" dirty="0">
                <a:effectLst>
                  <a:outerShdw blurRad="38100" dist="38100" dir="2700000" algn="tl">
                    <a:srgbClr val="000000">
                      <a:alpha val="43137"/>
                    </a:srgbClr>
                  </a:outerShdw>
                </a:effectLst>
              </a:rPr>
              <a:t>(5) Let your reasonableness be known to everyone. The Lord is at hand; (6) do not be anxious about anything, but in everything by prayer and supplication with thanksgiving let your requests be made known to God. (7) And the peace of God, which surpasses all understanding, will guard your hearts and your minds in Christ Jesus.</a:t>
            </a:r>
          </a:p>
        </p:txBody>
      </p:sp>
    </p:spTree>
    <p:extLst>
      <p:ext uri="{BB962C8B-B14F-4D97-AF65-F5344CB8AC3E}">
        <p14:creationId xmlns:p14="http://schemas.microsoft.com/office/powerpoint/2010/main" val="2020646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D29F3-E492-41D1-A445-601240479FDB}"/>
              </a:ext>
            </a:extLst>
          </p:cNvPr>
          <p:cNvSpPr>
            <a:spLocks noGrp="1"/>
          </p:cNvSpPr>
          <p:nvPr>
            <p:ph type="title"/>
          </p:nvPr>
        </p:nvSpPr>
        <p:spPr>
          <a:xfrm>
            <a:off x="852170" y="6068164"/>
            <a:ext cx="7886700" cy="789836"/>
          </a:xfrm>
        </p:spPr>
        <p:txBody>
          <a:bodyPr/>
          <a:lstStyle/>
          <a:p>
            <a:pPr algn="r"/>
            <a:r>
              <a:rPr lang="en-US" dirty="0">
                <a:effectLst>
                  <a:outerShdw blurRad="38100" dist="38100" dir="2700000" algn="tl">
                    <a:srgbClr val="000000">
                      <a:alpha val="43137"/>
                    </a:srgbClr>
                  </a:outerShdw>
                </a:effectLst>
              </a:rPr>
              <a:t>1 Peter 5:6-7 ESV</a:t>
            </a:r>
          </a:p>
        </p:txBody>
      </p:sp>
      <p:sp>
        <p:nvSpPr>
          <p:cNvPr id="3" name="Content Placeholder 2">
            <a:extLst>
              <a:ext uri="{FF2B5EF4-FFF2-40B4-BE49-F238E27FC236}">
                <a16:creationId xmlns:a16="http://schemas.microsoft.com/office/drawing/2014/main" id="{CDED6328-31B5-4B4C-8EE6-D5B38B473B78}"/>
              </a:ext>
            </a:extLst>
          </p:cNvPr>
          <p:cNvSpPr>
            <a:spLocks noGrp="1"/>
          </p:cNvSpPr>
          <p:nvPr>
            <p:ph idx="1"/>
          </p:nvPr>
        </p:nvSpPr>
        <p:spPr>
          <a:xfrm>
            <a:off x="405129" y="494453"/>
            <a:ext cx="8467937" cy="5452534"/>
          </a:xfrm>
        </p:spPr>
        <p:txBody>
          <a:bodyPr>
            <a:noAutofit/>
          </a:bodyPr>
          <a:lstStyle/>
          <a:p>
            <a:pPr marL="0" indent="0">
              <a:buNone/>
            </a:pPr>
            <a:r>
              <a:rPr lang="en-US" sz="4800" dirty="0">
                <a:effectLst>
                  <a:outerShdw blurRad="38100" dist="38100" dir="2700000" algn="tl">
                    <a:srgbClr val="000000">
                      <a:alpha val="43137"/>
                    </a:srgbClr>
                  </a:outerShdw>
                </a:effectLst>
              </a:rPr>
              <a:t>(6) Humble yourselves, therefore, under the mighty hand of God so that at the proper time he may exalt you, (7) casting all your anxieties on him, because he cares for you.</a:t>
            </a:r>
          </a:p>
        </p:txBody>
      </p:sp>
    </p:spTree>
    <p:extLst>
      <p:ext uri="{BB962C8B-B14F-4D97-AF65-F5344CB8AC3E}">
        <p14:creationId xmlns:p14="http://schemas.microsoft.com/office/powerpoint/2010/main" val="467922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47EAF-12A7-45DB-882B-A3A799CDA44D}"/>
              </a:ext>
            </a:extLst>
          </p:cNvPr>
          <p:cNvSpPr>
            <a:spLocks noGrp="1"/>
          </p:cNvSpPr>
          <p:nvPr>
            <p:ph type="title"/>
          </p:nvPr>
        </p:nvSpPr>
        <p:spPr/>
        <p:txBody>
          <a:bodyPr>
            <a:normAutofit/>
          </a:bodyPr>
          <a:lstStyle/>
          <a:p>
            <a:r>
              <a:rPr lang="en-US" sz="6600" dirty="0"/>
              <a:t>Managing anxiety</a:t>
            </a:r>
          </a:p>
        </p:txBody>
      </p:sp>
      <p:sp>
        <p:nvSpPr>
          <p:cNvPr id="3" name="Content Placeholder 2">
            <a:extLst>
              <a:ext uri="{FF2B5EF4-FFF2-40B4-BE49-F238E27FC236}">
                <a16:creationId xmlns:a16="http://schemas.microsoft.com/office/drawing/2014/main" id="{F24FFEE7-DAB8-47ED-947B-0E43D5EB200A}"/>
              </a:ext>
            </a:extLst>
          </p:cNvPr>
          <p:cNvSpPr>
            <a:spLocks noGrp="1"/>
          </p:cNvSpPr>
          <p:nvPr>
            <p:ph idx="1"/>
          </p:nvPr>
        </p:nvSpPr>
        <p:spPr/>
        <p:txBody>
          <a:bodyPr>
            <a:noAutofit/>
          </a:bodyPr>
          <a:lstStyle/>
          <a:p>
            <a:r>
              <a:rPr lang="en-US" sz="4800" dirty="0"/>
              <a:t>Realize that one thing is necessary</a:t>
            </a:r>
          </a:p>
          <a:p>
            <a:r>
              <a:rPr lang="en-US" sz="4800" dirty="0"/>
              <a:t>Recognize that it tends to evil</a:t>
            </a:r>
          </a:p>
          <a:p>
            <a:r>
              <a:rPr lang="en-US" sz="4800" dirty="0"/>
              <a:t>Supplicate God…</a:t>
            </a:r>
          </a:p>
          <a:p>
            <a:r>
              <a:rPr lang="en-US" sz="4800" b="1" dirty="0"/>
              <a:t>…with thanksgiving</a:t>
            </a:r>
          </a:p>
        </p:txBody>
      </p:sp>
    </p:spTree>
    <p:extLst>
      <p:ext uri="{BB962C8B-B14F-4D97-AF65-F5344CB8AC3E}">
        <p14:creationId xmlns:p14="http://schemas.microsoft.com/office/powerpoint/2010/main" val="2223461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D29F3-E492-41D1-A445-601240479FDB}"/>
              </a:ext>
            </a:extLst>
          </p:cNvPr>
          <p:cNvSpPr>
            <a:spLocks noGrp="1"/>
          </p:cNvSpPr>
          <p:nvPr>
            <p:ph type="title"/>
          </p:nvPr>
        </p:nvSpPr>
        <p:spPr>
          <a:xfrm>
            <a:off x="852170" y="6068164"/>
            <a:ext cx="7886700" cy="789836"/>
          </a:xfrm>
        </p:spPr>
        <p:txBody>
          <a:bodyPr/>
          <a:lstStyle/>
          <a:p>
            <a:pPr algn="r"/>
            <a:r>
              <a:rPr lang="en-US" dirty="0">
                <a:effectLst>
                  <a:outerShdw blurRad="38100" dist="38100" dir="2700000" algn="tl">
                    <a:srgbClr val="000000">
                      <a:alpha val="43137"/>
                    </a:srgbClr>
                  </a:outerShdw>
                </a:effectLst>
              </a:rPr>
              <a:t>Philippians 4:5-7 ESV</a:t>
            </a:r>
          </a:p>
        </p:txBody>
      </p:sp>
      <p:sp>
        <p:nvSpPr>
          <p:cNvPr id="3" name="Content Placeholder 2">
            <a:extLst>
              <a:ext uri="{FF2B5EF4-FFF2-40B4-BE49-F238E27FC236}">
                <a16:creationId xmlns:a16="http://schemas.microsoft.com/office/drawing/2014/main" id="{CDED6328-31B5-4B4C-8EE6-D5B38B473B78}"/>
              </a:ext>
            </a:extLst>
          </p:cNvPr>
          <p:cNvSpPr>
            <a:spLocks noGrp="1"/>
          </p:cNvSpPr>
          <p:nvPr>
            <p:ph idx="1"/>
          </p:nvPr>
        </p:nvSpPr>
        <p:spPr>
          <a:xfrm>
            <a:off x="405129" y="494453"/>
            <a:ext cx="8467937" cy="5452534"/>
          </a:xfrm>
        </p:spPr>
        <p:txBody>
          <a:bodyPr>
            <a:noAutofit/>
          </a:bodyPr>
          <a:lstStyle/>
          <a:p>
            <a:pPr marL="0" indent="0">
              <a:buNone/>
            </a:pPr>
            <a:r>
              <a:rPr lang="en-US" sz="4000" dirty="0">
                <a:effectLst>
                  <a:outerShdw blurRad="38100" dist="38100" dir="2700000" algn="tl">
                    <a:srgbClr val="000000">
                      <a:alpha val="43137"/>
                    </a:srgbClr>
                  </a:outerShdw>
                </a:effectLst>
              </a:rPr>
              <a:t>(5) Let your reasonableness be known to everyone. The Lord is at hand; (6) do not be anxious about anything, but in everything by prayer and supplication </a:t>
            </a:r>
            <a:r>
              <a:rPr lang="en-US" sz="4000" dirty="0">
                <a:solidFill>
                  <a:schemeClr val="accent5">
                    <a:lumMod val="75000"/>
                  </a:schemeClr>
                </a:solidFill>
                <a:effectLst>
                  <a:outerShdw blurRad="38100" dist="38100" dir="2700000" algn="tl">
                    <a:srgbClr val="000000">
                      <a:alpha val="43137"/>
                    </a:srgbClr>
                  </a:outerShdw>
                </a:effectLst>
              </a:rPr>
              <a:t>with thanksgiving</a:t>
            </a:r>
            <a:r>
              <a:rPr lang="en-US" sz="4000" dirty="0">
                <a:effectLst>
                  <a:outerShdw blurRad="38100" dist="38100" dir="2700000" algn="tl">
                    <a:srgbClr val="000000">
                      <a:alpha val="43137"/>
                    </a:srgbClr>
                  </a:outerShdw>
                </a:effectLst>
              </a:rPr>
              <a:t> let your requests be made known to God. (7) And the peace of God, which surpasses all understanding, will guard your hearts and your minds in Christ Jesus.</a:t>
            </a:r>
          </a:p>
        </p:txBody>
      </p:sp>
    </p:spTree>
    <p:extLst>
      <p:ext uri="{BB962C8B-B14F-4D97-AF65-F5344CB8AC3E}">
        <p14:creationId xmlns:p14="http://schemas.microsoft.com/office/powerpoint/2010/main" val="801980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D29F3-E492-41D1-A445-601240479FDB}"/>
              </a:ext>
            </a:extLst>
          </p:cNvPr>
          <p:cNvSpPr>
            <a:spLocks noGrp="1"/>
          </p:cNvSpPr>
          <p:nvPr>
            <p:ph type="title"/>
          </p:nvPr>
        </p:nvSpPr>
        <p:spPr>
          <a:xfrm>
            <a:off x="852170" y="6068164"/>
            <a:ext cx="7886700" cy="789836"/>
          </a:xfrm>
        </p:spPr>
        <p:txBody>
          <a:bodyPr/>
          <a:lstStyle/>
          <a:p>
            <a:pPr algn="r"/>
            <a:r>
              <a:rPr lang="en-US" dirty="0">
                <a:effectLst>
                  <a:outerShdw blurRad="38100" dist="38100" dir="2700000" algn="tl">
                    <a:srgbClr val="000000">
                      <a:alpha val="43137"/>
                    </a:srgbClr>
                  </a:outerShdw>
                </a:effectLst>
              </a:rPr>
              <a:t>Colossians 3:15 ESV</a:t>
            </a:r>
          </a:p>
        </p:txBody>
      </p:sp>
      <p:sp>
        <p:nvSpPr>
          <p:cNvPr id="3" name="Content Placeholder 2">
            <a:extLst>
              <a:ext uri="{FF2B5EF4-FFF2-40B4-BE49-F238E27FC236}">
                <a16:creationId xmlns:a16="http://schemas.microsoft.com/office/drawing/2014/main" id="{CDED6328-31B5-4B4C-8EE6-D5B38B473B78}"/>
              </a:ext>
            </a:extLst>
          </p:cNvPr>
          <p:cNvSpPr>
            <a:spLocks noGrp="1"/>
          </p:cNvSpPr>
          <p:nvPr>
            <p:ph idx="1"/>
          </p:nvPr>
        </p:nvSpPr>
        <p:spPr>
          <a:xfrm>
            <a:off x="405129" y="494453"/>
            <a:ext cx="8467937" cy="5452534"/>
          </a:xfrm>
        </p:spPr>
        <p:txBody>
          <a:bodyPr>
            <a:noAutofit/>
          </a:bodyPr>
          <a:lstStyle/>
          <a:p>
            <a:pPr marL="0" indent="0">
              <a:buNone/>
            </a:pPr>
            <a:r>
              <a:rPr lang="en-US" sz="6000" dirty="0">
                <a:effectLst>
                  <a:outerShdw blurRad="38100" dist="38100" dir="2700000" algn="tl">
                    <a:srgbClr val="000000">
                      <a:alpha val="43137"/>
                    </a:srgbClr>
                  </a:outerShdw>
                </a:effectLst>
              </a:rPr>
              <a:t>(15) And let the peace of Christ rule in your hearts, to which indeed you were called in one body. And be thankful.</a:t>
            </a:r>
          </a:p>
        </p:txBody>
      </p:sp>
    </p:spTree>
    <p:extLst>
      <p:ext uri="{BB962C8B-B14F-4D97-AF65-F5344CB8AC3E}">
        <p14:creationId xmlns:p14="http://schemas.microsoft.com/office/powerpoint/2010/main" val="3054333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3C167-F729-4729-A685-3039B2EA99C2}"/>
              </a:ext>
            </a:extLst>
          </p:cNvPr>
          <p:cNvSpPr>
            <a:spLocks noGrp="1"/>
          </p:cNvSpPr>
          <p:nvPr>
            <p:ph type="ctrTitle"/>
          </p:nvPr>
        </p:nvSpPr>
        <p:spPr/>
        <p:txBody>
          <a:bodyPr>
            <a:normAutofit/>
          </a:bodyPr>
          <a:lstStyle/>
          <a:p>
            <a:r>
              <a:rPr lang="en-US" sz="9600" dirty="0"/>
              <a:t>Anxiety</a:t>
            </a:r>
          </a:p>
        </p:txBody>
      </p:sp>
      <p:sp>
        <p:nvSpPr>
          <p:cNvPr id="3" name="Subtitle 2">
            <a:extLst>
              <a:ext uri="{FF2B5EF4-FFF2-40B4-BE49-F238E27FC236}">
                <a16:creationId xmlns:a16="http://schemas.microsoft.com/office/drawing/2014/main" id="{3D4C91D8-43F9-4091-9E89-C220CEF0A4A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17726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47EAF-12A7-45DB-882B-A3A799CDA44D}"/>
              </a:ext>
            </a:extLst>
          </p:cNvPr>
          <p:cNvSpPr>
            <a:spLocks noGrp="1"/>
          </p:cNvSpPr>
          <p:nvPr>
            <p:ph type="title"/>
          </p:nvPr>
        </p:nvSpPr>
        <p:spPr/>
        <p:txBody>
          <a:bodyPr>
            <a:normAutofit/>
          </a:bodyPr>
          <a:lstStyle/>
          <a:p>
            <a:r>
              <a:rPr lang="en-US" sz="6600" dirty="0"/>
              <a:t>Managing anxiety</a:t>
            </a:r>
          </a:p>
        </p:txBody>
      </p:sp>
      <p:sp>
        <p:nvSpPr>
          <p:cNvPr id="3" name="Content Placeholder 2">
            <a:extLst>
              <a:ext uri="{FF2B5EF4-FFF2-40B4-BE49-F238E27FC236}">
                <a16:creationId xmlns:a16="http://schemas.microsoft.com/office/drawing/2014/main" id="{F24FFEE7-DAB8-47ED-947B-0E43D5EB200A}"/>
              </a:ext>
            </a:extLst>
          </p:cNvPr>
          <p:cNvSpPr>
            <a:spLocks noGrp="1"/>
          </p:cNvSpPr>
          <p:nvPr>
            <p:ph idx="1"/>
          </p:nvPr>
        </p:nvSpPr>
        <p:spPr/>
        <p:txBody>
          <a:bodyPr>
            <a:noAutofit/>
          </a:bodyPr>
          <a:lstStyle/>
          <a:p>
            <a:r>
              <a:rPr lang="en-US" sz="4800" dirty="0"/>
              <a:t>Realize that one thing is necessary</a:t>
            </a:r>
          </a:p>
          <a:p>
            <a:r>
              <a:rPr lang="en-US" sz="4800" dirty="0"/>
              <a:t>Recognize that it tends to evil</a:t>
            </a:r>
          </a:p>
          <a:p>
            <a:r>
              <a:rPr lang="en-US" sz="4800" dirty="0"/>
              <a:t>Supplicate God…</a:t>
            </a:r>
          </a:p>
          <a:p>
            <a:r>
              <a:rPr lang="en-US" sz="4800" dirty="0"/>
              <a:t>…with thanksgiving</a:t>
            </a:r>
          </a:p>
        </p:txBody>
      </p:sp>
    </p:spTree>
    <p:extLst>
      <p:ext uri="{BB962C8B-B14F-4D97-AF65-F5344CB8AC3E}">
        <p14:creationId xmlns:p14="http://schemas.microsoft.com/office/powerpoint/2010/main" val="3263299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47EAF-12A7-45DB-882B-A3A799CDA44D}"/>
              </a:ext>
            </a:extLst>
          </p:cNvPr>
          <p:cNvSpPr>
            <a:spLocks noGrp="1"/>
          </p:cNvSpPr>
          <p:nvPr>
            <p:ph type="title"/>
          </p:nvPr>
        </p:nvSpPr>
        <p:spPr/>
        <p:txBody>
          <a:bodyPr>
            <a:normAutofit/>
          </a:bodyPr>
          <a:lstStyle/>
          <a:p>
            <a:endParaRPr lang="en-US" sz="6600" dirty="0"/>
          </a:p>
        </p:txBody>
      </p:sp>
      <p:graphicFrame>
        <p:nvGraphicFramePr>
          <p:cNvPr id="4" name="Content Placeholder 3">
            <a:extLst>
              <a:ext uri="{FF2B5EF4-FFF2-40B4-BE49-F238E27FC236}">
                <a16:creationId xmlns:a16="http://schemas.microsoft.com/office/drawing/2014/main" id="{E66B0080-7AD6-4922-AF3C-D0A5E80C581A}"/>
              </a:ext>
            </a:extLst>
          </p:cNvPr>
          <p:cNvGraphicFramePr>
            <a:graphicFrameLocks noGrp="1"/>
          </p:cNvGraphicFramePr>
          <p:nvPr>
            <p:ph idx="1"/>
          </p:nvPr>
        </p:nvGraphicFramePr>
        <p:xfrm>
          <a:off x="2178809" y="1800128"/>
          <a:ext cx="4786381" cy="4402332"/>
        </p:xfrm>
        <a:graphic>
          <a:graphicData uri="http://schemas.openxmlformats.org/drawingml/2006/table">
            <a:tbl>
              <a:tblPr/>
              <a:tblGrid>
                <a:gridCol w="273519">
                  <a:extLst>
                    <a:ext uri="{9D8B030D-6E8A-4147-A177-3AD203B41FA5}">
                      <a16:colId xmlns:a16="http://schemas.microsoft.com/office/drawing/2014/main" val="991260897"/>
                    </a:ext>
                  </a:extLst>
                </a:gridCol>
                <a:gridCol w="280491">
                  <a:extLst>
                    <a:ext uri="{9D8B030D-6E8A-4147-A177-3AD203B41FA5}">
                      <a16:colId xmlns:a16="http://schemas.microsoft.com/office/drawing/2014/main" val="3787450883"/>
                    </a:ext>
                  </a:extLst>
                </a:gridCol>
                <a:gridCol w="407203">
                  <a:extLst>
                    <a:ext uri="{9D8B030D-6E8A-4147-A177-3AD203B41FA5}">
                      <a16:colId xmlns:a16="http://schemas.microsoft.com/office/drawing/2014/main" val="386832345"/>
                    </a:ext>
                  </a:extLst>
                </a:gridCol>
                <a:gridCol w="672521">
                  <a:extLst>
                    <a:ext uri="{9D8B030D-6E8A-4147-A177-3AD203B41FA5}">
                      <a16:colId xmlns:a16="http://schemas.microsoft.com/office/drawing/2014/main" val="3212260067"/>
                    </a:ext>
                  </a:extLst>
                </a:gridCol>
                <a:gridCol w="900932">
                  <a:extLst>
                    <a:ext uri="{9D8B030D-6E8A-4147-A177-3AD203B41FA5}">
                      <a16:colId xmlns:a16="http://schemas.microsoft.com/office/drawing/2014/main" val="3054602066"/>
                    </a:ext>
                  </a:extLst>
                </a:gridCol>
                <a:gridCol w="2251715">
                  <a:extLst>
                    <a:ext uri="{9D8B030D-6E8A-4147-A177-3AD203B41FA5}">
                      <a16:colId xmlns:a16="http://schemas.microsoft.com/office/drawing/2014/main" val="2302097328"/>
                    </a:ext>
                  </a:extLst>
                </a:gridCol>
              </a:tblGrid>
              <a:tr h="195924">
                <a:tc>
                  <a:txBody>
                    <a:bodyPr/>
                    <a:lstStyle/>
                    <a:p>
                      <a:pPr marL="0" marR="0" fontAlgn="t">
                        <a:spcBef>
                          <a:spcPts val="0"/>
                        </a:spcBef>
                        <a:spcAft>
                          <a:spcPts val="0"/>
                        </a:spcAft>
                      </a:pPr>
                      <a:r>
                        <a:rPr lang="en-US" sz="500">
                          <a:effectLst/>
                          <a:latin typeface="Calibri" panose="020F0502020204030204" pitchFamily="34" charset="0"/>
                        </a:rPr>
                        <a:t>Day</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Date</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Location (night)</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Activities</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Costs</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Notes</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559423655"/>
                  </a:ext>
                </a:extLst>
              </a:tr>
              <a:tr h="346284">
                <a:tc>
                  <a:txBody>
                    <a:bodyPr/>
                    <a:lstStyle/>
                    <a:p>
                      <a:pPr marL="0" marR="0" fontAlgn="t">
                        <a:spcBef>
                          <a:spcPts val="0"/>
                        </a:spcBef>
                        <a:spcAft>
                          <a:spcPts val="0"/>
                        </a:spcAft>
                      </a:pPr>
                      <a:r>
                        <a:rPr lang="en-US" sz="500">
                          <a:effectLst/>
                          <a:latin typeface="Calibri" panose="020F0502020204030204" pitchFamily="34" charset="0"/>
                        </a:rPr>
                        <a:t>1</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30 May</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Anchorage</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Seaplane walk</a:t>
                      </a:r>
                    </a:p>
                    <a:p>
                      <a:pPr marL="0" marR="0" fontAlgn="t">
                        <a:spcBef>
                          <a:spcPts val="0"/>
                        </a:spcBef>
                        <a:spcAft>
                          <a:spcPts val="0"/>
                        </a:spcAft>
                      </a:pPr>
                      <a:r>
                        <a:rPr lang="en-US" sz="500">
                          <a:effectLst/>
                          <a:latin typeface="Calibri" panose="020F0502020204030204" pitchFamily="34" charset="0"/>
                        </a:rPr>
                        <a:t> </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100 - Aptel Studio Hotel</a:t>
                      </a:r>
                    </a:p>
                    <a:p>
                      <a:pPr marL="0" marR="0" fontAlgn="t">
                        <a:spcBef>
                          <a:spcPts val="0"/>
                        </a:spcBef>
                        <a:spcAft>
                          <a:spcPts val="0"/>
                        </a:spcAft>
                      </a:pPr>
                      <a:r>
                        <a:rPr lang="en-US" sz="500">
                          <a:effectLst/>
                          <a:latin typeface="Calibri" panose="020F0502020204030204" pitchFamily="34" charset="0"/>
                        </a:rPr>
                        <a:t>500 - Car (hotwire 300)</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Arrive at noon</a:t>
                      </a:r>
                    </a:p>
                    <a:p>
                      <a:pPr marL="0" marR="0" fontAlgn="t">
                        <a:spcBef>
                          <a:spcPts val="0"/>
                        </a:spcBef>
                        <a:spcAft>
                          <a:spcPts val="0"/>
                        </a:spcAft>
                      </a:pPr>
                      <a:r>
                        <a:rPr lang="en-US" sz="500">
                          <a:effectLst/>
                          <a:latin typeface="Calibri" panose="020F0502020204030204" pitchFamily="34" charset="0"/>
                        </a:rPr>
                        <a:t>Lake Hood Seaplane Base: </a:t>
                      </a:r>
                      <a:r>
                        <a:rPr lang="en-US" sz="500">
                          <a:effectLst/>
                          <a:latin typeface="Calibri" panose="020F0502020204030204" pitchFamily="34" charset="0"/>
                          <a:hlinkClick r:id="rId2"/>
                        </a:rPr>
                        <a:t>https://www.alaska.org/guide/lake-hood-walking-tour-a-look-around-the-worlds-busiest-seaplane-base</a:t>
                      </a:r>
                      <a:endParaRPr lang="en-US" sz="500">
                        <a:effectLst/>
                        <a:latin typeface="Calibri" panose="020F0502020204030204" pitchFamily="34" charset="0"/>
                      </a:endParaRPr>
                    </a:p>
                    <a:p>
                      <a:pPr marL="0" marR="0" fontAlgn="t">
                        <a:spcBef>
                          <a:spcPts val="0"/>
                        </a:spcBef>
                        <a:spcAft>
                          <a:spcPts val="0"/>
                        </a:spcAft>
                      </a:pPr>
                      <a:r>
                        <a:rPr lang="en-US" sz="500">
                          <a:effectLst/>
                          <a:latin typeface="Calibri" panose="020F0502020204030204" pitchFamily="34" charset="0"/>
                          <a:hlinkClick r:id="rId3"/>
                        </a:rPr>
                        <a:t>https://www.alaska.org/guide/anchorage-mayors-walk-audio-guide</a:t>
                      </a:r>
                      <a:endParaRPr lang="en-US" sz="500">
                        <a:effectLst/>
                        <a:latin typeface="Calibri" panose="020F0502020204030204" pitchFamily="34" charset="0"/>
                      </a:endParaRP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272046848"/>
                  </a:ext>
                </a:extLst>
              </a:tr>
              <a:tr h="346284">
                <a:tc>
                  <a:txBody>
                    <a:bodyPr/>
                    <a:lstStyle/>
                    <a:p>
                      <a:pPr marL="0" marR="0" fontAlgn="t">
                        <a:spcBef>
                          <a:spcPts val="0"/>
                        </a:spcBef>
                        <a:spcAft>
                          <a:spcPts val="0"/>
                        </a:spcAft>
                      </a:pPr>
                      <a:r>
                        <a:rPr lang="en-US" sz="500">
                          <a:effectLst/>
                          <a:latin typeface="Calibri" panose="020F0502020204030204" pitchFamily="34" charset="0"/>
                        </a:rPr>
                        <a:t>2</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31 May</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Denali</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Church in morning</a:t>
                      </a:r>
                    </a:p>
                    <a:p>
                      <a:pPr marL="0" marR="0" fontAlgn="t">
                        <a:spcBef>
                          <a:spcPts val="0"/>
                        </a:spcBef>
                        <a:spcAft>
                          <a:spcPts val="0"/>
                        </a:spcAft>
                      </a:pPr>
                      <a:r>
                        <a:rPr lang="en-US" sz="500">
                          <a:effectLst/>
                          <a:latin typeface="Calibri" panose="020F0502020204030204" pitchFamily="34" charset="0"/>
                        </a:rPr>
                        <a:t>Drive to Talkeetna</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129 - Denali Park Hotel</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hlinkClick r:id="rId4"/>
                        </a:rPr>
                        <a:t>http://www.rosestreetcofc.com/</a:t>
                      </a:r>
                      <a:endParaRPr lang="en-US" sz="500">
                        <a:effectLst/>
                        <a:latin typeface="Calibri" panose="020F0502020204030204" pitchFamily="34" charset="0"/>
                      </a:endParaRPr>
                    </a:p>
                    <a:p>
                      <a:pPr marL="0" marR="0" fontAlgn="t">
                        <a:spcBef>
                          <a:spcPts val="0"/>
                        </a:spcBef>
                        <a:spcAft>
                          <a:spcPts val="0"/>
                        </a:spcAft>
                      </a:pPr>
                      <a:r>
                        <a:rPr lang="en-US" sz="500">
                          <a:effectLst/>
                          <a:latin typeface="Calibri" panose="020F0502020204030204" pitchFamily="34" charset="0"/>
                        </a:rPr>
                        <a:t>~4.5hr drive to Denali</a:t>
                      </a:r>
                    </a:p>
                    <a:p>
                      <a:pPr marL="0" marR="0" fontAlgn="t">
                        <a:spcBef>
                          <a:spcPts val="0"/>
                        </a:spcBef>
                        <a:spcAft>
                          <a:spcPts val="0"/>
                        </a:spcAft>
                      </a:pPr>
                      <a:r>
                        <a:rPr lang="en-US" sz="500">
                          <a:effectLst/>
                          <a:latin typeface="Calibri" panose="020F0502020204030204" pitchFamily="34" charset="0"/>
                        </a:rPr>
                        <a:t>Stop for dinner in Talkeetna?</a:t>
                      </a:r>
                    </a:p>
                    <a:p>
                      <a:pPr marL="0" marR="0" fontAlgn="t">
                        <a:spcBef>
                          <a:spcPts val="0"/>
                        </a:spcBef>
                        <a:spcAft>
                          <a:spcPts val="0"/>
                        </a:spcAft>
                      </a:pPr>
                      <a:r>
                        <a:rPr lang="en-US" sz="500">
                          <a:effectLst/>
                          <a:latin typeface="Calibri" panose="020F0502020204030204" pitchFamily="34" charset="0"/>
                        </a:rPr>
                        <a:t> </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678318988"/>
                  </a:ext>
                </a:extLst>
              </a:tr>
              <a:tr h="195924">
                <a:tc>
                  <a:txBody>
                    <a:bodyPr/>
                    <a:lstStyle/>
                    <a:p>
                      <a:pPr marL="0" marR="0" fontAlgn="t">
                        <a:spcBef>
                          <a:spcPts val="0"/>
                        </a:spcBef>
                        <a:spcAft>
                          <a:spcPts val="0"/>
                        </a:spcAft>
                      </a:pPr>
                      <a:r>
                        <a:rPr lang="en-US" sz="500">
                          <a:effectLst/>
                          <a:latin typeface="Calibri" panose="020F0502020204030204" pitchFamily="34" charset="0"/>
                        </a:rPr>
                        <a:t>3</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1 June</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Denali</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Hike around park entrance</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129 - Denali Park Hotel</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~2.5 hr drive to Denali</a:t>
                      </a:r>
                    </a:p>
                    <a:p>
                      <a:pPr marL="0" marR="0" fontAlgn="t">
                        <a:spcBef>
                          <a:spcPts val="0"/>
                        </a:spcBef>
                        <a:spcAft>
                          <a:spcPts val="0"/>
                        </a:spcAft>
                      </a:pPr>
                      <a:r>
                        <a:rPr lang="en-US" sz="500">
                          <a:effectLst/>
                          <a:latin typeface="Calibri" panose="020F0502020204030204" pitchFamily="34" charset="0"/>
                          <a:hlinkClick r:id="rId5"/>
                        </a:rPr>
                        <a:t>https://www.nps.gov/dena/planyourvisit/upload/trail-map-letter-size.pdf</a:t>
                      </a:r>
                      <a:endParaRPr lang="en-US" sz="500">
                        <a:effectLst/>
                        <a:latin typeface="Calibri" panose="020F0502020204030204" pitchFamily="34" charset="0"/>
                      </a:endParaRP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960888813"/>
                  </a:ext>
                </a:extLst>
              </a:tr>
              <a:tr h="647005">
                <a:tc>
                  <a:txBody>
                    <a:bodyPr/>
                    <a:lstStyle/>
                    <a:p>
                      <a:pPr marL="0" marR="0" fontAlgn="t">
                        <a:spcBef>
                          <a:spcPts val="0"/>
                        </a:spcBef>
                        <a:spcAft>
                          <a:spcPts val="0"/>
                        </a:spcAft>
                      </a:pPr>
                      <a:r>
                        <a:rPr lang="en-US" sz="500">
                          <a:effectLst/>
                          <a:latin typeface="Calibri" panose="020F0502020204030204" pitchFamily="34" charset="0"/>
                        </a:rPr>
                        <a:t>4</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2 June</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Denali</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Hike near Eielson Visitor Center</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129 - Denali Park Hotel</a:t>
                      </a:r>
                    </a:p>
                    <a:p>
                      <a:pPr marL="0" marR="0" fontAlgn="t">
                        <a:spcBef>
                          <a:spcPts val="0"/>
                        </a:spcBef>
                        <a:spcAft>
                          <a:spcPts val="0"/>
                        </a:spcAft>
                      </a:pPr>
                      <a:r>
                        <a:rPr lang="en-US" sz="500">
                          <a:effectLst/>
                          <a:latin typeface="Calibri" panose="020F0502020204030204" pitchFamily="34" charset="0"/>
                        </a:rPr>
                        <a:t>90 - Transit Bus</a:t>
                      </a:r>
                    </a:p>
                    <a:p>
                      <a:pPr marL="0" marR="0" fontAlgn="t">
                        <a:spcBef>
                          <a:spcPts val="0"/>
                        </a:spcBef>
                        <a:spcAft>
                          <a:spcPts val="0"/>
                        </a:spcAft>
                      </a:pPr>
                      <a:r>
                        <a:rPr lang="en-US" sz="500">
                          <a:effectLst/>
                          <a:latin typeface="Calibri" panose="020F0502020204030204" pitchFamily="34" charset="0"/>
                        </a:rPr>
                        <a:t> </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7am bus leaves</a:t>
                      </a:r>
                    </a:p>
                    <a:p>
                      <a:pPr marL="0" marR="0" fontAlgn="t">
                        <a:spcBef>
                          <a:spcPts val="0"/>
                        </a:spcBef>
                        <a:spcAft>
                          <a:spcPts val="0"/>
                        </a:spcAft>
                      </a:pPr>
                      <a:r>
                        <a:rPr lang="en-US" sz="500">
                          <a:effectLst/>
                          <a:latin typeface="Calibri" panose="020F0502020204030204" pitchFamily="34" charset="0"/>
                        </a:rPr>
                        <a:t>11:30am bus arrives at Eielson</a:t>
                      </a:r>
                    </a:p>
                    <a:p>
                      <a:pPr marL="0" marR="0" fontAlgn="t">
                        <a:spcBef>
                          <a:spcPts val="0"/>
                        </a:spcBef>
                        <a:spcAft>
                          <a:spcPts val="0"/>
                        </a:spcAft>
                      </a:pPr>
                      <a:r>
                        <a:rPr lang="en-US" sz="500">
                          <a:effectLst/>
                          <a:latin typeface="Calibri" panose="020F0502020204030204" pitchFamily="34" charset="0"/>
                        </a:rPr>
                        <a:t>Hike multiple hours (last bus leaves at 6:30pm, arrives at 10pm)</a:t>
                      </a:r>
                    </a:p>
                    <a:p>
                      <a:pPr marL="0" marR="0" fontAlgn="t">
                        <a:spcBef>
                          <a:spcPts val="0"/>
                        </a:spcBef>
                        <a:spcAft>
                          <a:spcPts val="0"/>
                        </a:spcAft>
                      </a:pPr>
                      <a:r>
                        <a:rPr lang="en-US" sz="500">
                          <a:effectLst/>
                          <a:latin typeface="Calibri" panose="020F0502020204030204" pitchFamily="34" charset="0"/>
                        </a:rPr>
                        <a:t>Guided (narrated) vs Transit Bus?</a:t>
                      </a:r>
                    </a:p>
                    <a:p>
                      <a:pPr marL="0" marR="0" fontAlgn="t">
                        <a:spcBef>
                          <a:spcPts val="0"/>
                        </a:spcBef>
                        <a:spcAft>
                          <a:spcPts val="0"/>
                        </a:spcAft>
                      </a:pPr>
                      <a:r>
                        <a:rPr lang="en-US" sz="500">
                          <a:effectLst/>
                          <a:latin typeface="Calibri" panose="020F0502020204030204" pitchFamily="34" charset="0"/>
                        </a:rPr>
                        <a:t>Tundra Wilderness Tour Bus - $250</a:t>
                      </a:r>
                    </a:p>
                    <a:p>
                      <a:pPr marL="0" marR="0" fontAlgn="t">
                        <a:spcBef>
                          <a:spcPts val="0"/>
                        </a:spcBef>
                        <a:spcAft>
                          <a:spcPts val="0"/>
                        </a:spcAft>
                      </a:pPr>
                      <a:r>
                        <a:rPr lang="en-US" sz="500">
                          <a:effectLst/>
                          <a:latin typeface="Calibri" panose="020F0502020204030204" pitchFamily="34" charset="0"/>
                          <a:hlinkClick r:id="rId6"/>
                        </a:rPr>
                        <a:t>https://www.nps.gov/dena/planyourvisit/upload/transit-schedule.pdf</a:t>
                      </a:r>
                      <a:endParaRPr lang="en-US" sz="500">
                        <a:effectLst/>
                        <a:latin typeface="Calibri" panose="020F0502020204030204" pitchFamily="34" charset="0"/>
                      </a:endParaRPr>
                    </a:p>
                    <a:p>
                      <a:pPr marL="0" marR="0" fontAlgn="t">
                        <a:spcBef>
                          <a:spcPts val="0"/>
                        </a:spcBef>
                        <a:spcAft>
                          <a:spcPts val="0"/>
                        </a:spcAft>
                      </a:pPr>
                      <a:r>
                        <a:rPr lang="en-US" sz="500">
                          <a:effectLst/>
                          <a:latin typeface="Calibri" panose="020F0502020204030204" pitchFamily="34" charset="0"/>
                          <a:hlinkClick r:id="rId7"/>
                        </a:rPr>
                        <a:t>https://www.nps.gov/dena/planyourvisit/bus-tours.htm</a:t>
                      </a:r>
                      <a:endParaRPr lang="en-US" sz="500">
                        <a:effectLst/>
                        <a:latin typeface="Calibri" panose="020F0502020204030204" pitchFamily="34" charset="0"/>
                      </a:endParaRPr>
                    </a:p>
                    <a:p>
                      <a:pPr marL="0" marR="0" fontAlgn="t">
                        <a:spcBef>
                          <a:spcPts val="0"/>
                        </a:spcBef>
                        <a:spcAft>
                          <a:spcPts val="0"/>
                        </a:spcAft>
                      </a:pPr>
                      <a:r>
                        <a:rPr lang="en-US" sz="500">
                          <a:effectLst/>
                          <a:latin typeface="Calibri" panose="020F0502020204030204" pitchFamily="34" charset="0"/>
                        </a:rPr>
                        <a:t> </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857613584"/>
                  </a:ext>
                </a:extLst>
              </a:tr>
              <a:tr h="271104">
                <a:tc>
                  <a:txBody>
                    <a:bodyPr/>
                    <a:lstStyle/>
                    <a:p>
                      <a:pPr marL="0" marR="0" fontAlgn="t">
                        <a:spcBef>
                          <a:spcPts val="0"/>
                        </a:spcBef>
                        <a:spcAft>
                          <a:spcPts val="0"/>
                        </a:spcAft>
                      </a:pPr>
                      <a:r>
                        <a:rPr lang="en-US" sz="500">
                          <a:effectLst/>
                          <a:latin typeface="Calibri" panose="020F0502020204030204" pitchFamily="34" charset="0"/>
                        </a:rPr>
                        <a:t>5</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3 June</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Fairbanks</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Gold Dredge Tour / Train</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90 - Tour</a:t>
                      </a:r>
                    </a:p>
                    <a:p>
                      <a:pPr marL="0" marR="0" fontAlgn="t">
                        <a:spcBef>
                          <a:spcPts val="0"/>
                        </a:spcBef>
                        <a:spcAft>
                          <a:spcPts val="0"/>
                        </a:spcAft>
                      </a:pPr>
                      <a:r>
                        <a:rPr lang="en-US" sz="500">
                          <a:effectLst/>
                          <a:latin typeface="Calibri" panose="020F0502020204030204" pitchFamily="34" charset="0"/>
                        </a:rPr>
                        <a:t>110 - Hotel North Pole</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~2hr drive to Fairbanks</a:t>
                      </a:r>
                    </a:p>
                    <a:p>
                      <a:pPr marL="0" marR="0" fontAlgn="t">
                        <a:spcBef>
                          <a:spcPts val="0"/>
                        </a:spcBef>
                        <a:spcAft>
                          <a:spcPts val="0"/>
                        </a:spcAft>
                      </a:pPr>
                      <a:r>
                        <a:rPr lang="en-US" sz="500">
                          <a:effectLst/>
                          <a:latin typeface="Calibri" panose="020F0502020204030204" pitchFamily="34" charset="0"/>
                        </a:rPr>
                        <a:t>Gold Dredge 8 Tour - Train Ride, Tour Dredge, Pan for Gold</a:t>
                      </a:r>
                    </a:p>
                    <a:p>
                      <a:pPr marL="0" marR="0" fontAlgn="t">
                        <a:spcBef>
                          <a:spcPts val="0"/>
                        </a:spcBef>
                        <a:spcAft>
                          <a:spcPts val="0"/>
                        </a:spcAft>
                      </a:pPr>
                      <a:r>
                        <a:rPr lang="en-US" sz="500">
                          <a:effectLst/>
                          <a:latin typeface="Calibri" panose="020F0502020204030204" pitchFamily="34" charset="0"/>
                          <a:hlinkClick r:id="rId8"/>
                        </a:rPr>
                        <a:t>http://golddredge8.com/</a:t>
                      </a:r>
                      <a:endParaRPr lang="en-US" sz="500">
                        <a:effectLst/>
                        <a:latin typeface="Calibri" panose="020F0502020204030204" pitchFamily="34" charset="0"/>
                      </a:endParaRP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993183377"/>
                  </a:ext>
                </a:extLst>
              </a:tr>
              <a:tr h="571825">
                <a:tc>
                  <a:txBody>
                    <a:bodyPr/>
                    <a:lstStyle/>
                    <a:p>
                      <a:pPr marL="0" marR="0" fontAlgn="t">
                        <a:spcBef>
                          <a:spcPts val="0"/>
                        </a:spcBef>
                        <a:spcAft>
                          <a:spcPts val="0"/>
                        </a:spcAft>
                      </a:pPr>
                      <a:r>
                        <a:rPr lang="en-US" sz="500">
                          <a:effectLst/>
                          <a:latin typeface="Calibri" panose="020F0502020204030204" pitchFamily="34" charset="0"/>
                        </a:rPr>
                        <a:t>6</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4 June</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McCarthy</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Driving day</a:t>
                      </a:r>
                    </a:p>
                    <a:p>
                      <a:pPr marL="0" marR="0" fontAlgn="t">
                        <a:spcBef>
                          <a:spcPts val="0"/>
                        </a:spcBef>
                        <a:spcAft>
                          <a:spcPts val="0"/>
                        </a:spcAft>
                      </a:pPr>
                      <a:r>
                        <a:rPr lang="en-US" sz="500">
                          <a:effectLst/>
                          <a:latin typeface="Calibri" panose="020F0502020204030204" pitchFamily="34" charset="0"/>
                        </a:rPr>
                        <a:t> </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200 - Blackburn Cabins</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~7.5 drive to McCarthy</a:t>
                      </a:r>
                    </a:p>
                    <a:p>
                      <a:pPr marL="0" marR="0" fontAlgn="t">
                        <a:spcBef>
                          <a:spcPts val="0"/>
                        </a:spcBef>
                        <a:spcAft>
                          <a:spcPts val="0"/>
                        </a:spcAft>
                      </a:pPr>
                      <a:r>
                        <a:rPr lang="en-US" sz="500">
                          <a:effectLst/>
                          <a:latin typeface="Calibri" panose="020F0502020204030204" pitchFamily="34" charset="0"/>
                        </a:rPr>
                        <a:t>Either drive all the way into McCarthy (gravel road) or fly in and all</a:t>
                      </a:r>
                    </a:p>
                    <a:p>
                      <a:pPr marL="0" marR="0" fontAlgn="t">
                        <a:spcBef>
                          <a:spcPts val="0"/>
                        </a:spcBef>
                        <a:spcAft>
                          <a:spcPts val="0"/>
                        </a:spcAft>
                      </a:pPr>
                      <a:r>
                        <a:rPr lang="en-US" sz="500">
                          <a:effectLst/>
                          <a:latin typeface="Calibri" panose="020F0502020204030204" pitchFamily="34" charset="0"/>
                        </a:rPr>
                        <a:t>290 * 2 round trip flight from Chitina</a:t>
                      </a:r>
                    </a:p>
                    <a:p>
                      <a:pPr marL="0" marR="0" fontAlgn="t">
                        <a:spcBef>
                          <a:spcPts val="0"/>
                        </a:spcBef>
                        <a:spcAft>
                          <a:spcPts val="0"/>
                        </a:spcAft>
                      </a:pPr>
                      <a:r>
                        <a:rPr lang="en-US" sz="500">
                          <a:effectLst/>
                          <a:latin typeface="Calibri" panose="020F0502020204030204" pitchFamily="34" charset="0"/>
                          <a:hlinkClick r:id="rId9"/>
                        </a:rPr>
                        <a:t>https://wrangellmountainair.checkfront.com/reserve/?_ga=2.2735280.1891212766.1577301004-2119662772.1577301004</a:t>
                      </a:r>
                      <a:endParaRPr lang="en-US" sz="500">
                        <a:effectLst/>
                        <a:latin typeface="Calibri" panose="020F0502020204030204" pitchFamily="34" charset="0"/>
                      </a:endParaRPr>
                    </a:p>
                    <a:p>
                      <a:pPr marL="0" marR="0" fontAlgn="t">
                        <a:spcBef>
                          <a:spcPts val="0"/>
                        </a:spcBef>
                        <a:spcAft>
                          <a:spcPts val="0"/>
                        </a:spcAft>
                      </a:pPr>
                      <a:r>
                        <a:rPr lang="en-US" sz="500">
                          <a:effectLst/>
                          <a:latin typeface="Calibri" panose="020F0502020204030204" pitchFamily="34" charset="0"/>
                        </a:rPr>
                        <a:t> </a:t>
                      </a:r>
                    </a:p>
                    <a:p>
                      <a:pPr marL="0" marR="0" fontAlgn="t">
                        <a:spcBef>
                          <a:spcPts val="0"/>
                        </a:spcBef>
                        <a:spcAft>
                          <a:spcPts val="0"/>
                        </a:spcAft>
                      </a:pPr>
                      <a:r>
                        <a:rPr lang="en-US" sz="500">
                          <a:effectLst/>
                          <a:latin typeface="Calibri" panose="020F0502020204030204" pitchFamily="34" charset="0"/>
                        </a:rPr>
                        <a:t> </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615102117"/>
                  </a:ext>
                </a:extLst>
              </a:tr>
              <a:tr h="647005">
                <a:tc>
                  <a:txBody>
                    <a:bodyPr/>
                    <a:lstStyle/>
                    <a:p>
                      <a:pPr marL="0" marR="0" fontAlgn="t">
                        <a:spcBef>
                          <a:spcPts val="0"/>
                        </a:spcBef>
                        <a:spcAft>
                          <a:spcPts val="0"/>
                        </a:spcAft>
                      </a:pPr>
                      <a:r>
                        <a:rPr lang="en-US" sz="500">
                          <a:effectLst/>
                          <a:latin typeface="Calibri" panose="020F0502020204030204" pitchFamily="34" charset="0"/>
                        </a:rPr>
                        <a:t>7</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5 June</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McCarthy</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Glacier Hike? (half day)</a:t>
                      </a:r>
                    </a:p>
                    <a:p>
                      <a:pPr marL="0" marR="0" fontAlgn="t">
                        <a:spcBef>
                          <a:spcPts val="0"/>
                        </a:spcBef>
                        <a:spcAft>
                          <a:spcPts val="0"/>
                        </a:spcAft>
                      </a:pPr>
                      <a:r>
                        <a:rPr lang="en-US" sz="500">
                          <a:effectLst/>
                          <a:latin typeface="Calibri" panose="020F0502020204030204" pitchFamily="34" charset="0"/>
                        </a:rPr>
                        <a:t>Mine tour</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200 - Blackburn Cabins</a:t>
                      </a:r>
                    </a:p>
                    <a:p>
                      <a:pPr marL="0" marR="0" fontAlgn="t">
                        <a:spcBef>
                          <a:spcPts val="0"/>
                        </a:spcBef>
                        <a:spcAft>
                          <a:spcPts val="0"/>
                        </a:spcAft>
                      </a:pPr>
                      <a:r>
                        <a:rPr lang="en-US" sz="500">
                          <a:effectLst/>
                          <a:latin typeface="Calibri" panose="020F0502020204030204" pitchFamily="34" charset="0"/>
                        </a:rPr>
                        <a:t>860 - activity combo</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hlinkClick r:id="rId10"/>
                        </a:rPr>
                        <a:t>https://www.steliasguides.com/trips/half-day-glacier-hike/</a:t>
                      </a:r>
                      <a:endParaRPr lang="en-US" sz="500">
                        <a:effectLst/>
                        <a:latin typeface="Calibri" panose="020F0502020204030204" pitchFamily="34" charset="0"/>
                      </a:endParaRPr>
                    </a:p>
                    <a:p>
                      <a:pPr marL="0" marR="0" fontAlgn="t">
                        <a:spcBef>
                          <a:spcPts val="0"/>
                        </a:spcBef>
                        <a:spcAft>
                          <a:spcPts val="0"/>
                        </a:spcAft>
                      </a:pPr>
                      <a:r>
                        <a:rPr lang="en-US" sz="500">
                          <a:effectLst/>
                          <a:latin typeface="Calibri" panose="020F0502020204030204" pitchFamily="34" charset="0"/>
                        </a:rPr>
                        <a:t>Tour mill</a:t>
                      </a:r>
                    </a:p>
                    <a:p>
                      <a:pPr marL="0" marR="0" fontAlgn="t">
                        <a:spcBef>
                          <a:spcPts val="0"/>
                        </a:spcBef>
                        <a:spcAft>
                          <a:spcPts val="0"/>
                        </a:spcAft>
                      </a:pPr>
                      <a:r>
                        <a:rPr lang="en-US" sz="500">
                          <a:effectLst/>
                          <a:latin typeface="Calibri" panose="020F0502020204030204" pitchFamily="34" charset="0"/>
                        </a:rPr>
                        <a:t>Raft + Flightsee (335pp)? </a:t>
                      </a:r>
                      <a:r>
                        <a:rPr lang="en-US" sz="500">
                          <a:effectLst/>
                          <a:latin typeface="Calibri" panose="020F0502020204030204" pitchFamily="34" charset="0"/>
                          <a:hlinkClick r:id="rId11"/>
                        </a:rPr>
                        <a:t>https://www.copperoar.com/trip/nizina-canyon-raft-flightsee-day-trip/</a:t>
                      </a:r>
                      <a:endParaRPr lang="en-US" sz="500">
                        <a:effectLst/>
                        <a:latin typeface="Calibri" panose="020F0502020204030204" pitchFamily="34" charset="0"/>
                      </a:endParaRPr>
                    </a:p>
                    <a:p>
                      <a:pPr marL="0" marR="0" fontAlgn="t">
                        <a:spcBef>
                          <a:spcPts val="0"/>
                        </a:spcBef>
                        <a:spcAft>
                          <a:spcPts val="0"/>
                        </a:spcAft>
                      </a:pPr>
                      <a:r>
                        <a:rPr lang="en-US" sz="500">
                          <a:effectLst/>
                          <a:latin typeface="Calibri" panose="020F0502020204030204" pitchFamily="34" charset="0"/>
                        </a:rPr>
                        <a:t>430pp for raft, flightsee, half glacier, mill tour : </a:t>
                      </a:r>
                      <a:r>
                        <a:rPr lang="en-US" sz="500">
                          <a:effectLst/>
                          <a:latin typeface="Calibri" panose="020F0502020204030204" pitchFamily="34" charset="0"/>
                          <a:hlinkClick r:id="rId12"/>
                        </a:rPr>
                        <a:t>https://www.copperoar.com/trip/two-day-adventure-package/</a:t>
                      </a:r>
                      <a:endParaRPr lang="en-US" sz="500">
                        <a:effectLst/>
                        <a:latin typeface="Calibri" panose="020F0502020204030204" pitchFamily="34" charset="0"/>
                      </a:endParaRPr>
                    </a:p>
                    <a:p>
                      <a:pPr marL="0" marR="0" fontAlgn="t">
                        <a:spcBef>
                          <a:spcPts val="0"/>
                        </a:spcBef>
                        <a:spcAft>
                          <a:spcPts val="0"/>
                        </a:spcAft>
                      </a:pPr>
                      <a:r>
                        <a:rPr lang="en-US" sz="500">
                          <a:effectLst/>
                          <a:latin typeface="Calibri" panose="020F0502020204030204" pitchFamily="34" charset="0"/>
                        </a:rPr>
                        <a:t> </a:t>
                      </a:r>
                    </a:p>
                    <a:p>
                      <a:pPr marL="0" marR="0" fontAlgn="t">
                        <a:spcBef>
                          <a:spcPts val="0"/>
                        </a:spcBef>
                        <a:spcAft>
                          <a:spcPts val="0"/>
                        </a:spcAft>
                      </a:pPr>
                      <a:r>
                        <a:rPr lang="en-US" sz="500">
                          <a:effectLst/>
                          <a:latin typeface="Calibri" panose="020F0502020204030204" pitchFamily="34" charset="0"/>
                          <a:hlinkClick r:id="rId13"/>
                        </a:rPr>
                        <a:t>https://www.alaska.org/detail/kennicott-mine-ghost-town-walking-tour</a:t>
                      </a:r>
                      <a:endParaRPr lang="en-US" sz="500">
                        <a:effectLst/>
                        <a:latin typeface="Calibri" panose="020F0502020204030204" pitchFamily="34" charset="0"/>
                      </a:endParaRP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852618994"/>
                  </a:ext>
                </a:extLst>
              </a:tr>
              <a:tr h="195924">
                <a:tc>
                  <a:txBody>
                    <a:bodyPr/>
                    <a:lstStyle/>
                    <a:p>
                      <a:pPr marL="0" marR="0" fontAlgn="t">
                        <a:spcBef>
                          <a:spcPts val="0"/>
                        </a:spcBef>
                        <a:spcAft>
                          <a:spcPts val="0"/>
                        </a:spcAft>
                      </a:pPr>
                      <a:r>
                        <a:rPr lang="en-US" sz="500">
                          <a:effectLst/>
                          <a:latin typeface="Calibri" panose="020F0502020204030204" pitchFamily="34" charset="0"/>
                        </a:rPr>
                        <a:t>8</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6 June</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McCarthy</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Rafting + Bush Plane Back</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200 - Blackburn Cabins</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 </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432697107"/>
                  </a:ext>
                </a:extLst>
              </a:tr>
              <a:tr h="271104">
                <a:tc>
                  <a:txBody>
                    <a:bodyPr/>
                    <a:lstStyle/>
                    <a:p>
                      <a:pPr marL="0" marR="0" fontAlgn="t">
                        <a:spcBef>
                          <a:spcPts val="0"/>
                        </a:spcBef>
                        <a:spcAft>
                          <a:spcPts val="0"/>
                        </a:spcAft>
                      </a:pPr>
                      <a:r>
                        <a:rPr lang="en-US" sz="500">
                          <a:effectLst/>
                          <a:latin typeface="Calibri" panose="020F0502020204030204" pitchFamily="34" charset="0"/>
                        </a:rPr>
                        <a:t>9</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7 June</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Wasilla</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Driving Day</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140 - Alaska's Select Inn Wasilla</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~6hr drive (glacier along way)</a:t>
                      </a:r>
                    </a:p>
                    <a:p>
                      <a:pPr marL="0" marR="0" fontAlgn="t">
                        <a:spcBef>
                          <a:spcPts val="0"/>
                        </a:spcBef>
                        <a:spcAft>
                          <a:spcPts val="0"/>
                        </a:spcAft>
                      </a:pPr>
                      <a:r>
                        <a:rPr lang="en-US" sz="500">
                          <a:effectLst/>
                          <a:latin typeface="Calibri" panose="020F0502020204030204" pitchFamily="34" charset="0"/>
                          <a:hlinkClick r:id="rId14"/>
                        </a:rPr>
                        <a:t>https://www.alaska.org/guide/glenn-highway</a:t>
                      </a:r>
                      <a:endParaRPr lang="en-US" sz="500">
                        <a:effectLst/>
                        <a:latin typeface="Calibri" panose="020F0502020204030204" pitchFamily="34" charset="0"/>
                      </a:endParaRPr>
                    </a:p>
                    <a:p>
                      <a:pPr marL="0" marR="0" fontAlgn="t">
                        <a:spcBef>
                          <a:spcPts val="0"/>
                        </a:spcBef>
                        <a:spcAft>
                          <a:spcPts val="0"/>
                        </a:spcAft>
                      </a:pPr>
                      <a:r>
                        <a:rPr lang="en-US" sz="500">
                          <a:effectLst/>
                          <a:latin typeface="Calibri" panose="020F0502020204030204" pitchFamily="34" charset="0"/>
                        </a:rPr>
                        <a:t>Rafting/float option: </a:t>
                      </a:r>
                      <a:r>
                        <a:rPr lang="en-US" sz="500">
                          <a:effectLst/>
                          <a:latin typeface="Calibri" panose="020F0502020204030204" pitchFamily="34" charset="0"/>
                          <a:hlinkClick r:id="rId15"/>
                        </a:rPr>
                        <a:t>https://www.alaska.org/detail/nova-alaska-guides-chickaloon</a:t>
                      </a:r>
                      <a:endParaRPr lang="en-US" sz="500">
                        <a:effectLst/>
                        <a:latin typeface="Calibri" panose="020F0502020204030204" pitchFamily="34" charset="0"/>
                      </a:endParaRP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812004246"/>
                  </a:ext>
                </a:extLst>
              </a:tr>
              <a:tr h="271104">
                <a:tc>
                  <a:txBody>
                    <a:bodyPr/>
                    <a:lstStyle/>
                    <a:p>
                      <a:pPr marL="0" marR="0" fontAlgn="t">
                        <a:spcBef>
                          <a:spcPts val="0"/>
                        </a:spcBef>
                        <a:spcAft>
                          <a:spcPts val="0"/>
                        </a:spcAft>
                      </a:pPr>
                      <a:r>
                        <a:rPr lang="en-US" sz="500">
                          <a:effectLst/>
                          <a:latin typeface="Calibri" panose="020F0502020204030204" pitchFamily="34" charset="0"/>
                        </a:rPr>
                        <a:t>10</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8 June</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Seward</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Chinook Fishing</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150 - Hotel Seward</a:t>
                      </a:r>
                    </a:p>
                    <a:p>
                      <a:pPr marL="0" marR="0" fontAlgn="t">
                        <a:spcBef>
                          <a:spcPts val="0"/>
                        </a:spcBef>
                        <a:spcAft>
                          <a:spcPts val="0"/>
                        </a:spcAft>
                      </a:pPr>
                      <a:r>
                        <a:rPr lang="en-US" sz="500">
                          <a:effectLst/>
                          <a:latin typeface="Calibri" panose="020F0502020204030204" pitchFamily="34" charset="0"/>
                        </a:rPr>
                        <a:t>400 - Fishing in Wasilla (with licenses+stamps)</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Chinook Fishing</a:t>
                      </a:r>
                    </a:p>
                    <a:p>
                      <a:pPr marL="0" marR="0" fontAlgn="t">
                        <a:spcBef>
                          <a:spcPts val="0"/>
                        </a:spcBef>
                        <a:spcAft>
                          <a:spcPts val="0"/>
                        </a:spcAft>
                      </a:pPr>
                      <a:r>
                        <a:rPr lang="en-US" sz="500">
                          <a:effectLst/>
                          <a:latin typeface="Calibri" panose="020F0502020204030204" pitchFamily="34" charset="0"/>
                          <a:hlinkClick r:id="rId16"/>
                        </a:rPr>
                        <a:t>https://www.fish4salmon.com</a:t>
                      </a:r>
                      <a:endParaRPr lang="en-US" sz="500">
                        <a:effectLst/>
                        <a:latin typeface="Calibri" panose="020F0502020204030204" pitchFamily="34" charset="0"/>
                      </a:endParaRPr>
                    </a:p>
                    <a:p>
                      <a:pPr marL="0" marR="0" fontAlgn="t">
                        <a:spcBef>
                          <a:spcPts val="0"/>
                        </a:spcBef>
                        <a:spcAft>
                          <a:spcPts val="0"/>
                        </a:spcAft>
                      </a:pPr>
                      <a:r>
                        <a:rPr lang="en-US" sz="500">
                          <a:effectLst/>
                          <a:latin typeface="Calibri" panose="020F0502020204030204" pitchFamily="34" charset="0"/>
                        </a:rPr>
                        <a:t>~3hr drive to Seward after fishing</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762004587"/>
                  </a:ext>
                </a:extLst>
              </a:tr>
              <a:tr h="271104">
                <a:tc>
                  <a:txBody>
                    <a:bodyPr/>
                    <a:lstStyle/>
                    <a:p>
                      <a:pPr marL="0" marR="0" fontAlgn="t">
                        <a:spcBef>
                          <a:spcPts val="0"/>
                        </a:spcBef>
                        <a:spcAft>
                          <a:spcPts val="0"/>
                        </a:spcAft>
                      </a:pPr>
                      <a:r>
                        <a:rPr lang="en-US" sz="500">
                          <a:effectLst/>
                          <a:latin typeface="Calibri" panose="020F0502020204030204" pitchFamily="34" charset="0"/>
                        </a:rPr>
                        <a:t>11</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9 June</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Airport</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Wildlife Cruise</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100 - Lodging</a:t>
                      </a:r>
                    </a:p>
                    <a:p>
                      <a:pPr marL="0" marR="0" fontAlgn="t">
                        <a:spcBef>
                          <a:spcPts val="0"/>
                        </a:spcBef>
                        <a:spcAft>
                          <a:spcPts val="0"/>
                        </a:spcAft>
                      </a:pPr>
                      <a:r>
                        <a:rPr lang="en-US" sz="500">
                          <a:effectLst/>
                          <a:latin typeface="Calibri" panose="020F0502020204030204" pitchFamily="34" charset="0"/>
                        </a:rPr>
                        <a:t>220 - Half day (calm) wildlife cruise</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hlinkClick r:id="rId17"/>
                        </a:rPr>
                        <a:t>https://majormarine.com/half-day-tours/</a:t>
                      </a:r>
                      <a:endParaRPr lang="en-US" sz="500">
                        <a:effectLst/>
                        <a:latin typeface="Calibri" panose="020F0502020204030204" pitchFamily="34" charset="0"/>
                      </a:endParaRPr>
                    </a:p>
                    <a:p>
                      <a:pPr marL="0" marR="0" fontAlgn="t">
                        <a:spcBef>
                          <a:spcPts val="0"/>
                        </a:spcBef>
                        <a:spcAft>
                          <a:spcPts val="0"/>
                        </a:spcAft>
                      </a:pPr>
                      <a:r>
                        <a:rPr lang="en-US" sz="500">
                          <a:effectLst/>
                          <a:latin typeface="Calibri" panose="020F0502020204030204" pitchFamily="34" charset="0"/>
                        </a:rPr>
                        <a:t>~2:20hr drive to airport after cruise</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77365679"/>
                  </a:ext>
                </a:extLst>
              </a:tr>
              <a:tr h="120744">
                <a:tc>
                  <a:txBody>
                    <a:bodyPr/>
                    <a:lstStyle/>
                    <a:p>
                      <a:pPr marL="0" marR="0" fontAlgn="t">
                        <a:spcBef>
                          <a:spcPts val="0"/>
                        </a:spcBef>
                        <a:spcAft>
                          <a:spcPts val="0"/>
                        </a:spcAft>
                      </a:pPr>
                      <a:r>
                        <a:rPr lang="en-US" sz="500">
                          <a:effectLst/>
                          <a:latin typeface="Calibri" panose="020F0502020204030204" pitchFamily="34" charset="0"/>
                        </a:rPr>
                        <a:t>12</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10</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 </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 </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a:effectLst/>
                          <a:latin typeface="Calibri" panose="020F0502020204030204" pitchFamily="34" charset="0"/>
                        </a:rPr>
                        <a:t> </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500" dirty="0">
                          <a:effectLst/>
                          <a:latin typeface="Calibri" panose="020F0502020204030204" pitchFamily="34" charset="0"/>
                        </a:rPr>
                        <a:t>745 am flight?</a:t>
                      </a:r>
                    </a:p>
                  </a:txBody>
                  <a:tcPr marL="22782" marR="22782" marT="22782" marB="2278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767309016"/>
                  </a:ext>
                </a:extLst>
              </a:tr>
            </a:tbl>
          </a:graphicData>
        </a:graphic>
      </p:graphicFrame>
      <p:pic>
        <p:nvPicPr>
          <p:cNvPr id="2050" name="Picture 2">
            <a:extLst>
              <a:ext uri="{FF2B5EF4-FFF2-40B4-BE49-F238E27FC236}">
                <a16:creationId xmlns:a16="http://schemas.microsoft.com/office/drawing/2014/main" id="{0988AD0E-1E8B-413B-A9B9-827B48A7BCE9}"/>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4440"/>
          <a:stretch/>
        </p:blipFill>
        <p:spPr bwMode="auto">
          <a:xfrm>
            <a:off x="2015543" y="573862"/>
            <a:ext cx="5795493" cy="57102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807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3C167-F729-4729-A685-3039B2EA99C2}"/>
              </a:ext>
            </a:extLst>
          </p:cNvPr>
          <p:cNvSpPr>
            <a:spLocks noGrp="1"/>
          </p:cNvSpPr>
          <p:nvPr>
            <p:ph type="ctrTitle"/>
          </p:nvPr>
        </p:nvSpPr>
        <p:spPr/>
        <p:txBody>
          <a:bodyPr>
            <a:normAutofit/>
          </a:bodyPr>
          <a:lstStyle/>
          <a:p>
            <a:r>
              <a:rPr lang="en-US" sz="9600" dirty="0"/>
              <a:t>Anxiety</a:t>
            </a:r>
          </a:p>
        </p:txBody>
      </p:sp>
      <p:sp>
        <p:nvSpPr>
          <p:cNvPr id="3" name="Subtitle 2">
            <a:extLst>
              <a:ext uri="{FF2B5EF4-FFF2-40B4-BE49-F238E27FC236}">
                <a16:creationId xmlns:a16="http://schemas.microsoft.com/office/drawing/2014/main" id="{3D4C91D8-43F9-4091-9E89-C220CEF0A4A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95461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6878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47EAF-12A7-45DB-882B-A3A799CDA44D}"/>
              </a:ext>
            </a:extLst>
          </p:cNvPr>
          <p:cNvSpPr>
            <a:spLocks noGrp="1"/>
          </p:cNvSpPr>
          <p:nvPr>
            <p:ph type="title"/>
          </p:nvPr>
        </p:nvSpPr>
        <p:spPr/>
        <p:txBody>
          <a:bodyPr>
            <a:normAutofit/>
          </a:bodyPr>
          <a:lstStyle/>
          <a:p>
            <a:r>
              <a:rPr lang="en-US" sz="6600" dirty="0"/>
              <a:t>Managing anxiety</a:t>
            </a:r>
          </a:p>
        </p:txBody>
      </p:sp>
      <p:sp>
        <p:nvSpPr>
          <p:cNvPr id="3" name="Content Placeholder 2">
            <a:extLst>
              <a:ext uri="{FF2B5EF4-FFF2-40B4-BE49-F238E27FC236}">
                <a16:creationId xmlns:a16="http://schemas.microsoft.com/office/drawing/2014/main" id="{F24FFEE7-DAB8-47ED-947B-0E43D5EB200A}"/>
              </a:ext>
            </a:extLst>
          </p:cNvPr>
          <p:cNvSpPr>
            <a:spLocks noGrp="1"/>
          </p:cNvSpPr>
          <p:nvPr>
            <p:ph idx="1"/>
          </p:nvPr>
        </p:nvSpPr>
        <p:spPr/>
        <p:txBody>
          <a:bodyPr>
            <a:noAutofit/>
          </a:bodyPr>
          <a:lstStyle/>
          <a:p>
            <a:r>
              <a:rPr lang="en-US" sz="4800" b="1" dirty="0"/>
              <a:t>Realize that one thing is necessary</a:t>
            </a:r>
          </a:p>
        </p:txBody>
      </p:sp>
    </p:spTree>
    <p:extLst>
      <p:ext uri="{BB962C8B-B14F-4D97-AF65-F5344CB8AC3E}">
        <p14:creationId xmlns:p14="http://schemas.microsoft.com/office/powerpoint/2010/main" val="578505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D29F3-E492-41D1-A445-601240479FDB}"/>
              </a:ext>
            </a:extLst>
          </p:cNvPr>
          <p:cNvSpPr>
            <a:spLocks noGrp="1"/>
          </p:cNvSpPr>
          <p:nvPr>
            <p:ph type="title"/>
          </p:nvPr>
        </p:nvSpPr>
        <p:spPr>
          <a:xfrm>
            <a:off x="852170" y="6068164"/>
            <a:ext cx="7886700" cy="789836"/>
          </a:xfrm>
        </p:spPr>
        <p:txBody>
          <a:bodyPr/>
          <a:lstStyle/>
          <a:p>
            <a:pPr algn="r"/>
            <a:r>
              <a:rPr lang="en-US" dirty="0">
                <a:effectLst>
                  <a:outerShdw blurRad="38100" dist="38100" dir="2700000" algn="tl">
                    <a:srgbClr val="000000">
                      <a:alpha val="43137"/>
                    </a:srgbClr>
                  </a:outerShdw>
                </a:effectLst>
              </a:rPr>
              <a:t>Luke 10:38-42 ESV</a:t>
            </a:r>
          </a:p>
        </p:txBody>
      </p:sp>
      <p:sp>
        <p:nvSpPr>
          <p:cNvPr id="3" name="Content Placeholder 2">
            <a:extLst>
              <a:ext uri="{FF2B5EF4-FFF2-40B4-BE49-F238E27FC236}">
                <a16:creationId xmlns:a16="http://schemas.microsoft.com/office/drawing/2014/main" id="{CDED6328-31B5-4B4C-8EE6-D5B38B473B78}"/>
              </a:ext>
            </a:extLst>
          </p:cNvPr>
          <p:cNvSpPr>
            <a:spLocks noGrp="1"/>
          </p:cNvSpPr>
          <p:nvPr>
            <p:ph idx="1"/>
          </p:nvPr>
        </p:nvSpPr>
        <p:spPr>
          <a:xfrm>
            <a:off x="405129" y="494453"/>
            <a:ext cx="8467937" cy="5452534"/>
          </a:xfrm>
        </p:spPr>
        <p:txBody>
          <a:bodyPr>
            <a:noAutofit/>
          </a:bodyPr>
          <a:lstStyle/>
          <a:p>
            <a:pPr marL="0" indent="0">
              <a:buNone/>
            </a:pPr>
            <a:r>
              <a:rPr lang="en-US" sz="3600" dirty="0">
                <a:effectLst>
                  <a:outerShdw blurRad="38100" dist="38100" dir="2700000" algn="tl">
                    <a:srgbClr val="000000">
                      <a:alpha val="43137"/>
                    </a:srgbClr>
                  </a:outerShdw>
                </a:effectLst>
              </a:rPr>
              <a:t>(38) Now as they went on their way, Jesus entered a village. And a woman named Martha welcomed him into her house. (39) And she had a sister called Mary, who sat at the Lord's feet and listened to his teaching. (40) But Martha was distracted with much serving. And she went up to him and said, "Lord, do you not care that my sister has left me to serve alone? Tell her then to help me."</a:t>
            </a:r>
          </a:p>
        </p:txBody>
      </p:sp>
    </p:spTree>
    <p:extLst>
      <p:ext uri="{BB962C8B-B14F-4D97-AF65-F5344CB8AC3E}">
        <p14:creationId xmlns:p14="http://schemas.microsoft.com/office/powerpoint/2010/main" val="2714067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D29F3-E492-41D1-A445-601240479FDB}"/>
              </a:ext>
            </a:extLst>
          </p:cNvPr>
          <p:cNvSpPr>
            <a:spLocks noGrp="1"/>
          </p:cNvSpPr>
          <p:nvPr>
            <p:ph type="title"/>
          </p:nvPr>
        </p:nvSpPr>
        <p:spPr>
          <a:xfrm>
            <a:off x="852170" y="6068164"/>
            <a:ext cx="7886700" cy="789836"/>
          </a:xfrm>
        </p:spPr>
        <p:txBody>
          <a:bodyPr/>
          <a:lstStyle/>
          <a:p>
            <a:pPr algn="r"/>
            <a:r>
              <a:rPr lang="en-US" dirty="0">
                <a:effectLst>
                  <a:outerShdw blurRad="38100" dist="38100" dir="2700000" algn="tl">
                    <a:srgbClr val="000000">
                      <a:alpha val="43137"/>
                    </a:srgbClr>
                  </a:outerShdw>
                </a:effectLst>
              </a:rPr>
              <a:t>Luke 10:38-42 ESV</a:t>
            </a:r>
          </a:p>
        </p:txBody>
      </p:sp>
      <p:sp>
        <p:nvSpPr>
          <p:cNvPr id="3" name="Content Placeholder 2">
            <a:extLst>
              <a:ext uri="{FF2B5EF4-FFF2-40B4-BE49-F238E27FC236}">
                <a16:creationId xmlns:a16="http://schemas.microsoft.com/office/drawing/2014/main" id="{CDED6328-31B5-4B4C-8EE6-D5B38B473B78}"/>
              </a:ext>
            </a:extLst>
          </p:cNvPr>
          <p:cNvSpPr>
            <a:spLocks noGrp="1"/>
          </p:cNvSpPr>
          <p:nvPr>
            <p:ph idx="1"/>
          </p:nvPr>
        </p:nvSpPr>
        <p:spPr>
          <a:xfrm>
            <a:off x="405129" y="494453"/>
            <a:ext cx="8467937" cy="5452534"/>
          </a:xfrm>
        </p:spPr>
        <p:txBody>
          <a:bodyPr>
            <a:noAutofit/>
          </a:bodyPr>
          <a:lstStyle/>
          <a:p>
            <a:pPr marL="0" indent="0">
              <a:buNone/>
            </a:pPr>
            <a:r>
              <a:rPr lang="en-US" sz="3600" dirty="0">
                <a:effectLst>
                  <a:outerShdw blurRad="38100" dist="38100" dir="2700000" algn="tl">
                    <a:srgbClr val="000000">
                      <a:alpha val="43137"/>
                    </a:srgbClr>
                  </a:outerShdw>
                </a:effectLst>
              </a:rPr>
              <a:t>(41) But the Lord answered her, "Martha, Martha, you are anxious and troubled about many things, (42) but one thing is necessary. Mary has chosen the good portion, which will not be taken away from her."</a:t>
            </a:r>
          </a:p>
        </p:txBody>
      </p:sp>
    </p:spTree>
    <p:extLst>
      <p:ext uri="{BB962C8B-B14F-4D97-AF65-F5344CB8AC3E}">
        <p14:creationId xmlns:p14="http://schemas.microsoft.com/office/powerpoint/2010/main" val="1152949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D29F3-E492-41D1-A445-601240479FDB}"/>
              </a:ext>
            </a:extLst>
          </p:cNvPr>
          <p:cNvSpPr>
            <a:spLocks noGrp="1"/>
          </p:cNvSpPr>
          <p:nvPr>
            <p:ph type="title"/>
          </p:nvPr>
        </p:nvSpPr>
        <p:spPr>
          <a:xfrm>
            <a:off x="852170" y="6068164"/>
            <a:ext cx="7886700" cy="789836"/>
          </a:xfrm>
        </p:spPr>
        <p:txBody>
          <a:bodyPr/>
          <a:lstStyle/>
          <a:p>
            <a:pPr algn="r"/>
            <a:r>
              <a:rPr lang="en-US" dirty="0">
                <a:effectLst>
                  <a:outerShdw blurRad="38100" dist="38100" dir="2700000" algn="tl">
                    <a:srgbClr val="000000">
                      <a:alpha val="43137"/>
                    </a:srgbClr>
                  </a:outerShdw>
                </a:effectLst>
              </a:rPr>
              <a:t>Luke 12:31-34 ESV</a:t>
            </a:r>
          </a:p>
        </p:txBody>
      </p:sp>
      <p:sp>
        <p:nvSpPr>
          <p:cNvPr id="3" name="Content Placeholder 2">
            <a:extLst>
              <a:ext uri="{FF2B5EF4-FFF2-40B4-BE49-F238E27FC236}">
                <a16:creationId xmlns:a16="http://schemas.microsoft.com/office/drawing/2014/main" id="{CDED6328-31B5-4B4C-8EE6-D5B38B473B78}"/>
              </a:ext>
            </a:extLst>
          </p:cNvPr>
          <p:cNvSpPr>
            <a:spLocks noGrp="1"/>
          </p:cNvSpPr>
          <p:nvPr>
            <p:ph idx="1"/>
          </p:nvPr>
        </p:nvSpPr>
        <p:spPr>
          <a:xfrm>
            <a:off x="405129" y="494453"/>
            <a:ext cx="8467937" cy="5452534"/>
          </a:xfrm>
        </p:spPr>
        <p:txBody>
          <a:bodyPr>
            <a:noAutofit/>
          </a:bodyPr>
          <a:lstStyle/>
          <a:p>
            <a:pPr marL="0" indent="0">
              <a:buNone/>
            </a:pPr>
            <a:r>
              <a:rPr lang="en-US" sz="3600" dirty="0">
                <a:effectLst>
                  <a:outerShdw blurRad="38100" dist="38100" dir="2700000" algn="tl">
                    <a:srgbClr val="000000">
                      <a:alpha val="43137"/>
                    </a:srgbClr>
                  </a:outerShdw>
                </a:effectLst>
              </a:rPr>
              <a:t>(31) Instead, seek his kingdom, and these things will be added to you. (32) "Fear not, little flock, for it is your Father's good pleasure to give you the kingdom. (33) Sell your possessions, and give to the needy. Provide yourselves with moneybags that do not grow old, with a treasure in the heavens that does not fail, where no thief approaches and no moth destroys. (34) For where your treasure is, there will your heart be also.</a:t>
            </a:r>
          </a:p>
        </p:txBody>
      </p:sp>
    </p:spTree>
    <p:extLst>
      <p:ext uri="{BB962C8B-B14F-4D97-AF65-F5344CB8AC3E}">
        <p14:creationId xmlns:p14="http://schemas.microsoft.com/office/powerpoint/2010/main" val="2886281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D29F3-E492-41D1-A445-601240479FDB}"/>
              </a:ext>
            </a:extLst>
          </p:cNvPr>
          <p:cNvSpPr>
            <a:spLocks noGrp="1"/>
          </p:cNvSpPr>
          <p:nvPr>
            <p:ph type="title"/>
          </p:nvPr>
        </p:nvSpPr>
        <p:spPr>
          <a:xfrm>
            <a:off x="852170" y="6068164"/>
            <a:ext cx="7886700" cy="789836"/>
          </a:xfrm>
        </p:spPr>
        <p:txBody>
          <a:bodyPr/>
          <a:lstStyle/>
          <a:p>
            <a:pPr algn="r"/>
            <a:r>
              <a:rPr lang="en-US" dirty="0">
                <a:effectLst>
                  <a:outerShdw blurRad="38100" dist="38100" dir="2700000" algn="tl">
                    <a:srgbClr val="000000">
                      <a:alpha val="43137"/>
                    </a:srgbClr>
                  </a:outerShdw>
                </a:effectLst>
              </a:rPr>
              <a:t>Matthew 13:22 ESV</a:t>
            </a:r>
          </a:p>
        </p:txBody>
      </p:sp>
      <p:sp>
        <p:nvSpPr>
          <p:cNvPr id="3" name="Content Placeholder 2">
            <a:extLst>
              <a:ext uri="{FF2B5EF4-FFF2-40B4-BE49-F238E27FC236}">
                <a16:creationId xmlns:a16="http://schemas.microsoft.com/office/drawing/2014/main" id="{CDED6328-31B5-4B4C-8EE6-D5B38B473B78}"/>
              </a:ext>
            </a:extLst>
          </p:cNvPr>
          <p:cNvSpPr>
            <a:spLocks noGrp="1"/>
          </p:cNvSpPr>
          <p:nvPr>
            <p:ph idx="1"/>
          </p:nvPr>
        </p:nvSpPr>
        <p:spPr>
          <a:xfrm>
            <a:off x="405129" y="494453"/>
            <a:ext cx="8467937" cy="5452534"/>
          </a:xfrm>
        </p:spPr>
        <p:txBody>
          <a:bodyPr>
            <a:noAutofit/>
          </a:bodyPr>
          <a:lstStyle/>
          <a:p>
            <a:pPr marL="0" indent="0">
              <a:buNone/>
            </a:pPr>
            <a:r>
              <a:rPr lang="en-US" sz="3600" dirty="0">
                <a:effectLst>
                  <a:outerShdw blurRad="38100" dist="38100" dir="2700000" algn="tl">
                    <a:srgbClr val="000000">
                      <a:alpha val="43137"/>
                    </a:srgbClr>
                  </a:outerShdw>
                </a:effectLst>
              </a:rPr>
              <a:t>(22) As for what was sown among thorns, this is the one who hears the word, but the cares of the world and the deceitfulness of riches choke the word, and it proves unfruitful.</a:t>
            </a:r>
          </a:p>
        </p:txBody>
      </p:sp>
    </p:spTree>
    <p:extLst>
      <p:ext uri="{BB962C8B-B14F-4D97-AF65-F5344CB8AC3E}">
        <p14:creationId xmlns:p14="http://schemas.microsoft.com/office/powerpoint/2010/main" val="3107231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D29F3-E492-41D1-A445-601240479FDB}"/>
              </a:ext>
            </a:extLst>
          </p:cNvPr>
          <p:cNvSpPr>
            <a:spLocks noGrp="1"/>
          </p:cNvSpPr>
          <p:nvPr>
            <p:ph type="title"/>
          </p:nvPr>
        </p:nvSpPr>
        <p:spPr>
          <a:xfrm>
            <a:off x="852170" y="6068164"/>
            <a:ext cx="7886700" cy="789836"/>
          </a:xfrm>
        </p:spPr>
        <p:txBody>
          <a:bodyPr/>
          <a:lstStyle/>
          <a:p>
            <a:pPr algn="r"/>
            <a:r>
              <a:rPr lang="en-US" dirty="0">
                <a:effectLst>
                  <a:outerShdw blurRad="38100" dist="38100" dir="2700000" algn="tl">
                    <a:srgbClr val="000000">
                      <a:alpha val="43137"/>
                    </a:srgbClr>
                  </a:outerShdw>
                </a:effectLst>
              </a:rPr>
              <a:t>Matthew 6:25, 30-33 ESV</a:t>
            </a:r>
          </a:p>
        </p:txBody>
      </p:sp>
      <p:sp>
        <p:nvSpPr>
          <p:cNvPr id="3" name="Content Placeholder 2">
            <a:extLst>
              <a:ext uri="{FF2B5EF4-FFF2-40B4-BE49-F238E27FC236}">
                <a16:creationId xmlns:a16="http://schemas.microsoft.com/office/drawing/2014/main" id="{CDED6328-31B5-4B4C-8EE6-D5B38B473B78}"/>
              </a:ext>
            </a:extLst>
          </p:cNvPr>
          <p:cNvSpPr>
            <a:spLocks noGrp="1"/>
          </p:cNvSpPr>
          <p:nvPr>
            <p:ph idx="1"/>
          </p:nvPr>
        </p:nvSpPr>
        <p:spPr>
          <a:xfrm>
            <a:off x="405129" y="494453"/>
            <a:ext cx="8467937" cy="5452534"/>
          </a:xfrm>
        </p:spPr>
        <p:txBody>
          <a:bodyPr>
            <a:noAutofit/>
          </a:bodyPr>
          <a:lstStyle/>
          <a:p>
            <a:pPr marL="0" indent="0">
              <a:buNone/>
            </a:pPr>
            <a:r>
              <a:rPr lang="en-US" sz="3600" dirty="0">
                <a:effectLst>
                  <a:outerShdw blurRad="38100" dist="38100" dir="2700000" algn="tl">
                    <a:srgbClr val="000000">
                      <a:alpha val="43137"/>
                    </a:srgbClr>
                  </a:outerShdw>
                </a:effectLst>
              </a:rPr>
              <a:t>(25) "Therefore I tell you, do not be anxious about your life, what you will eat or what you will drink, nor about your body, what you will put on. Is not life more than food, and the body more than clothing? ... (30) But if God so clothes the grass of the field, which today is alive and tomorrow is thrown into the oven, will he not much more clothe you, O you of little faith?</a:t>
            </a:r>
          </a:p>
        </p:txBody>
      </p:sp>
    </p:spTree>
    <p:extLst>
      <p:ext uri="{BB962C8B-B14F-4D97-AF65-F5344CB8AC3E}">
        <p14:creationId xmlns:p14="http://schemas.microsoft.com/office/powerpoint/2010/main" val="4074199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D29F3-E492-41D1-A445-601240479FDB}"/>
              </a:ext>
            </a:extLst>
          </p:cNvPr>
          <p:cNvSpPr>
            <a:spLocks noGrp="1"/>
          </p:cNvSpPr>
          <p:nvPr>
            <p:ph type="title"/>
          </p:nvPr>
        </p:nvSpPr>
        <p:spPr>
          <a:xfrm>
            <a:off x="852170" y="6068164"/>
            <a:ext cx="7886700" cy="789836"/>
          </a:xfrm>
        </p:spPr>
        <p:txBody>
          <a:bodyPr/>
          <a:lstStyle/>
          <a:p>
            <a:pPr algn="r"/>
            <a:r>
              <a:rPr lang="en-US" dirty="0">
                <a:effectLst>
                  <a:outerShdw blurRad="38100" dist="38100" dir="2700000" algn="tl">
                    <a:srgbClr val="000000">
                      <a:alpha val="43137"/>
                    </a:srgbClr>
                  </a:outerShdw>
                </a:effectLst>
              </a:rPr>
              <a:t>Matthew 6:25, 30-33 ESV</a:t>
            </a:r>
          </a:p>
        </p:txBody>
      </p:sp>
      <p:sp>
        <p:nvSpPr>
          <p:cNvPr id="3" name="Content Placeholder 2">
            <a:extLst>
              <a:ext uri="{FF2B5EF4-FFF2-40B4-BE49-F238E27FC236}">
                <a16:creationId xmlns:a16="http://schemas.microsoft.com/office/drawing/2014/main" id="{CDED6328-31B5-4B4C-8EE6-D5B38B473B78}"/>
              </a:ext>
            </a:extLst>
          </p:cNvPr>
          <p:cNvSpPr>
            <a:spLocks noGrp="1"/>
          </p:cNvSpPr>
          <p:nvPr>
            <p:ph idx="1"/>
          </p:nvPr>
        </p:nvSpPr>
        <p:spPr>
          <a:xfrm>
            <a:off x="405129" y="494453"/>
            <a:ext cx="8467937" cy="5452534"/>
          </a:xfrm>
        </p:spPr>
        <p:txBody>
          <a:bodyPr>
            <a:noAutofit/>
          </a:bodyPr>
          <a:lstStyle/>
          <a:p>
            <a:pPr marL="0" indent="0">
              <a:buNone/>
            </a:pPr>
            <a:r>
              <a:rPr lang="en-US" sz="3600" dirty="0">
                <a:effectLst>
                  <a:outerShdw blurRad="38100" dist="38100" dir="2700000" algn="tl">
                    <a:srgbClr val="000000">
                      <a:alpha val="43137"/>
                    </a:srgbClr>
                  </a:outerShdw>
                </a:effectLst>
              </a:rPr>
              <a:t>(31) Therefore do not be anxious, saying, 'What shall we eat?' or 'What shall we drink?' or 'What shall we wear?' (32) For the Gentiles seek after all these things, and your heavenly Father knows that you need them all. (33) But seek first the kingdom of God and his righteousness, and all these things will be added to you.</a:t>
            </a:r>
          </a:p>
        </p:txBody>
      </p:sp>
    </p:spTree>
    <p:extLst>
      <p:ext uri="{BB962C8B-B14F-4D97-AF65-F5344CB8AC3E}">
        <p14:creationId xmlns:p14="http://schemas.microsoft.com/office/powerpoint/2010/main" val="38327447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TotalTime>
  <Words>1551</Words>
  <Application>Microsoft Office PowerPoint</Application>
  <PresentationFormat>On-screen Show (4:3)</PresentationFormat>
  <Paragraphs>166</Paragraphs>
  <Slides>23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Calibri Light</vt:lpstr>
      <vt:lpstr>Candara</vt:lpstr>
      <vt:lpstr>Office Theme</vt:lpstr>
      <vt:lpstr>1_Office Theme</vt:lpstr>
      <vt:lpstr>PowerPoint Presentation</vt:lpstr>
      <vt:lpstr>Anxiety</vt:lpstr>
      <vt:lpstr>Managing anxiety</vt:lpstr>
      <vt:lpstr>Luke 10:38-42 ESV</vt:lpstr>
      <vt:lpstr>Luke 10:38-42 ESV</vt:lpstr>
      <vt:lpstr>Luke 12:31-34 ESV</vt:lpstr>
      <vt:lpstr>Matthew 13:22 ESV</vt:lpstr>
      <vt:lpstr>Matthew 6:25, 30-33 ESV</vt:lpstr>
      <vt:lpstr>Matthew 6:25, 30-33 ESV</vt:lpstr>
      <vt:lpstr>2 Corinthians 11:28-29 ESV</vt:lpstr>
      <vt:lpstr>Managing anxiety</vt:lpstr>
      <vt:lpstr>Psalm 37:1-8 ESV</vt:lpstr>
      <vt:lpstr>Psalm 37:1-8 ESV</vt:lpstr>
      <vt:lpstr>Managing anxiety</vt:lpstr>
      <vt:lpstr>Philippians 4:5-7 ESV</vt:lpstr>
      <vt:lpstr>1 Peter 5:6-7 ESV</vt:lpstr>
      <vt:lpstr>Managing anxiety</vt:lpstr>
      <vt:lpstr>Philippians 4:5-7 ESV</vt:lpstr>
      <vt:lpstr>Colossians 3:15 ESV</vt:lpstr>
      <vt:lpstr>Managing anxiety</vt:lpstr>
      <vt:lpstr>PowerPoint Presentation</vt:lpstr>
      <vt:lpstr>Anxiety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Hepner</dc:creator>
  <cp:lastModifiedBy>Michael Hepner</cp:lastModifiedBy>
  <cp:revision>16</cp:revision>
  <dcterms:created xsi:type="dcterms:W3CDTF">2013-03-24T12:46:42Z</dcterms:created>
  <dcterms:modified xsi:type="dcterms:W3CDTF">2019-12-30T17:24:41Z</dcterms:modified>
</cp:coreProperties>
</file>