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18"/>
  </p:notesMasterIdLst>
  <p:sldIdLst>
    <p:sldId id="370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267" r:id="rId13"/>
    <p:sldId id="268" r:id="rId14"/>
    <p:sldId id="269" r:id="rId15"/>
    <p:sldId id="380" r:id="rId16"/>
    <p:sldId id="38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0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81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95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70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40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31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40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3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63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17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92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6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67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49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49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9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37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54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36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51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1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98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65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41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1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38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70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93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9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3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6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1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3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2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43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AA1E8-A31E-40A3-A073-EC2EEF07DBA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A9F9F-4709-4E62-93CE-0C0762322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0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6951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Attitude of Laxness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B14D9-E050-44F2-9B69-5BCED0F8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70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Our Dress</a:t>
            </a:r>
          </a:p>
          <a:p>
            <a:r>
              <a:rPr lang="en-US" b="1" dirty="0"/>
              <a:t>“There is no official dress code in the Bible, but Biblical principles would have us conclude we must wear our best to be respectful.” </a:t>
            </a:r>
          </a:p>
          <a:p>
            <a:r>
              <a:rPr lang="en-US" b="1" dirty="0"/>
              <a:t>Men are encouraged to wear their best when serving in the worship. </a:t>
            </a:r>
          </a:p>
          <a:p>
            <a:r>
              <a:rPr lang="en-US" b="1" dirty="0"/>
              <a:t>Genesis 41:14</a:t>
            </a:r>
          </a:p>
          <a:p>
            <a:r>
              <a:rPr lang="en-US" b="1" dirty="0"/>
              <a:t>1 Peter 3:4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9662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Attitude of Laxness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B14D9-E050-44F2-9B69-5BCED0F8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70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Our Demeanor</a:t>
            </a:r>
          </a:p>
          <a:p>
            <a:r>
              <a:rPr lang="en-US" b="1" dirty="0"/>
              <a:t>We are not engaged in worship, attentive in spirit, when we are slumped over or laying down. </a:t>
            </a:r>
          </a:p>
          <a:p>
            <a:r>
              <a:rPr lang="en-US" b="1" dirty="0"/>
              <a:t>This is not a lounge or a theater. </a:t>
            </a:r>
          </a:p>
          <a:p>
            <a:r>
              <a:rPr lang="en-US" b="1" dirty="0"/>
              <a:t>We are not being entertained. </a:t>
            </a:r>
          </a:p>
          <a:p>
            <a:r>
              <a:rPr lang="en-US" b="1" dirty="0"/>
              <a:t>We are participants – actively </a:t>
            </a:r>
            <a:br>
              <a:rPr lang="en-US" b="1" dirty="0"/>
            </a:br>
            <a:r>
              <a:rPr lang="en-US" b="1" dirty="0"/>
              <a:t>offering worship to God. 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8782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Food and Drinks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A176C-A8EC-4282-B319-25A82FEEB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Corinthians were told to do their eating and drinking somewhere else (1 Cor. 11:17-22). </a:t>
            </a:r>
          </a:p>
          <a:p>
            <a:r>
              <a:rPr lang="en-US" b="1" dirty="0"/>
              <a:t>The Romans were told not to destroy fellow Christians in order to enjoy food (Rom. </a:t>
            </a:r>
            <a:r>
              <a:rPr lang="en-US" b="1"/>
              <a:t>14:15-20</a:t>
            </a:r>
            <a:r>
              <a:rPr lang="en-US" b="1" dirty="0"/>
              <a:t>). </a:t>
            </a:r>
          </a:p>
          <a:p>
            <a:endParaRPr lang="en-US" sz="800" b="1" dirty="0"/>
          </a:p>
          <a:p>
            <a:r>
              <a:rPr lang="en-US" b="1" dirty="0"/>
              <a:t>Water is needed at times. </a:t>
            </a:r>
          </a:p>
          <a:p>
            <a:r>
              <a:rPr lang="en-US" b="1" dirty="0"/>
              <a:t>Babies need to be fed. </a:t>
            </a:r>
          </a:p>
          <a:p>
            <a:r>
              <a:rPr lang="en-US" b="1" dirty="0"/>
              <a:t>Medicinal purposes. </a:t>
            </a:r>
          </a:p>
        </p:txBody>
      </p:sp>
    </p:spTree>
    <p:extLst>
      <p:ext uri="{BB962C8B-B14F-4D97-AF65-F5344CB8AC3E}">
        <p14:creationId xmlns:p14="http://schemas.microsoft.com/office/powerpoint/2010/main" val="155871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Distractions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A176C-A8EC-4282-B319-25A82FEEB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way we keep our worship “spiritual” is for every member to maintain their focus. </a:t>
            </a:r>
          </a:p>
          <a:p>
            <a:r>
              <a:rPr lang="en-US" b="1" dirty="0"/>
              <a:t>All things in our worship services are to be done decently and in order, not in a state of confusion (1 Cor. 14:33, 40). </a:t>
            </a:r>
          </a:p>
          <a:p>
            <a:endParaRPr lang="en-US" sz="800" b="1" dirty="0"/>
          </a:p>
          <a:p>
            <a:r>
              <a:rPr lang="en-US" b="1" dirty="0"/>
              <a:t>Some distractions are “acceptable.” </a:t>
            </a:r>
          </a:p>
          <a:p>
            <a:r>
              <a:rPr lang="en-US" b="1" dirty="0"/>
              <a:t>Some distractions are not acceptable. </a:t>
            </a:r>
          </a:p>
        </p:txBody>
      </p:sp>
    </p:spTree>
    <p:extLst>
      <p:ext uri="{BB962C8B-B14F-4D97-AF65-F5344CB8AC3E}">
        <p14:creationId xmlns:p14="http://schemas.microsoft.com/office/powerpoint/2010/main" val="46765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A176C-A8EC-4282-B319-25A82FEEB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40904"/>
            <a:ext cx="7886700" cy="5236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Regardless of where the assembly is,  </a:t>
            </a:r>
          </a:p>
          <a:p>
            <a:pPr marL="0" indent="0">
              <a:buNone/>
            </a:pPr>
            <a:endParaRPr lang="en-US" sz="800" b="1" dirty="0"/>
          </a:p>
          <a:p>
            <a:pPr marL="457200" lvl="1" indent="0">
              <a:buNone/>
            </a:pPr>
            <a:r>
              <a:rPr lang="en-US" sz="2800" b="1" dirty="0"/>
              <a:t>“God is greatly to be feared in the assembly of the saints, and to be held in reverence by all those around Him” (Psalm 89:7). </a:t>
            </a:r>
          </a:p>
          <a:p>
            <a:pPr marL="457200" lvl="1" indent="0">
              <a:buNone/>
            </a:pPr>
            <a:endParaRPr lang="en-US" sz="800" b="1" dirty="0"/>
          </a:p>
          <a:p>
            <a:pPr marL="457200" lvl="1" indent="0">
              <a:buNone/>
            </a:pPr>
            <a:r>
              <a:rPr lang="en-US" sz="2800" b="1" dirty="0"/>
              <a:t>And, we are to “serve God acceptably with reverence and godly fear. For our God is a consuming fire” (Heb. 12:28-29). </a:t>
            </a:r>
          </a:p>
        </p:txBody>
      </p:sp>
    </p:spTree>
    <p:extLst>
      <p:ext uri="{BB962C8B-B14F-4D97-AF65-F5344CB8AC3E}">
        <p14:creationId xmlns:p14="http://schemas.microsoft.com/office/powerpoint/2010/main" val="417656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45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world and bible">
            <a:extLst>
              <a:ext uri="{FF2B5EF4-FFF2-40B4-BE49-F238E27FC236}">
                <a16:creationId xmlns:a16="http://schemas.microsoft.com/office/drawing/2014/main" id="{E89F2810-B1E9-4DD8-9A2A-1F2BA9B47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761293"/>
            <a:ext cx="8572500" cy="48196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53941F8-E6CD-4E05-8F33-1571D64578E0}"/>
              </a:ext>
            </a:extLst>
          </p:cNvPr>
          <p:cNvSpPr/>
          <p:nvPr/>
        </p:nvSpPr>
        <p:spPr>
          <a:xfrm>
            <a:off x="285751" y="424070"/>
            <a:ext cx="8572500" cy="11396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0F0480-F6E7-4852-96CD-94069EBB6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609599"/>
            <a:ext cx="8322365" cy="821635"/>
          </a:xfrm>
        </p:spPr>
        <p:txBody>
          <a:bodyPr>
            <a:noAutofit/>
          </a:bodyPr>
          <a:lstStyle/>
          <a:p>
            <a:r>
              <a:rPr lang="en-US" sz="5000" b="1" i="1" dirty="0">
                <a:latin typeface="Arial Narrow" panose="020B0606020202030204" pitchFamily="34" charset="0"/>
              </a:rPr>
              <a:t>When Culture and Creed Collide</a:t>
            </a:r>
          </a:p>
        </p:txBody>
      </p:sp>
    </p:spTree>
    <p:extLst>
      <p:ext uri="{BB962C8B-B14F-4D97-AF65-F5344CB8AC3E}">
        <p14:creationId xmlns:p14="http://schemas.microsoft.com/office/powerpoint/2010/main" val="75166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8852D-FAFE-446C-9AD8-6A276DC29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5948"/>
            <a:ext cx="7886700" cy="497101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  Go therefore and make disciples of all the nations, baptizing them in the name of the Father and of the Son and of the Holy Spirit, </a:t>
            </a:r>
          </a:p>
          <a:p>
            <a:pPr marL="0" indent="0">
              <a:buNone/>
            </a:pPr>
            <a:r>
              <a:rPr lang="en-US" b="1" dirty="0"/>
              <a:t>   teaching them to observe all things that I have commanded you; and lo, I am with you always, even to the end of the age. Amen.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Matthew 28:19-20</a:t>
            </a: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EA461724-2F81-4BF7-9B4D-CF33899A9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6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Authorized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B14D9-E050-44F2-9B69-5BCED0F82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On the Lord’s Day</a:t>
            </a:r>
          </a:p>
          <a:p>
            <a:r>
              <a:rPr lang="en-US" b="1" dirty="0"/>
              <a:t>The Lord’s Supper</a:t>
            </a:r>
          </a:p>
          <a:p>
            <a:r>
              <a:rPr lang="en-US" b="1" dirty="0"/>
              <a:t>Collection</a:t>
            </a:r>
          </a:p>
          <a:p>
            <a:r>
              <a:rPr lang="en-US" b="1" dirty="0"/>
              <a:t>Prayers</a:t>
            </a:r>
          </a:p>
          <a:p>
            <a:r>
              <a:rPr lang="en-US" b="1" dirty="0"/>
              <a:t>Singing</a:t>
            </a:r>
          </a:p>
          <a:p>
            <a:r>
              <a:rPr lang="en-US" b="1" dirty="0"/>
              <a:t>Preaching/Teaching</a:t>
            </a:r>
          </a:p>
        </p:txBody>
      </p:sp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99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Cultural Differences Observed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B14D9-E050-44F2-9B69-5BCED0F82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head covering in Corinth (1 Cor. 11:1-16).</a:t>
            </a:r>
          </a:p>
          <a:p>
            <a:r>
              <a:rPr lang="en-US" b="1" dirty="0"/>
              <a:t>The Lord’s Supper and collection in the Philippines.</a:t>
            </a:r>
          </a:p>
          <a:p>
            <a:r>
              <a:rPr lang="en-US" b="1" dirty="0"/>
              <a:t>Bible classes in Sierra Leone, Africa.</a:t>
            </a:r>
          </a:p>
          <a:p>
            <a:r>
              <a:rPr lang="en-US" b="1" dirty="0"/>
              <a:t>Different parts of the United States. </a:t>
            </a:r>
          </a:p>
          <a:p>
            <a:pPr lvl="1"/>
            <a:r>
              <a:rPr lang="en-US" sz="2800" b="1" dirty="0"/>
              <a:t>Lord’s Supper</a:t>
            </a:r>
          </a:p>
          <a:p>
            <a:pPr lvl="1"/>
            <a:r>
              <a:rPr lang="en-US" sz="2800" b="1" dirty="0"/>
              <a:t>Collection</a:t>
            </a:r>
          </a:p>
        </p:txBody>
      </p:sp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74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Cultural Changes Observed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B14D9-E050-44F2-9B69-5BCED0F8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7060"/>
          </a:xfrm>
        </p:spPr>
        <p:txBody>
          <a:bodyPr>
            <a:normAutofit/>
          </a:bodyPr>
          <a:lstStyle/>
          <a:p>
            <a:r>
              <a:rPr lang="en-US" b="1" dirty="0"/>
              <a:t>WWII – shift work led to local churches offering a second service on Lord’s Day. </a:t>
            </a:r>
          </a:p>
          <a:p>
            <a:r>
              <a:rPr lang="en-US" b="1" dirty="0"/>
              <a:t>Recently, trend has gone in the opposite direction. Local churches are having all their services in a single “block” of time. </a:t>
            </a:r>
          </a:p>
          <a:p>
            <a:r>
              <a:rPr lang="en-US" b="1" dirty="0"/>
              <a:t>Duration of Gospel Meetings has changed. </a:t>
            </a:r>
          </a:p>
          <a:p>
            <a:pPr lvl="1"/>
            <a:r>
              <a:rPr lang="en-US" sz="2800" b="1" dirty="0"/>
              <a:t>4 weeks</a:t>
            </a:r>
          </a:p>
          <a:p>
            <a:pPr lvl="1"/>
            <a:r>
              <a:rPr lang="en-US" sz="2800" b="1" dirty="0"/>
              <a:t>2 weeks</a:t>
            </a:r>
          </a:p>
          <a:p>
            <a:pPr lvl="1"/>
            <a:r>
              <a:rPr lang="en-US" sz="2800" b="1" dirty="0"/>
              <a:t>1 week </a:t>
            </a:r>
          </a:p>
          <a:p>
            <a:pPr lvl="1"/>
            <a:r>
              <a:rPr lang="en-US" sz="2800" b="1" dirty="0"/>
              <a:t>weekend</a:t>
            </a:r>
          </a:p>
        </p:txBody>
      </p:sp>
    </p:spTree>
    <p:extLst>
      <p:ext uri="{BB962C8B-B14F-4D97-AF65-F5344CB8AC3E}">
        <p14:creationId xmlns:p14="http://schemas.microsoft.com/office/powerpoint/2010/main" val="346358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Cultural Changes Observed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B14D9-E050-44F2-9B69-5BCED0F8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7060"/>
          </a:xfrm>
        </p:spPr>
        <p:txBody>
          <a:bodyPr>
            <a:normAutofit/>
          </a:bodyPr>
          <a:lstStyle/>
          <a:p>
            <a:r>
              <a:rPr lang="en-US" b="1" dirty="0"/>
              <a:t>Not every cultural change can be expressed in the worship of the local church! </a:t>
            </a:r>
          </a:p>
          <a:p>
            <a:r>
              <a:rPr lang="en-US" b="1" dirty="0"/>
              <a:t>Instrumental music. </a:t>
            </a:r>
          </a:p>
          <a:p>
            <a:r>
              <a:rPr lang="en-US" b="1" dirty="0"/>
              <a:t>Women preachers. </a:t>
            </a:r>
          </a:p>
          <a:p>
            <a:r>
              <a:rPr lang="en-US" b="1" dirty="0"/>
              <a:t>Fellowship with denominations. </a:t>
            </a:r>
          </a:p>
          <a:p>
            <a:r>
              <a:rPr lang="en-US" b="1" dirty="0"/>
              <a:t>Acceptance of Homosexuality.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0900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Attitude of Laxness</a:t>
            </a:r>
          </a:p>
        </p:txBody>
      </p:sp>
    </p:spTree>
    <p:extLst>
      <p:ext uri="{BB962C8B-B14F-4D97-AF65-F5344CB8AC3E}">
        <p14:creationId xmlns:p14="http://schemas.microsoft.com/office/powerpoint/2010/main" val="318645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D79A0F51-D11D-4501-BC9D-1E3B4C4D6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212" y="4255673"/>
            <a:ext cx="2257012" cy="22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B0A5A0-8B8C-465B-A4CC-7BC0C421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Attitude of Laxness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B14D9-E050-44F2-9B69-5BCED0F8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70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In Our Culture</a:t>
            </a:r>
          </a:p>
          <a:p>
            <a:r>
              <a:rPr lang="en-US" b="1" dirty="0"/>
              <a:t>“Casual Friday” has turned into “casual everyday.”</a:t>
            </a:r>
          </a:p>
          <a:p>
            <a:r>
              <a:rPr lang="en-US" b="1" dirty="0"/>
              <a:t>People and things that were once respected are now openly disrespected by some.</a:t>
            </a:r>
          </a:p>
          <a:p>
            <a:r>
              <a:rPr lang="en-US" b="1" dirty="0"/>
              <a:t>People show up late for things.</a:t>
            </a:r>
          </a:p>
          <a:p>
            <a:r>
              <a:rPr lang="en-US" sz="2800" b="1" dirty="0"/>
              <a:t>Profanity is common. </a:t>
            </a:r>
          </a:p>
        </p:txBody>
      </p:sp>
    </p:spTree>
    <p:extLst>
      <p:ext uri="{BB962C8B-B14F-4D97-AF65-F5344CB8AC3E}">
        <p14:creationId xmlns:p14="http://schemas.microsoft.com/office/powerpoint/2010/main" val="386577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568</Words>
  <Application>Microsoft Office PowerPoint</Application>
  <PresentationFormat>On-screen Show (4:3)</PresentationFormat>
  <Paragraphs>85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3_Office Theme</vt:lpstr>
      <vt:lpstr>4_Office Theme</vt:lpstr>
      <vt:lpstr>PowerPoint Presentation</vt:lpstr>
      <vt:lpstr>When Culture and Creed Collide</vt:lpstr>
      <vt:lpstr>PowerPoint Presentation</vt:lpstr>
      <vt:lpstr>Authorized Worship</vt:lpstr>
      <vt:lpstr>Cultural Differences Observed</vt:lpstr>
      <vt:lpstr>Cultural Changes Observed</vt:lpstr>
      <vt:lpstr>Cultural Changes Observed</vt:lpstr>
      <vt:lpstr>1. Attitude of Laxness</vt:lpstr>
      <vt:lpstr>1. Attitude of Laxness</vt:lpstr>
      <vt:lpstr>1. Attitude of Laxness</vt:lpstr>
      <vt:lpstr>1. Attitude of Laxness</vt:lpstr>
      <vt:lpstr>2. Food and Drinks</vt:lpstr>
      <vt:lpstr>3. Distractions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18</cp:revision>
  <dcterms:created xsi:type="dcterms:W3CDTF">2013-03-24T12:46:42Z</dcterms:created>
  <dcterms:modified xsi:type="dcterms:W3CDTF">2019-12-16T17:10:45Z</dcterms:modified>
</cp:coreProperties>
</file>