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4" r:id="rId1"/>
    <p:sldMasterId id="2147483686" r:id="rId2"/>
  </p:sldMasterIdLst>
  <p:notesMasterIdLst>
    <p:notesMasterId r:id="rId17"/>
  </p:notesMasterIdLst>
  <p:sldIdLst>
    <p:sldId id="343" r:id="rId3"/>
    <p:sldId id="344" r:id="rId4"/>
    <p:sldId id="345" r:id="rId5"/>
    <p:sldId id="346" r:id="rId6"/>
    <p:sldId id="347" r:id="rId7"/>
    <p:sldId id="348" r:id="rId8"/>
    <p:sldId id="349" r:id="rId9"/>
    <p:sldId id="350" r:id="rId10"/>
    <p:sldId id="267" r:id="rId11"/>
    <p:sldId id="351" r:id="rId12"/>
    <p:sldId id="268" r:id="rId13"/>
    <p:sldId id="269" r:id="rId14"/>
    <p:sldId id="352" r:id="rId15"/>
    <p:sldId id="353" r:id="rId1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1DF4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horzBarState="maximized">
    <p:restoredLeft sz="20000" autoAdjust="0"/>
    <p:restoredTop sz="94660"/>
  </p:normalViewPr>
  <p:slideViewPr>
    <p:cSldViewPr snapToGrid="0">
      <p:cViewPr varScale="1">
        <p:scale>
          <a:sx n="81" d="100"/>
          <a:sy n="81" d="100"/>
        </p:scale>
        <p:origin x="96" y="702"/>
      </p:cViewPr>
      <p:guideLst/>
    </p:cSldViewPr>
  </p:slideViewPr>
  <p:notesTextViewPr>
    <p:cViewPr>
      <p:scale>
        <a:sx n="1" d="1"/>
        <a:sy n="1" d="1"/>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presProps" Target="presProps.xml"/><Relationship Id="rId3" Type="http://schemas.openxmlformats.org/officeDocument/2006/relationships/slide" Target="slides/slide1.xml"/><Relationship Id="rId21"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10" Type="http://schemas.openxmlformats.org/officeDocument/2006/relationships/slide" Target="slides/slide8.xml"/><Relationship Id="rId19"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47E2BD4-AA09-4A10-8C07-38BB4F70A145}" type="datetimeFigureOut">
              <a:rPr lang="en-US" smtClean="0"/>
              <a:t>12/9/2019</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095A01-72B6-469D-B07F-495665B60EAF}" type="slidenum">
              <a:rPr lang="en-US" smtClean="0"/>
              <a:t>‹#›</a:t>
            </a:fld>
            <a:endParaRPr lang="en-US"/>
          </a:p>
        </p:txBody>
      </p:sp>
    </p:spTree>
    <p:extLst>
      <p:ext uri="{BB962C8B-B14F-4D97-AF65-F5344CB8AC3E}">
        <p14:creationId xmlns:p14="http://schemas.microsoft.com/office/powerpoint/2010/main" val="50665701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33F8E3A4-F0AB-491E-84FB-C29C2A76E1F4}" type="datetimeFigureOut">
              <a:rPr lang="en-US" smtClean="0"/>
              <a:t>12/9/2019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43F76E6-0205-473A-BD4E-03DEA83ACB6F}" type="slidenum">
              <a:rPr lang="en-US" smtClean="0"/>
              <a:t>‹#›</a:t>
            </a:fld>
            <a:endParaRPr lang="en-US"/>
          </a:p>
        </p:txBody>
      </p:sp>
    </p:spTree>
    <p:extLst>
      <p:ext uri="{BB962C8B-B14F-4D97-AF65-F5344CB8AC3E}">
        <p14:creationId xmlns:p14="http://schemas.microsoft.com/office/powerpoint/2010/main" val="37988535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3F8E3A4-F0AB-491E-84FB-C29C2A76E1F4}" type="datetimeFigureOut">
              <a:rPr lang="en-US" smtClean="0"/>
              <a:t>12/9/2019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43F76E6-0205-473A-BD4E-03DEA83ACB6F}" type="slidenum">
              <a:rPr lang="en-US" smtClean="0"/>
              <a:t>‹#›</a:t>
            </a:fld>
            <a:endParaRPr lang="en-US"/>
          </a:p>
        </p:txBody>
      </p:sp>
    </p:spTree>
    <p:extLst>
      <p:ext uri="{BB962C8B-B14F-4D97-AF65-F5344CB8AC3E}">
        <p14:creationId xmlns:p14="http://schemas.microsoft.com/office/powerpoint/2010/main" val="40404941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3F8E3A4-F0AB-491E-84FB-C29C2A76E1F4}" type="datetimeFigureOut">
              <a:rPr lang="en-US" smtClean="0"/>
              <a:t>12/9/2019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43F76E6-0205-473A-BD4E-03DEA83ACB6F}" type="slidenum">
              <a:rPr lang="en-US" smtClean="0"/>
              <a:t>‹#›</a:t>
            </a:fld>
            <a:endParaRPr lang="en-US"/>
          </a:p>
        </p:txBody>
      </p:sp>
    </p:spTree>
    <p:extLst>
      <p:ext uri="{BB962C8B-B14F-4D97-AF65-F5344CB8AC3E}">
        <p14:creationId xmlns:p14="http://schemas.microsoft.com/office/powerpoint/2010/main" val="392417871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33F8E3A4-F0AB-491E-84FB-C29C2A76E1F4}" type="datetimeFigureOut">
              <a:rPr lang="en-US" smtClean="0"/>
              <a:t>12/9/2019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43F76E6-0205-473A-BD4E-03DEA83ACB6F}" type="slidenum">
              <a:rPr lang="en-US" smtClean="0"/>
              <a:t>‹#›</a:t>
            </a:fld>
            <a:endParaRPr lang="en-US"/>
          </a:p>
        </p:txBody>
      </p:sp>
    </p:spTree>
    <p:extLst>
      <p:ext uri="{BB962C8B-B14F-4D97-AF65-F5344CB8AC3E}">
        <p14:creationId xmlns:p14="http://schemas.microsoft.com/office/powerpoint/2010/main" val="220118845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3F8E3A4-F0AB-491E-84FB-C29C2A76E1F4}" type="datetimeFigureOut">
              <a:rPr lang="en-US" smtClean="0"/>
              <a:t>12/9/2019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43F76E6-0205-473A-BD4E-03DEA83ACB6F}" type="slidenum">
              <a:rPr lang="en-US" smtClean="0"/>
              <a:t>‹#›</a:t>
            </a:fld>
            <a:endParaRPr lang="en-US"/>
          </a:p>
        </p:txBody>
      </p:sp>
    </p:spTree>
    <p:extLst>
      <p:ext uri="{BB962C8B-B14F-4D97-AF65-F5344CB8AC3E}">
        <p14:creationId xmlns:p14="http://schemas.microsoft.com/office/powerpoint/2010/main" val="374515486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3F8E3A4-F0AB-491E-84FB-C29C2A76E1F4}" type="datetimeFigureOut">
              <a:rPr lang="en-US" smtClean="0"/>
              <a:t>12/9/2019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43F76E6-0205-473A-BD4E-03DEA83ACB6F}" type="slidenum">
              <a:rPr lang="en-US" smtClean="0"/>
              <a:t>‹#›</a:t>
            </a:fld>
            <a:endParaRPr lang="en-US"/>
          </a:p>
        </p:txBody>
      </p:sp>
    </p:spTree>
    <p:extLst>
      <p:ext uri="{BB962C8B-B14F-4D97-AF65-F5344CB8AC3E}">
        <p14:creationId xmlns:p14="http://schemas.microsoft.com/office/powerpoint/2010/main" val="204225491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33F8E3A4-F0AB-491E-84FB-C29C2A76E1F4}" type="datetimeFigureOut">
              <a:rPr lang="en-US" smtClean="0"/>
              <a:t>12/9/2019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43F76E6-0205-473A-BD4E-03DEA83ACB6F}" type="slidenum">
              <a:rPr lang="en-US" smtClean="0"/>
              <a:t>‹#›</a:t>
            </a:fld>
            <a:endParaRPr lang="en-US"/>
          </a:p>
        </p:txBody>
      </p:sp>
    </p:spTree>
    <p:extLst>
      <p:ext uri="{BB962C8B-B14F-4D97-AF65-F5344CB8AC3E}">
        <p14:creationId xmlns:p14="http://schemas.microsoft.com/office/powerpoint/2010/main" val="306767076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33F8E3A4-F0AB-491E-84FB-C29C2A76E1F4}" type="datetimeFigureOut">
              <a:rPr lang="en-US" smtClean="0"/>
              <a:t>12/9/2019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43F76E6-0205-473A-BD4E-03DEA83ACB6F}" type="slidenum">
              <a:rPr lang="en-US" smtClean="0"/>
              <a:t>‹#›</a:t>
            </a:fld>
            <a:endParaRPr lang="en-US"/>
          </a:p>
        </p:txBody>
      </p:sp>
    </p:spTree>
    <p:extLst>
      <p:ext uri="{BB962C8B-B14F-4D97-AF65-F5344CB8AC3E}">
        <p14:creationId xmlns:p14="http://schemas.microsoft.com/office/powerpoint/2010/main" val="292455710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33F8E3A4-F0AB-491E-84FB-C29C2A76E1F4}" type="datetimeFigureOut">
              <a:rPr lang="en-US" smtClean="0"/>
              <a:t>12/9/2019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43F76E6-0205-473A-BD4E-03DEA83ACB6F}" type="slidenum">
              <a:rPr lang="en-US" smtClean="0"/>
              <a:t>‹#›</a:t>
            </a:fld>
            <a:endParaRPr lang="en-US"/>
          </a:p>
        </p:txBody>
      </p:sp>
    </p:spTree>
    <p:extLst>
      <p:ext uri="{BB962C8B-B14F-4D97-AF65-F5344CB8AC3E}">
        <p14:creationId xmlns:p14="http://schemas.microsoft.com/office/powerpoint/2010/main" val="331250889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3F8E3A4-F0AB-491E-84FB-C29C2A76E1F4}" type="datetimeFigureOut">
              <a:rPr lang="en-US" smtClean="0"/>
              <a:t>12/9/2019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43F76E6-0205-473A-BD4E-03DEA83ACB6F}" type="slidenum">
              <a:rPr lang="en-US" smtClean="0"/>
              <a:t>‹#›</a:t>
            </a:fld>
            <a:endParaRPr lang="en-US"/>
          </a:p>
        </p:txBody>
      </p:sp>
    </p:spTree>
    <p:extLst>
      <p:ext uri="{BB962C8B-B14F-4D97-AF65-F5344CB8AC3E}">
        <p14:creationId xmlns:p14="http://schemas.microsoft.com/office/powerpoint/2010/main" val="372863919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33F8E3A4-F0AB-491E-84FB-C29C2A76E1F4}" type="datetimeFigureOut">
              <a:rPr lang="en-US" smtClean="0"/>
              <a:t>12/9/2019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43F76E6-0205-473A-BD4E-03DEA83ACB6F}" type="slidenum">
              <a:rPr lang="en-US" smtClean="0"/>
              <a:t>‹#›</a:t>
            </a:fld>
            <a:endParaRPr lang="en-US"/>
          </a:p>
        </p:txBody>
      </p:sp>
    </p:spTree>
    <p:extLst>
      <p:ext uri="{BB962C8B-B14F-4D97-AF65-F5344CB8AC3E}">
        <p14:creationId xmlns:p14="http://schemas.microsoft.com/office/powerpoint/2010/main" val="37267722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3F8E3A4-F0AB-491E-84FB-C29C2A76E1F4}" type="datetimeFigureOut">
              <a:rPr lang="en-US" smtClean="0"/>
              <a:t>12/9/2019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43F76E6-0205-473A-BD4E-03DEA83ACB6F}" type="slidenum">
              <a:rPr lang="en-US" smtClean="0"/>
              <a:t>‹#›</a:t>
            </a:fld>
            <a:endParaRPr lang="en-US"/>
          </a:p>
        </p:txBody>
      </p:sp>
    </p:spTree>
    <p:extLst>
      <p:ext uri="{BB962C8B-B14F-4D97-AF65-F5344CB8AC3E}">
        <p14:creationId xmlns:p14="http://schemas.microsoft.com/office/powerpoint/2010/main" val="137159556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33F8E3A4-F0AB-491E-84FB-C29C2A76E1F4}" type="datetimeFigureOut">
              <a:rPr lang="en-US" smtClean="0"/>
              <a:t>12/9/2019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43F76E6-0205-473A-BD4E-03DEA83ACB6F}" type="slidenum">
              <a:rPr lang="en-US" smtClean="0"/>
              <a:t>‹#›</a:t>
            </a:fld>
            <a:endParaRPr lang="en-US"/>
          </a:p>
        </p:txBody>
      </p:sp>
    </p:spTree>
    <p:extLst>
      <p:ext uri="{BB962C8B-B14F-4D97-AF65-F5344CB8AC3E}">
        <p14:creationId xmlns:p14="http://schemas.microsoft.com/office/powerpoint/2010/main" val="252203757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3F8E3A4-F0AB-491E-84FB-C29C2A76E1F4}" type="datetimeFigureOut">
              <a:rPr lang="en-US" smtClean="0"/>
              <a:t>12/9/2019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43F76E6-0205-473A-BD4E-03DEA83ACB6F}" type="slidenum">
              <a:rPr lang="en-US" smtClean="0"/>
              <a:t>‹#›</a:t>
            </a:fld>
            <a:endParaRPr lang="en-US"/>
          </a:p>
        </p:txBody>
      </p:sp>
    </p:spTree>
    <p:extLst>
      <p:ext uri="{BB962C8B-B14F-4D97-AF65-F5344CB8AC3E}">
        <p14:creationId xmlns:p14="http://schemas.microsoft.com/office/powerpoint/2010/main" val="93308025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3F8E3A4-F0AB-491E-84FB-C29C2A76E1F4}" type="datetimeFigureOut">
              <a:rPr lang="en-US" smtClean="0"/>
              <a:t>12/9/2019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43F76E6-0205-473A-BD4E-03DEA83ACB6F}" type="slidenum">
              <a:rPr lang="en-US" smtClean="0"/>
              <a:t>‹#›</a:t>
            </a:fld>
            <a:endParaRPr lang="en-US"/>
          </a:p>
        </p:txBody>
      </p:sp>
    </p:spTree>
    <p:extLst>
      <p:ext uri="{BB962C8B-B14F-4D97-AF65-F5344CB8AC3E}">
        <p14:creationId xmlns:p14="http://schemas.microsoft.com/office/powerpoint/2010/main" val="19335600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3F8E3A4-F0AB-491E-84FB-C29C2A76E1F4}" type="datetimeFigureOut">
              <a:rPr lang="en-US" smtClean="0"/>
              <a:t>12/9/2019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43F76E6-0205-473A-BD4E-03DEA83ACB6F}" type="slidenum">
              <a:rPr lang="en-US" smtClean="0"/>
              <a:t>‹#›</a:t>
            </a:fld>
            <a:endParaRPr lang="en-US"/>
          </a:p>
        </p:txBody>
      </p:sp>
    </p:spTree>
    <p:extLst>
      <p:ext uri="{BB962C8B-B14F-4D97-AF65-F5344CB8AC3E}">
        <p14:creationId xmlns:p14="http://schemas.microsoft.com/office/powerpoint/2010/main" val="34910568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33F8E3A4-F0AB-491E-84FB-C29C2A76E1F4}" type="datetimeFigureOut">
              <a:rPr lang="en-US" smtClean="0"/>
              <a:t>12/9/2019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43F76E6-0205-473A-BD4E-03DEA83ACB6F}" type="slidenum">
              <a:rPr lang="en-US" smtClean="0"/>
              <a:t>‹#›</a:t>
            </a:fld>
            <a:endParaRPr lang="en-US"/>
          </a:p>
        </p:txBody>
      </p:sp>
    </p:spTree>
    <p:extLst>
      <p:ext uri="{BB962C8B-B14F-4D97-AF65-F5344CB8AC3E}">
        <p14:creationId xmlns:p14="http://schemas.microsoft.com/office/powerpoint/2010/main" val="31792155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33F8E3A4-F0AB-491E-84FB-C29C2A76E1F4}" type="datetimeFigureOut">
              <a:rPr lang="en-US" smtClean="0"/>
              <a:t>12/9/2019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43F76E6-0205-473A-BD4E-03DEA83ACB6F}" type="slidenum">
              <a:rPr lang="en-US" smtClean="0"/>
              <a:t>‹#›</a:t>
            </a:fld>
            <a:endParaRPr lang="en-US"/>
          </a:p>
        </p:txBody>
      </p:sp>
    </p:spTree>
    <p:extLst>
      <p:ext uri="{BB962C8B-B14F-4D97-AF65-F5344CB8AC3E}">
        <p14:creationId xmlns:p14="http://schemas.microsoft.com/office/powerpoint/2010/main" val="26455442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33F8E3A4-F0AB-491E-84FB-C29C2A76E1F4}" type="datetimeFigureOut">
              <a:rPr lang="en-US" smtClean="0"/>
              <a:t>12/9/2019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43F76E6-0205-473A-BD4E-03DEA83ACB6F}" type="slidenum">
              <a:rPr lang="en-US" smtClean="0"/>
              <a:t>‹#›</a:t>
            </a:fld>
            <a:endParaRPr lang="en-US"/>
          </a:p>
        </p:txBody>
      </p:sp>
    </p:spTree>
    <p:extLst>
      <p:ext uri="{BB962C8B-B14F-4D97-AF65-F5344CB8AC3E}">
        <p14:creationId xmlns:p14="http://schemas.microsoft.com/office/powerpoint/2010/main" val="254699166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3F8E3A4-F0AB-491E-84FB-C29C2A76E1F4}" type="datetimeFigureOut">
              <a:rPr lang="en-US" smtClean="0"/>
              <a:t>12/9/2019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43F76E6-0205-473A-BD4E-03DEA83ACB6F}" type="slidenum">
              <a:rPr lang="en-US" smtClean="0"/>
              <a:t>‹#›</a:t>
            </a:fld>
            <a:endParaRPr lang="en-US"/>
          </a:p>
        </p:txBody>
      </p:sp>
    </p:spTree>
    <p:extLst>
      <p:ext uri="{BB962C8B-B14F-4D97-AF65-F5344CB8AC3E}">
        <p14:creationId xmlns:p14="http://schemas.microsoft.com/office/powerpoint/2010/main" val="24125570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33F8E3A4-F0AB-491E-84FB-C29C2A76E1F4}" type="datetimeFigureOut">
              <a:rPr lang="en-US" smtClean="0"/>
              <a:t>12/9/2019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43F76E6-0205-473A-BD4E-03DEA83ACB6F}" type="slidenum">
              <a:rPr lang="en-US" smtClean="0"/>
              <a:t>‹#›</a:t>
            </a:fld>
            <a:endParaRPr lang="en-US"/>
          </a:p>
        </p:txBody>
      </p:sp>
    </p:spTree>
    <p:extLst>
      <p:ext uri="{BB962C8B-B14F-4D97-AF65-F5344CB8AC3E}">
        <p14:creationId xmlns:p14="http://schemas.microsoft.com/office/powerpoint/2010/main" val="171629839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33F8E3A4-F0AB-491E-84FB-C29C2A76E1F4}" type="datetimeFigureOut">
              <a:rPr lang="en-US" smtClean="0"/>
              <a:t>12/9/2019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43F76E6-0205-473A-BD4E-03DEA83ACB6F}" type="slidenum">
              <a:rPr lang="en-US" smtClean="0"/>
              <a:t>‹#›</a:t>
            </a:fld>
            <a:endParaRPr lang="en-US"/>
          </a:p>
        </p:txBody>
      </p:sp>
    </p:spTree>
    <p:extLst>
      <p:ext uri="{BB962C8B-B14F-4D97-AF65-F5344CB8AC3E}">
        <p14:creationId xmlns:p14="http://schemas.microsoft.com/office/powerpoint/2010/main" val="2824860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3F8E3A4-F0AB-491E-84FB-C29C2A76E1F4}" type="datetimeFigureOut">
              <a:rPr lang="en-US" smtClean="0"/>
              <a:t>12/9/2019</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43F76E6-0205-473A-BD4E-03DEA83ACB6F}" type="slidenum">
              <a:rPr lang="en-US" smtClean="0"/>
              <a:t>‹#›</a:t>
            </a:fld>
            <a:endParaRPr lang="en-US"/>
          </a:p>
        </p:txBody>
      </p:sp>
    </p:spTree>
    <p:extLst>
      <p:ext uri="{BB962C8B-B14F-4D97-AF65-F5344CB8AC3E}">
        <p14:creationId xmlns:p14="http://schemas.microsoft.com/office/powerpoint/2010/main" val="293362731"/>
      </p:ext>
    </p:extLst>
  </p:cSld>
  <p:clrMap bg1="dk1" tx1="lt1" bg2="dk2" tx2="lt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3F8E3A4-F0AB-491E-84FB-C29C2A76E1F4}" type="datetimeFigureOut">
              <a:rPr lang="en-US" smtClean="0"/>
              <a:t>12/9/2019</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43F76E6-0205-473A-BD4E-03DEA83ACB6F}" type="slidenum">
              <a:rPr lang="en-US" smtClean="0"/>
              <a:t>‹#›</a:t>
            </a:fld>
            <a:endParaRPr lang="en-US"/>
          </a:p>
        </p:txBody>
      </p:sp>
    </p:spTree>
    <p:extLst>
      <p:ext uri="{BB962C8B-B14F-4D97-AF65-F5344CB8AC3E}">
        <p14:creationId xmlns:p14="http://schemas.microsoft.com/office/powerpoint/2010/main" val="2164485455"/>
      </p:ext>
    </p:extLst>
  </p:cSld>
  <p:clrMap bg1="lt1" tx1="dk1" bg2="lt2" tx2="dk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 id="2147483696" r:id="rId10"/>
    <p:sldLayoutId id="2147483697"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13.xml"/><Relationship Id="rId4" Type="http://schemas.openxmlformats.org/officeDocument/2006/relationships/image" Target="../media/image9.jpeg"/></Relationships>
</file>

<file path=ppt/slides/_rels/slide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85439101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8E4E5B-8B84-47CC-A903-2782BE51B1B2}"/>
              </a:ext>
            </a:extLst>
          </p:cNvPr>
          <p:cNvSpPr>
            <a:spLocks noGrp="1"/>
          </p:cNvSpPr>
          <p:nvPr>
            <p:ph type="title"/>
          </p:nvPr>
        </p:nvSpPr>
        <p:spPr/>
        <p:txBody>
          <a:bodyPr/>
          <a:lstStyle/>
          <a:p>
            <a:pPr algn="ctr"/>
            <a:r>
              <a:rPr lang="en-US" b="1" dirty="0">
                <a:latin typeface="+mn-lt"/>
              </a:rPr>
              <a:t>What Do I Learn?</a:t>
            </a:r>
          </a:p>
        </p:txBody>
      </p:sp>
    </p:spTree>
    <p:extLst>
      <p:ext uri="{BB962C8B-B14F-4D97-AF65-F5344CB8AC3E}">
        <p14:creationId xmlns:p14="http://schemas.microsoft.com/office/powerpoint/2010/main" val="4126646647"/>
      </p:ext>
    </p:extLst>
  </p:cSld>
  <p:clrMapOvr>
    <a:masterClrMapping/>
  </p:clrMapOvr>
  <p:transition spd="slow">
    <p:wipe dir="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8E4E5B-8B84-47CC-A903-2782BE51B1B2}"/>
              </a:ext>
            </a:extLst>
          </p:cNvPr>
          <p:cNvSpPr>
            <a:spLocks noGrp="1"/>
          </p:cNvSpPr>
          <p:nvPr>
            <p:ph type="title"/>
          </p:nvPr>
        </p:nvSpPr>
        <p:spPr/>
        <p:txBody>
          <a:bodyPr/>
          <a:lstStyle/>
          <a:p>
            <a:pPr algn="ctr"/>
            <a:r>
              <a:rPr lang="en-US" b="1" dirty="0">
                <a:latin typeface="+mn-lt"/>
              </a:rPr>
              <a:t>What Do I Learn?</a:t>
            </a:r>
          </a:p>
        </p:txBody>
      </p:sp>
      <p:sp>
        <p:nvSpPr>
          <p:cNvPr id="3" name="Content Placeholder 2">
            <a:extLst>
              <a:ext uri="{FF2B5EF4-FFF2-40B4-BE49-F238E27FC236}">
                <a16:creationId xmlns:a16="http://schemas.microsoft.com/office/drawing/2014/main" id="{07D908E9-A837-4636-9CD3-AACE14765EA4}"/>
              </a:ext>
            </a:extLst>
          </p:cNvPr>
          <p:cNvSpPr>
            <a:spLocks noGrp="1"/>
          </p:cNvSpPr>
          <p:nvPr>
            <p:ph idx="1"/>
          </p:nvPr>
        </p:nvSpPr>
        <p:spPr/>
        <p:txBody>
          <a:bodyPr>
            <a:normAutofit/>
          </a:bodyPr>
          <a:lstStyle/>
          <a:p>
            <a:pPr marL="0" indent="0">
              <a:buNone/>
            </a:pPr>
            <a:r>
              <a:rPr lang="en-US" b="1" dirty="0"/>
              <a:t>  Who serve the copy and shadow of the heavenly things, as Moses was divinely instructed when he was about to make the tabernacle. For He said, “See that you make all things according to the pattern shown you on the mountain.” </a:t>
            </a:r>
          </a:p>
          <a:p>
            <a:pPr marL="0" indent="0">
              <a:buNone/>
            </a:pPr>
            <a:r>
              <a:rPr lang="en-US" b="1" dirty="0"/>
              <a:t>  But now He has obtained a </a:t>
            </a:r>
            <a:r>
              <a:rPr lang="en-US" b="1" u="sng" dirty="0"/>
              <a:t>more</a:t>
            </a:r>
            <a:r>
              <a:rPr lang="en-US" b="1" dirty="0"/>
              <a:t> </a:t>
            </a:r>
            <a:r>
              <a:rPr lang="en-US" b="1" u="sng" dirty="0"/>
              <a:t>excellent</a:t>
            </a:r>
            <a:r>
              <a:rPr lang="en-US" b="1" dirty="0"/>
              <a:t> ministry, inasmuch as He is also Mediator of a </a:t>
            </a:r>
            <a:r>
              <a:rPr lang="en-US" b="1" u="sng" dirty="0"/>
              <a:t>better</a:t>
            </a:r>
            <a:r>
              <a:rPr lang="en-US" b="1" dirty="0"/>
              <a:t> covenant, which was established on </a:t>
            </a:r>
            <a:r>
              <a:rPr lang="en-US" b="1" u="sng" dirty="0"/>
              <a:t>better</a:t>
            </a:r>
            <a:r>
              <a:rPr lang="en-US" b="1" dirty="0"/>
              <a:t> promises. </a:t>
            </a:r>
          </a:p>
          <a:p>
            <a:pPr marL="0" indent="0" algn="r">
              <a:buNone/>
            </a:pPr>
            <a:r>
              <a:rPr lang="en-US" b="1" dirty="0"/>
              <a:t>Hebrews 8:5-6</a:t>
            </a:r>
          </a:p>
          <a:p>
            <a:endParaRPr lang="en-US" b="1" dirty="0"/>
          </a:p>
        </p:txBody>
      </p:sp>
    </p:spTree>
    <p:extLst>
      <p:ext uri="{BB962C8B-B14F-4D97-AF65-F5344CB8AC3E}">
        <p14:creationId xmlns:p14="http://schemas.microsoft.com/office/powerpoint/2010/main" val="1641156775"/>
      </p:ext>
    </p:extLst>
  </p:cSld>
  <p:clrMapOvr>
    <a:masterClrMapping/>
  </p:clrMapOvr>
  <p:transition spd="slow">
    <p:wipe dir="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8E4E5B-8B84-47CC-A903-2782BE51B1B2}"/>
              </a:ext>
            </a:extLst>
          </p:cNvPr>
          <p:cNvSpPr>
            <a:spLocks noGrp="1"/>
          </p:cNvSpPr>
          <p:nvPr>
            <p:ph type="title"/>
          </p:nvPr>
        </p:nvSpPr>
        <p:spPr/>
        <p:txBody>
          <a:bodyPr/>
          <a:lstStyle/>
          <a:p>
            <a:pPr algn="ctr"/>
            <a:r>
              <a:rPr lang="en-US" b="1" dirty="0">
                <a:latin typeface="+mn-lt"/>
              </a:rPr>
              <a:t>What Do I Learn?</a:t>
            </a:r>
          </a:p>
        </p:txBody>
      </p:sp>
      <p:sp>
        <p:nvSpPr>
          <p:cNvPr id="3" name="Content Placeholder 2">
            <a:extLst>
              <a:ext uri="{FF2B5EF4-FFF2-40B4-BE49-F238E27FC236}">
                <a16:creationId xmlns:a16="http://schemas.microsoft.com/office/drawing/2014/main" id="{07D908E9-A837-4636-9CD3-AACE14765EA4}"/>
              </a:ext>
            </a:extLst>
          </p:cNvPr>
          <p:cNvSpPr>
            <a:spLocks noGrp="1"/>
          </p:cNvSpPr>
          <p:nvPr>
            <p:ph idx="1"/>
          </p:nvPr>
        </p:nvSpPr>
        <p:spPr>
          <a:xfrm>
            <a:off x="628649" y="1825625"/>
            <a:ext cx="7998515" cy="4351338"/>
          </a:xfrm>
        </p:spPr>
        <p:txBody>
          <a:bodyPr>
            <a:normAutofit/>
          </a:bodyPr>
          <a:lstStyle/>
          <a:p>
            <a:r>
              <a:rPr lang="en-US" sz="3000" b="1" dirty="0"/>
              <a:t>We have not come to Mt. Sinai (Heb. 12:18-21). </a:t>
            </a:r>
          </a:p>
          <a:p>
            <a:r>
              <a:rPr lang="en-US" sz="3000" b="1" dirty="0"/>
              <a:t>We have come to Mt. Zion (vs. 22-29). </a:t>
            </a:r>
          </a:p>
          <a:p>
            <a:pPr lvl="1"/>
            <a:r>
              <a:rPr lang="en-US" sz="2600" b="1" dirty="0"/>
              <a:t>We are to be more careful than they were (v. 25). </a:t>
            </a:r>
          </a:p>
          <a:p>
            <a:pPr lvl="1"/>
            <a:r>
              <a:rPr lang="en-US" sz="2600" b="1" dirty="0"/>
              <a:t>We are to “serve God acceptably with reverence and godly fear” (v. 28). </a:t>
            </a:r>
          </a:p>
        </p:txBody>
      </p:sp>
    </p:spTree>
    <p:extLst>
      <p:ext uri="{BB962C8B-B14F-4D97-AF65-F5344CB8AC3E}">
        <p14:creationId xmlns:p14="http://schemas.microsoft.com/office/powerpoint/2010/main" val="2854792008"/>
      </p:ext>
    </p:extLst>
  </p:cSld>
  <p:clrMapOvr>
    <a:masterClrMapping/>
  </p:clrMapOvr>
  <p:transition spd="slow">
    <p:wipe dir="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04DD01-A182-49F0-91DF-714F3DB5DF57}"/>
              </a:ext>
            </a:extLst>
          </p:cNvPr>
          <p:cNvSpPr>
            <a:spLocks noGrp="1"/>
          </p:cNvSpPr>
          <p:nvPr>
            <p:ph type="title"/>
          </p:nvPr>
        </p:nvSpPr>
        <p:spPr/>
        <p:txBody>
          <a:bodyPr/>
          <a:lstStyle/>
          <a:p>
            <a:pPr algn="ctr"/>
            <a:r>
              <a:rPr lang="en-US" b="1" dirty="0">
                <a:latin typeface="+mn-lt"/>
              </a:rPr>
              <a:t>Applications</a:t>
            </a:r>
          </a:p>
        </p:txBody>
      </p:sp>
      <p:sp>
        <p:nvSpPr>
          <p:cNvPr id="3" name="Content Placeholder 2">
            <a:extLst>
              <a:ext uri="{FF2B5EF4-FFF2-40B4-BE49-F238E27FC236}">
                <a16:creationId xmlns:a16="http://schemas.microsoft.com/office/drawing/2014/main" id="{4A9A23F4-34FE-403F-8354-4A9E645D765B}"/>
              </a:ext>
            </a:extLst>
          </p:cNvPr>
          <p:cNvSpPr>
            <a:spLocks noGrp="1"/>
          </p:cNvSpPr>
          <p:nvPr>
            <p:ph idx="1"/>
          </p:nvPr>
        </p:nvSpPr>
        <p:spPr/>
        <p:txBody>
          <a:bodyPr>
            <a:normAutofit/>
          </a:bodyPr>
          <a:lstStyle/>
          <a:p>
            <a:r>
              <a:rPr lang="en-US" sz="3200" b="1" dirty="0"/>
              <a:t>We must dress appropriately.</a:t>
            </a:r>
          </a:p>
          <a:p>
            <a:pPr lvl="1"/>
            <a:r>
              <a:rPr lang="en-US" sz="2800" b="1" dirty="0"/>
              <a:t>Rom. 13:14; Eph. 4:22-24</a:t>
            </a:r>
          </a:p>
          <a:p>
            <a:r>
              <a:rPr lang="en-US" sz="3200" b="1" dirty="0"/>
              <a:t>We must cleanse ourselves. </a:t>
            </a:r>
          </a:p>
          <a:p>
            <a:pPr lvl="1"/>
            <a:r>
              <a:rPr lang="en-US" sz="2800" b="1" dirty="0"/>
              <a:t>Psalm 24:3-4</a:t>
            </a:r>
          </a:p>
          <a:p>
            <a:r>
              <a:rPr lang="en-US" sz="3200" b="1" dirty="0"/>
              <a:t>We must prepare ourselves to enter God’s presence. </a:t>
            </a:r>
          </a:p>
          <a:p>
            <a:pPr lvl="1"/>
            <a:r>
              <a:rPr lang="en-US" sz="2800" b="1" dirty="0"/>
              <a:t>Heb. 12:28-29</a:t>
            </a:r>
          </a:p>
        </p:txBody>
      </p:sp>
    </p:spTree>
    <p:extLst>
      <p:ext uri="{BB962C8B-B14F-4D97-AF65-F5344CB8AC3E}">
        <p14:creationId xmlns:p14="http://schemas.microsoft.com/office/powerpoint/2010/main" val="2963333741"/>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wipe(left)">
                                      <p:cBhvr>
                                        <p:cTn id="10" dur="500"/>
                                        <p:tgtEl>
                                          <p:spTgt spid="3">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wipe(left)">
                                      <p:cBhvr>
                                        <p:cTn id="15" dur="500"/>
                                        <p:tgtEl>
                                          <p:spTgt spid="3">
                                            <p:txEl>
                                              <p:pRg st="2" end="2"/>
                                            </p:txEl>
                                          </p:spTgt>
                                        </p:tgtEl>
                                      </p:cBhvr>
                                    </p:animEffect>
                                  </p:childTnLst>
                                </p:cTn>
                              </p:par>
                              <p:par>
                                <p:cTn id="16" presetID="22" presetClass="entr" presetSubtype="8" fill="hold" grpId="0" nodeType="withEffect">
                                  <p:stCondLst>
                                    <p:cond delay="0"/>
                                  </p:stCondLst>
                                  <p:childTnLst>
                                    <p:set>
                                      <p:cBhvr>
                                        <p:cTn id="17" dur="1" fill="hold">
                                          <p:stCondLst>
                                            <p:cond delay="0"/>
                                          </p:stCondLst>
                                        </p:cTn>
                                        <p:tgtEl>
                                          <p:spTgt spid="3">
                                            <p:txEl>
                                              <p:pRg st="3" end="3"/>
                                            </p:txEl>
                                          </p:spTgt>
                                        </p:tgtEl>
                                        <p:attrNameLst>
                                          <p:attrName>style.visibility</p:attrName>
                                        </p:attrNameLst>
                                      </p:cBhvr>
                                      <p:to>
                                        <p:strVal val="visible"/>
                                      </p:to>
                                    </p:set>
                                    <p:animEffect transition="in" filter="wipe(left)">
                                      <p:cBhvr>
                                        <p:cTn id="18" dur="500"/>
                                        <p:tgtEl>
                                          <p:spTgt spid="3">
                                            <p:txEl>
                                              <p:pRg st="3" end="3"/>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8"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Effect transition="in" filter="wipe(left)">
                                      <p:cBhvr>
                                        <p:cTn id="23" dur="500"/>
                                        <p:tgtEl>
                                          <p:spTgt spid="3">
                                            <p:txEl>
                                              <p:pRg st="4" end="4"/>
                                            </p:txEl>
                                          </p:spTgt>
                                        </p:tgtEl>
                                      </p:cBhvr>
                                    </p:animEffect>
                                  </p:childTnLst>
                                </p:cTn>
                              </p:par>
                              <p:par>
                                <p:cTn id="24" presetID="22" presetClass="entr" presetSubtype="8" fill="hold" grpId="0" nodeType="withEffect">
                                  <p:stCondLst>
                                    <p:cond delay="0"/>
                                  </p:stCondLst>
                                  <p:childTnLst>
                                    <p:set>
                                      <p:cBhvr>
                                        <p:cTn id="25" dur="1" fill="hold">
                                          <p:stCondLst>
                                            <p:cond delay="0"/>
                                          </p:stCondLst>
                                        </p:cTn>
                                        <p:tgtEl>
                                          <p:spTgt spid="3">
                                            <p:txEl>
                                              <p:pRg st="5" end="5"/>
                                            </p:txEl>
                                          </p:spTgt>
                                        </p:tgtEl>
                                        <p:attrNameLst>
                                          <p:attrName>style.visibility</p:attrName>
                                        </p:attrNameLst>
                                      </p:cBhvr>
                                      <p:to>
                                        <p:strVal val="visible"/>
                                      </p:to>
                                    </p:set>
                                    <p:animEffect transition="in" filter="wipe(left)">
                                      <p:cBhvr>
                                        <p:cTn id="26"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2154811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456E02-E3AE-44B3-A067-395A9EBA5B99}"/>
              </a:ext>
            </a:extLst>
          </p:cNvPr>
          <p:cNvSpPr>
            <a:spLocks noGrp="1"/>
          </p:cNvSpPr>
          <p:nvPr>
            <p:ph type="ctrTitle"/>
          </p:nvPr>
        </p:nvSpPr>
        <p:spPr>
          <a:xfrm>
            <a:off x="685800" y="247720"/>
            <a:ext cx="7772400" cy="1965394"/>
          </a:xfrm>
        </p:spPr>
        <p:txBody>
          <a:bodyPr/>
          <a:lstStyle/>
          <a:p>
            <a:r>
              <a:rPr lang="en-US" b="1" dirty="0">
                <a:latin typeface="+mn-lt"/>
              </a:rPr>
              <a:t>Proper Worship Requires Preparation</a:t>
            </a:r>
          </a:p>
        </p:txBody>
      </p:sp>
      <p:pic>
        <p:nvPicPr>
          <p:cNvPr id="4" name="Picture 2" descr="Related image">
            <a:extLst>
              <a:ext uri="{FF2B5EF4-FFF2-40B4-BE49-F238E27FC236}">
                <a16:creationId xmlns:a16="http://schemas.microsoft.com/office/drawing/2014/main" id="{5314B61E-0C13-4913-AE6E-430E4426406E}"/>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b="10147"/>
          <a:stretch/>
        </p:blipFill>
        <p:spPr bwMode="auto">
          <a:xfrm>
            <a:off x="685800" y="2407856"/>
            <a:ext cx="7772400" cy="4045952"/>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608639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9042FC-096F-47A1-A1A0-2938FA72949C}"/>
              </a:ext>
            </a:extLst>
          </p:cNvPr>
          <p:cNvSpPr>
            <a:spLocks noGrp="1"/>
          </p:cNvSpPr>
          <p:nvPr>
            <p:ph type="title"/>
          </p:nvPr>
        </p:nvSpPr>
        <p:spPr/>
        <p:txBody>
          <a:bodyPr/>
          <a:lstStyle/>
          <a:p>
            <a:pPr algn="ctr"/>
            <a:r>
              <a:rPr lang="en-US" b="1" dirty="0">
                <a:latin typeface="+mn-lt"/>
              </a:rPr>
              <a:t>To Prepare</a:t>
            </a:r>
          </a:p>
        </p:txBody>
      </p:sp>
      <p:sp>
        <p:nvSpPr>
          <p:cNvPr id="3" name="Content Placeholder 2">
            <a:extLst>
              <a:ext uri="{FF2B5EF4-FFF2-40B4-BE49-F238E27FC236}">
                <a16:creationId xmlns:a16="http://schemas.microsoft.com/office/drawing/2014/main" id="{E6EB45A8-683C-47CF-93DD-D6D1D7CCB9FE}"/>
              </a:ext>
            </a:extLst>
          </p:cNvPr>
          <p:cNvSpPr>
            <a:spLocks noGrp="1"/>
          </p:cNvSpPr>
          <p:nvPr>
            <p:ph idx="1"/>
          </p:nvPr>
        </p:nvSpPr>
        <p:spPr>
          <a:xfrm>
            <a:off x="628650" y="1690688"/>
            <a:ext cx="7886700" cy="4802185"/>
          </a:xfrm>
        </p:spPr>
        <p:txBody>
          <a:bodyPr>
            <a:normAutofit/>
          </a:bodyPr>
          <a:lstStyle/>
          <a:p>
            <a:r>
              <a:rPr lang="en-US" sz="3200" b="1" dirty="0"/>
              <a:t>from Latin </a:t>
            </a:r>
            <a:r>
              <a:rPr lang="en-US" sz="3200" b="1" i="1" dirty="0" err="1"/>
              <a:t>praeparare</a:t>
            </a:r>
            <a:endParaRPr lang="en-US" sz="3200" b="1" i="1" dirty="0"/>
          </a:p>
          <a:p>
            <a:pPr lvl="1"/>
            <a:r>
              <a:rPr lang="en-US" sz="3200" b="1" i="1" dirty="0" err="1"/>
              <a:t>prae</a:t>
            </a:r>
            <a:r>
              <a:rPr lang="en-US" sz="3200" b="1" dirty="0"/>
              <a:t> – before</a:t>
            </a:r>
          </a:p>
          <a:p>
            <a:pPr lvl="1"/>
            <a:r>
              <a:rPr lang="en-US" sz="3200" b="1" i="1" dirty="0" err="1"/>
              <a:t>parae</a:t>
            </a:r>
            <a:r>
              <a:rPr lang="en-US" sz="3200" b="1" dirty="0"/>
              <a:t> – to set in order, get ready </a:t>
            </a:r>
          </a:p>
          <a:p>
            <a:pPr lvl="1"/>
            <a:endParaRPr lang="en-US" sz="800" b="1" dirty="0"/>
          </a:p>
          <a:p>
            <a:r>
              <a:rPr lang="en-US" sz="3200" b="1" dirty="0"/>
              <a:t>“to make ready, usually for a specific purpose”</a:t>
            </a:r>
          </a:p>
          <a:p>
            <a:r>
              <a:rPr lang="en-US" sz="3200" b="1" dirty="0"/>
              <a:t>“to equip or furnish with necessary provisions”</a:t>
            </a:r>
          </a:p>
          <a:p>
            <a:r>
              <a:rPr lang="en-US" sz="3200" b="1" dirty="0"/>
              <a:t>“to put together or make out of materials, ingredients, parts, etc.”  </a:t>
            </a:r>
          </a:p>
        </p:txBody>
      </p:sp>
    </p:spTree>
    <p:extLst>
      <p:ext uri="{BB962C8B-B14F-4D97-AF65-F5344CB8AC3E}">
        <p14:creationId xmlns:p14="http://schemas.microsoft.com/office/powerpoint/2010/main" val="22299360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9042FC-096F-47A1-A1A0-2938FA72949C}"/>
              </a:ext>
            </a:extLst>
          </p:cNvPr>
          <p:cNvSpPr>
            <a:spLocks noGrp="1"/>
          </p:cNvSpPr>
          <p:nvPr>
            <p:ph type="title"/>
          </p:nvPr>
        </p:nvSpPr>
        <p:spPr/>
        <p:txBody>
          <a:bodyPr/>
          <a:lstStyle/>
          <a:p>
            <a:pPr algn="ctr"/>
            <a:r>
              <a:rPr lang="en-US" b="1" dirty="0">
                <a:latin typeface="+mn-lt"/>
              </a:rPr>
              <a:t>Approaching God Acceptably Always Requires Preparation</a:t>
            </a:r>
          </a:p>
        </p:txBody>
      </p:sp>
      <p:sp>
        <p:nvSpPr>
          <p:cNvPr id="3" name="Content Placeholder 2">
            <a:extLst>
              <a:ext uri="{FF2B5EF4-FFF2-40B4-BE49-F238E27FC236}">
                <a16:creationId xmlns:a16="http://schemas.microsoft.com/office/drawing/2014/main" id="{E6EB45A8-683C-47CF-93DD-D6D1D7CCB9FE}"/>
              </a:ext>
            </a:extLst>
          </p:cNvPr>
          <p:cNvSpPr>
            <a:spLocks noGrp="1"/>
          </p:cNvSpPr>
          <p:nvPr>
            <p:ph idx="1"/>
          </p:nvPr>
        </p:nvSpPr>
        <p:spPr>
          <a:xfrm>
            <a:off x="628650" y="2054087"/>
            <a:ext cx="7886700" cy="4122876"/>
          </a:xfrm>
        </p:spPr>
        <p:txBody>
          <a:bodyPr>
            <a:normAutofit/>
          </a:bodyPr>
          <a:lstStyle/>
          <a:p>
            <a:r>
              <a:rPr lang="en-US" sz="3200" b="1" dirty="0"/>
              <a:t>Moses was not prepared to be in God’s holy presence (Ex. 3:1-6). </a:t>
            </a:r>
          </a:p>
          <a:p>
            <a:r>
              <a:rPr lang="en-US" sz="3200" b="1" dirty="0"/>
              <a:t>Abraham made preparations to worship God (Gen. 22:1-7). </a:t>
            </a:r>
          </a:p>
          <a:p>
            <a:r>
              <a:rPr lang="en-US" sz="3200" b="1" dirty="0"/>
              <a:t>The children of Israel had to prepare for three days before they met with God on Mount Sinai (Ex. 19:10-15). </a:t>
            </a:r>
          </a:p>
        </p:txBody>
      </p:sp>
    </p:spTree>
    <p:extLst>
      <p:ext uri="{BB962C8B-B14F-4D97-AF65-F5344CB8AC3E}">
        <p14:creationId xmlns:p14="http://schemas.microsoft.com/office/powerpoint/2010/main" val="3815152625"/>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left)">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9B45C7-977E-46ED-A471-BF80735F3B32}"/>
              </a:ext>
            </a:extLst>
          </p:cNvPr>
          <p:cNvSpPr>
            <a:spLocks noGrp="1"/>
          </p:cNvSpPr>
          <p:nvPr>
            <p:ph type="title"/>
          </p:nvPr>
        </p:nvSpPr>
        <p:spPr/>
        <p:txBody>
          <a:bodyPr/>
          <a:lstStyle/>
          <a:p>
            <a:pPr algn="ctr"/>
            <a:r>
              <a:rPr lang="en-US" b="1" dirty="0">
                <a:latin typeface="+mn-lt"/>
              </a:rPr>
              <a:t>- Under the Law of Moses -</a:t>
            </a:r>
          </a:p>
        </p:txBody>
      </p:sp>
      <p:sp>
        <p:nvSpPr>
          <p:cNvPr id="3" name="Content Placeholder 2">
            <a:extLst>
              <a:ext uri="{FF2B5EF4-FFF2-40B4-BE49-F238E27FC236}">
                <a16:creationId xmlns:a16="http://schemas.microsoft.com/office/drawing/2014/main" id="{CA22932A-FFE0-46F1-B1B1-2068C4BF23CE}"/>
              </a:ext>
            </a:extLst>
          </p:cNvPr>
          <p:cNvSpPr>
            <a:spLocks noGrp="1"/>
          </p:cNvSpPr>
          <p:nvPr>
            <p:ph idx="1"/>
          </p:nvPr>
        </p:nvSpPr>
        <p:spPr>
          <a:xfrm>
            <a:off x="628650" y="1825625"/>
            <a:ext cx="4128880" cy="4351338"/>
          </a:xfrm>
        </p:spPr>
        <p:txBody>
          <a:bodyPr/>
          <a:lstStyle/>
          <a:p>
            <a:r>
              <a:rPr lang="en-US" b="1" dirty="0"/>
              <a:t>The dress of the priests was regulated. </a:t>
            </a:r>
          </a:p>
          <a:p>
            <a:r>
              <a:rPr lang="en-US" b="1" dirty="0"/>
              <a:t>Exodus 28</a:t>
            </a:r>
          </a:p>
        </p:txBody>
      </p:sp>
      <p:pic>
        <p:nvPicPr>
          <p:cNvPr id="1028" name="Picture 4" descr="Image result for israel priest garments&quot;">
            <a:extLst>
              <a:ext uri="{FF2B5EF4-FFF2-40B4-BE49-F238E27FC236}">
                <a16:creationId xmlns:a16="http://schemas.microsoft.com/office/drawing/2014/main" id="{85476C42-E2B1-433C-9318-2D4F22CDDA6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47170" y="3785288"/>
            <a:ext cx="3696721" cy="2786132"/>
          </a:xfrm>
          <a:prstGeom prst="rect">
            <a:avLst/>
          </a:prstGeom>
          <a:noFill/>
          <a:ln>
            <a:solidFill>
              <a:schemeClr val="tx1"/>
            </a:solid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1026" name="Picture 2" descr="Image result for israel priest garments&quot;">
            <a:extLst>
              <a:ext uri="{FF2B5EF4-FFF2-40B4-BE49-F238E27FC236}">
                <a16:creationId xmlns:a16="http://schemas.microsoft.com/office/drawing/2014/main" id="{EDCA1389-8087-4F53-9A76-15066B939E7D}"/>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r="29285"/>
          <a:stretch/>
        </p:blipFill>
        <p:spPr bwMode="auto">
          <a:xfrm>
            <a:off x="5582893" y="1738243"/>
            <a:ext cx="3031020" cy="3305175"/>
          </a:xfrm>
          <a:prstGeom prst="rect">
            <a:avLst/>
          </a:prstGeom>
          <a:noFill/>
          <a:ln>
            <a:solidFill>
              <a:schemeClr val="tx1"/>
            </a:solid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08348179"/>
      </p:ext>
    </p:extLst>
  </p:cSld>
  <p:clrMapOvr>
    <a:masterClrMapping/>
  </p:clrMapOvr>
  <p:transition spd="slow">
    <p:wipe dir="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9B45C7-977E-46ED-A471-BF80735F3B32}"/>
              </a:ext>
            </a:extLst>
          </p:cNvPr>
          <p:cNvSpPr>
            <a:spLocks noGrp="1"/>
          </p:cNvSpPr>
          <p:nvPr>
            <p:ph type="title"/>
          </p:nvPr>
        </p:nvSpPr>
        <p:spPr/>
        <p:txBody>
          <a:bodyPr/>
          <a:lstStyle/>
          <a:p>
            <a:pPr algn="ctr"/>
            <a:r>
              <a:rPr lang="en-US" b="1" dirty="0">
                <a:latin typeface="+mn-lt"/>
              </a:rPr>
              <a:t>- Under the Law of Moses -</a:t>
            </a:r>
          </a:p>
        </p:txBody>
      </p:sp>
      <p:sp>
        <p:nvSpPr>
          <p:cNvPr id="3" name="Content Placeholder 2">
            <a:extLst>
              <a:ext uri="{FF2B5EF4-FFF2-40B4-BE49-F238E27FC236}">
                <a16:creationId xmlns:a16="http://schemas.microsoft.com/office/drawing/2014/main" id="{CA22932A-FFE0-46F1-B1B1-2068C4BF23CE}"/>
              </a:ext>
            </a:extLst>
          </p:cNvPr>
          <p:cNvSpPr>
            <a:spLocks noGrp="1"/>
          </p:cNvSpPr>
          <p:nvPr>
            <p:ph idx="1"/>
          </p:nvPr>
        </p:nvSpPr>
        <p:spPr>
          <a:xfrm>
            <a:off x="628650" y="1825625"/>
            <a:ext cx="4128880" cy="4351338"/>
          </a:xfrm>
        </p:spPr>
        <p:txBody>
          <a:bodyPr/>
          <a:lstStyle/>
          <a:p>
            <a:r>
              <a:rPr lang="en-US" b="1" dirty="0"/>
              <a:t>The priests had to wash themselves before they served. </a:t>
            </a:r>
          </a:p>
          <a:p>
            <a:r>
              <a:rPr lang="en-US" b="1" dirty="0"/>
              <a:t>Exodus 30:17-21</a:t>
            </a:r>
          </a:p>
        </p:txBody>
      </p:sp>
      <p:pic>
        <p:nvPicPr>
          <p:cNvPr id="6" name="Picture 2" descr="Image result for israel priest washing&quot;">
            <a:extLst>
              <a:ext uri="{FF2B5EF4-FFF2-40B4-BE49-F238E27FC236}">
                <a16:creationId xmlns:a16="http://schemas.microsoft.com/office/drawing/2014/main" id="{C86391C9-43BF-4900-8DC9-F0B799D905F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56635" y="3866320"/>
            <a:ext cx="2857500" cy="2705100"/>
          </a:xfrm>
          <a:prstGeom prst="rect">
            <a:avLst/>
          </a:prstGeom>
          <a:noFill/>
          <a:ln>
            <a:solidFill>
              <a:schemeClr val="tx1"/>
            </a:solid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7" name="Picture 4" descr="Image result for israel priest bronze laver&quot;">
            <a:extLst>
              <a:ext uri="{FF2B5EF4-FFF2-40B4-BE49-F238E27FC236}">
                <a16:creationId xmlns:a16="http://schemas.microsoft.com/office/drawing/2014/main" id="{A59D74DE-4A46-458A-ADD6-B75AA457F4C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45376" y="2035105"/>
            <a:ext cx="3238500" cy="2533650"/>
          </a:xfrm>
          <a:prstGeom prst="rect">
            <a:avLst/>
          </a:prstGeom>
          <a:noFill/>
          <a:ln>
            <a:solidFill>
              <a:schemeClr val="tx1"/>
            </a:solid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14240586"/>
      </p:ext>
    </p:extLst>
  </p:cSld>
  <p:clrMapOvr>
    <a:masterClrMapping/>
  </p:clrMapOvr>
  <p:transition spd="slow">
    <p:wipe dir="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9B45C7-977E-46ED-A471-BF80735F3B32}"/>
              </a:ext>
            </a:extLst>
          </p:cNvPr>
          <p:cNvSpPr>
            <a:spLocks noGrp="1"/>
          </p:cNvSpPr>
          <p:nvPr>
            <p:ph type="title"/>
          </p:nvPr>
        </p:nvSpPr>
        <p:spPr/>
        <p:txBody>
          <a:bodyPr/>
          <a:lstStyle/>
          <a:p>
            <a:pPr algn="ctr"/>
            <a:r>
              <a:rPr lang="en-US" b="1" dirty="0">
                <a:latin typeface="+mn-lt"/>
              </a:rPr>
              <a:t>- Under the Law of Moses -</a:t>
            </a:r>
          </a:p>
        </p:txBody>
      </p:sp>
      <p:sp>
        <p:nvSpPr>
          <p:cNvPr id="3" name="Content Placeholder 2">
            <a:extLst>
              <a:ext uri="{FF2B5EF4-FFF2-40B4-BE49-F238E27FC236}">
                <a16:creationId xmlns:a16="http://schemas.microsoft.com/office/drawing/2014/main" id="{CA22932A-FFE0-46F1-B1B1-2068C4BF23CE}"/>
              </a:ext>
            </a:extLst>
          </p:cNvPr>
          <p:cNvSpPr>
            <a:spLocks noGrp="1"/>
          </p:cNvSpPr>
          <p:nvPr>
            <p:ph idx="1"/>
          </p:nvPr>
        </p:nvSpPr>
        <p:spPr>
          <a:xfrm>
            <a:off x="628650" y="1825625"/>
            <a:ext cx="4128880" cy="4351338"/>
          </a:xfrm>
        </p:spPr>
        <p:txBody>
          <a:bodyPr/>
          <a:lstStyle/>
          <a:p>
            <a:r>
              <a:rPr lang="en-US" b="1" dirty="0"/>
              <a:t>Proper sacrifices had to be made before the High Priest could enter the Holy of Holies. </a:t>
            </a:r>
          </a:p>
          <a:p>
            <a:r>
              <a:rPr lang="en-US" b="1" dirty="0"/>
              <a:t>Leviticus 16</a:t>
            </a:r>
          </a:p>
        </p:txBody>
      </p:sp>
      <p:pic>
        <p:nvPicPr>
          <p:cNvPr id="8" name="Picture 2" descr="Image result for israel priest sacrifice&quot;">
            <a:extLst>
              <a:ext uri="{FF2B5EF4-FFF2-40B4-BE49-F238E27FC236}">
                <a16:creationId xmlns:a16="http://schemas.microsoft.com/office/drawing/2014/main" id="{A278ABC2-10B1-468B-9E41-11994623F20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80828" y="1825625"/>
            <a:ext cx="3434522" cy="3928286"/>
          </a:xfrm>
          <a:prstGeom prst="rect">
            <a:avLst/>
          </a:prstGeom>
          <a:noFill/>
          <a:ln>
            <a:solidFill>
              <a:schemeClr val="tx1"/>
            </a:solid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7096721"/>
      </p:ext>
    </p:extLst>
  </p:cSld>
  <p:clrMapOvr>
    <a:masterClrMapping/>
  </p:clrMapOvr>
  <p:transition spd="slow">
    <p:wipe dir="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9B45C7-977E-46ED-A471-BF80735F3B32}"/>
              </a:ext>
            </a:extLst>
          </p:cNvPr>
          <p:cNvSpPr>
            <a:spLocks noGrp="1"/>
          </p:cNvSpPr>
          <p:nvPr>
            <p:ph type="title"/>
          </p:nvPr>
        </p:nvSpPr>
        <p:spPr/>
        <p:txBody>
          <a:bodyPr/>
          <a:lstStyle/>
          <a:p>
            <a:pPr algn="ctr"/>
            <a:r>
              <a:rPr lang="en-US" b="1" dirty="0">
                <a:latin typeface="+mn-lt"/>
              </a:rPr>
              <a:t>- Under the Law of Moses -</a:t>
            </a:r>
          </a:p>
        </p:txBody>
      </p:sp>
      <p:sp>
        <p:nvSpPr>
          <p:cNvPr id="3" name="Content Placeholder 2">
            <a:extLst>
              <a:ext uri="{FF2B5EF4-FFF2-40B4-BE49-F238E27FC236}">
                <a16:creationId xmlns:a16="http://schemas.microsoft.com/office/drawing/2014/main" id="{CA22932A-FFE0-46F1-B1B1-2068C4BF23CE}"/>
              </a:ext>
            </a:extLst>
          </p:cNvPr>
          <p:cNvSpPr>
            <a:spLocks noGrp="1"/>
          </p:cNvSpPr>
          <p:nvPr>
            <p:ph idx="1"/>
          </p:nvPr>
        </p:nvSpPr>
        <p:spPr>
          <a:xfrm>
            <a:off x="628650" y="1825625"/>
            <a:ext cx="4128880" cy="2560845"/>
          </a:xfrm>
        </p:spPr>
        <p:txBody>
          <a:bodyPr>
            <a:normAutofit/>
          </a:bodyPr>
          <a:lstStyle/>
          <a:p>
            <a:r>
              <a:rPr lang="en-US" b="1" dirty="0"/>
              <a:t>“Now when these things had been thus </a:t>
            </a:r>
            <a:r>
              <a:rPr lang="en-US" b="1" u="sng" dirty="0"/>
              <a:t>prepared</a:t>
            </a:r>
            <a:r>
              <a:rPr lang="en-US" b="1" dirty="0"/>
              <a:t>, the priests always went into the first part of the tabernacle, performing the services” (Heb. 9:6).</a:t>
            </a:r>
          </a:p>
        </p:txBody>
      </p:sp>
      <p:pic>
        <p:nvPicPr>
          <p:cNvPr id="5" name="Picture 2" descr="Image result for israel priest washing&quot;">
            <a:extLst>
              <a:ext uri="{FF2B5EF4-FFF2-40B4-BE49-F238E27FC236}">
                <a16:creationId xmlns:a16="http://schemas.microsoft.com/office/drawing/2014/main" id="{4F5995DD-55EE-49CC-9D5B-6BA5F8C3E88A}"/>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14231"/>
          <a:stretch/>
        </p:blipFill>
        <p:spPr bwMode="auto">
          <a:xfrm>
            <a:off x="5399719" y="1685306"/>
            <a:ext cx="2230511" cy="2613645"/>
          </a:xfrm>
          <a:prstGeom prst="rect">
            <a:avLst/>
          </a:prstGeom>
          <a:noFill/>
          <a:ln>
            <a:solidFill>
              <a:schemeClr val="tx1"/>
            </a:solid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6" name="Picture 4" descr="Image result for israel priest washing&quot;">
            <a:extLst>
              <a:ext uri="{FF2B5EF4-FFF2-40B4-BE49-F238E27FC236}">
                <a16:creationId xmlns:a16="http://schemas.microsoft.com/office/drawing/2014/main" id="{299DFFF5-D47A-4C67-8D46-56856F8A05F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92762" y="3930812"/>
            <a:ext cx="2178740" cy="2483763"/>
          </a:xfrm>
          <a:prstGeom prst="rect">
            <a:avLst/>
          </a:prstGeom>
          <a:noFill/>
          <a:ln>
            <a:solidFill>
              <a:schemeClr val="tx1"/>
            </a:solid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7" name="Picture 6" descr="Image result for israel priest washing&quot;">
            <a:extLst>
              <a:ext uri="{FF2B5EF4-FFF2-40B4-BE49-F238E27FC236}">
                <a16:creationId xmlns:a16="http://schemas.microsoft.com/office/drawing/2014/main" id="{5485518A-A9B5-4DD0-81F0-36BF636445D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54808" y="4386470"/>
            <a:ext cx="2178740" cy="2353039"/>
          </a:xfrm>
          <a:prstGeom prst="rect">
            <a:avLst/>
          </a:prstGeom>
          <a:noFill/>
          <a:ln>
            <a:solidFill>
              <a:schemeClr val="tx1"/>
            </a:solid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80409899"/>
      </p:ext>
    </p:extLst>
  </p:cSld>
  <p:clrMapOvr>
    <a:masterClrMapping/>
  </p:clrMapOvr>
  <p:transition spd="slow">
    <p:wipe dir="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9B45C7-977E-46ED-A471-BF80735F3B32}"/>
              </a:ext>
            </a:extLst>
          </p:cNvPr>
          <p:cNvSpPr>
            <a:spLocks noGrp="1"/>
          </p:cNvSpPr>
          <p:nvPr>
            <p:ph type="title"/>
          </p:nvPr>
        </p:nvSpPr>
        <p:spPr/>
        <p:txBody>
          <a:bodyPr/>
          <a:lstStyle/>
          <a:p>
            <a:pPr algn="ctr"/>
            <a:r>
              <a:rPr lang="en-US" b="1" dirty="0">
                <a:latin typeface="+mn-lt"/>
              </a:rPr>
              <a:t>- Under the Law of Moses -</a:t>
            </a:r>
          </a:p>
        </p:txBody>
      </p:sp>
      <p:sp>
        <p:nvSpPr>
          <p:cNvPr id="3" name="Content Placeholder 2">
            <a:extLst>
              <a:ext uri="{FF2B5EF4-FFF2-40B4-BE49-F238E27FC236}">
                <a16:creationId xmlns:a16="http://schemas.microsoft.com/office/drawing/2014/main" id="{CA22932A-FFE0-46F1-B1B1-2068C4BF23CE}"/>
              </a:ext>
            </a:extLst>
          </p:cNvPr>
          <p:cNvSpPr>
            <a:spLocks noGrp="1"/>
          </p:cNvSpPr>
          <p:nvPr>
            <p:ph idx="1"/>
          </p:nvPr>
        </p:nvSpPr>
        <p:spPr>
          <a:xfrm>
            <a:off x="628650" y="1825625"/>
            <a:ext cx="4128880" cy="4588950"/>
          </a:xfrm>
        </p:spPr>
        <p:txBody>
          <a:bodyPr>
            <a:normAutofit/>
          </a:bodyPr>
          <a:lstStyle/>
          <a:p>
            <a:r>
              <a:rPr lang="en-US" b="1" dirty="0"/>
              <a:t>Israel made preparations to observe the Passover. </a:t>
            </a:r>
          </a:p>
          <a:p>
            <a:pPr lvl="1"/>
            <a:r>
              <a:rPr lang="en-US" b="1" dirty="0"/>
              <a:t>2 Chron. 35:1-6, 10-19</a:t>
            </a:r>
          </a:p>
          <a:p>
            <a:endParaRPr lang="en-US" sz="800" b="1" dirty="0"/>
          </a:p>
          <a:p>
            <a:r>
              <a:rPr lang="en-US" b="1" dirty="0"/>
              <a:t>Jesus sent disciples to make preparations to observe the Passover. </a:t>
            </a:r>
          </a:p>
          <a:p>
            <a:pPr lvl="1"/>
            <a:r>
              <a:rPr lang="en-US" b="1" dirty="0"/>
              <a:t>Matt. 26:17</a:t>
            </a:r>
          </a:p>
        </p:txBody>
      </p:sp>
      <p:pic>
        <p:nvPicPr>
          <p:cNvPr id="1026" name="Picture 2" descr="Image result for disciples preparing the Passover bible clipart">
            <a:extLst>
              <a:ext uri="{FF2B5EF4-FFF2-40B4-BE49-F238E27FC236}">
                <a16:creationId xmlns:a16="http://schemas.microsoft.com/office/drawing/2014/main" id="{4FFD7993-BCAE-4C84-9A30-05E85F9596CB}"/>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4260"/>
          <a:stretch/>
        </p:blipFill>
        <p:spPr bwMode="auto">
          <a:xfrm>
            <a:off x="4731026" y="2796210"/>
            <a:ext cx="4170018" cy="3266661"/>
          </a:xfrm>
          <a:prstGeom prst="rect">
            <a:avLst/>
          </a:prstGeom>
          <a:noFill/>
          <a:ln>
            <a:solidFill>
              <a:schemeClr val="tx1"/>
            </a:solid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97258797"/>
      </p:ext>
    </p:extLst>
  </p:cSld>
  <p:clrMapOvr>
    <a:masterClrMapping/>
  </p:clrMapOvr>
  <p:transition spd="slow">
    <p:wipe dir="r"/>
  </p:transition>
</p:sld>
</file>

<file path=ppt/theme/theme1.xml><?xml version="1.0" encoding="utf-8"?>
<a:theme xmlns:a="http://schemas.openxmlformats.org/drawingml/2006/main" name="2_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F46216B-77A9-411A-B9D3-5023FCB70208}"/>
    </a:ext>
  </a:extLst>
</a:theme>
</file>

<file path=ppt/theme/theme2.xml><?xml version="1.0" encoding="utf-8"?>
<a:theme xmlns:a="http://schemas.openxmlformats.org/drawingml/2006/main" name="3_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48</TotalTime>
  <Words>429</Words>
  <Application>Microsoft Office PowerPoint</Application>
  <PresentationFormat>On-screen Show (4:3)</PresentationFormat>
  <Paragraphs>47</Paragraphs>
  <Slides>14</Slides>
  <Notes>0</Notes>
  <HiddenSlides>0</HiddenSlides>
  <MMClips>0</MMClips>
  <ScaleCrop>false</ScaleCrop>
  <HeadingPairs>
    <vt:vector size="6" baseType="variant">
      <vt:variant>
        <vt:lpstr>Fonts Used</vt:lpstr>
      </vt:variant>
      <vt:variant>
        <vt:i4>3</vt:i4>
      </vt:variant>
      <vt:variant>
        <vt:lpstr>Theme</vt:lpstr>
      </vt:variant>
      <vt:variant>
        <vt:i4>2</vt:i4>
      </vt:variant>
      <vt:variant>
        <vt:lpstr>Slide Titles</vt:lpstr>
      </vt:variant>
      <vt:variant>
        <vt:i4>14</vt:i4>
      </vt:variant>
    </vt:vector>
  </HeadingPairs>
  <TitlesOfParts>
    <vt:vector size="19" baseType="lpstr">
      <vt:lpstr>Arial</vt:lpstr>
      <vt:lpstr>Calibri</vt:lpstr>
      <vt:lpstr>Calibri Light</vt:lpstr>
      <vt:lpstr>2_Office Theme</vt:lpstr>
      <vt:lpstr>3_Office Theme</vt:lpstr>
      <vt:lpstr>PowerPoint Presentation</vt:lpstr>
      <vt:lpstr>Proper Worship Requires Preparation</vt:lpstr>
      <vt:lpstr>To Prepare</vt:lpstr>
      <vt:lpstr>Approaching God Acceptably Always Requires Preparation</vt:lpstr>
      <vt:lpstr>- Under the Law of Moses -</vt:lpstr>
      <vt:lpstr>- Under the Law of Moses -</vt:lpstr>
      <vt:lpstr>- Under the Law of Moses -</vt:lpstr>
      <vt:lpstr>- Under the Law of Moses -</vt:lpstr>
      <vt:lpstr>- Under the Law of Moses -</vt:lpstr>
      <vt:lpstr>What Do I Learn?</vt:lpstr>
      <vt:lpstr>What Do I Learn?</vt:lpstr>
      <vt:lpstr>What Do I Learn?</vt:lpstr>
      <vt:lpstr>Applications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Michael Hepner</dc:creator>
  <cp:lastModifiedBy>Michael Hepner</cp:lastModifiedBy>
  <cp:revision>15</cp:revision>
  <dcterms:created xsi:type="dcterms:W3CDTF">2013-03-24T12:46:42Z</dcterms:created>
  <dcterms:modified xsi:type="dcterms:W3CDTF">2019-12-09T16:24:36Z</dcterms:modified>
</cp:coreProperties>
</file>