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17"/>
  </p:notesMasterIdLst>
  <p:sldIdLst>
    <p:sldId id="258" r:id="rId3"/>
    <p:sldId id="280" r:id="rId4"/>
    <p:sldId id="257" r:id="rId5"/>
    <p:sldId id="286" r:id="rId6"/>
    <p:sldId id="288" r:id="rId7"/>
    <p:sldId id="289" r:id="rId8"/>
    <p:sldId id="287" r:id="rId9"/>
    <p:sldId id="290" r:id="rId10"/>
    <p:sldId id="291" r:id="rId11"/>
    <p:sldId id="292" r:id="rId12"/>
    <p:sldId id="293" r:id="rId13"/>
    <p:sldId id="294" r:id="rId14"/>
    <p:sldId id="295" r:id="rId15"/>
    <p:sldId id="259"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20000" autoAdjust="0"/>
    <p:restoredTop sz="94660"/>
  </p:normalViewPr>
  <p:slideViewPr>
    <p:cSldViewPr snapToGrid="0">
      <p:cViewPr varScale="1">
        <p:scale>
          <a:sx n="104" d="100"/>
          <a:sy n="104" d="100"/>
        </p:scale>
        <p:origin x="114" y="222"/>
      </p:cViewPr>
      <p:guideLst/>
    </p:cSldViewPr>
  </p:slideViewPr>
  <p:notesTextViewPr>
    <p:cViewPr>
      <p:scale>
        <a:sx n="1" d="1"/>
        <a:sy n="1" d="1"/>
      </p:scale>
      <p:origin x="0" y="0"/>
    </p:cViewPr>
  </p:notesTextViewPr>
  <p:sorterViewPr>
    <p:cViewPr varScale="1">
      <p:scale>
        <a:sx n="1" d="1"/>
        <a:sy n="1" d="1"/>
      </p:scale>
      <p:origin x="0" y="-461"/>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C0489C5-A397-4997-9DB4-74D42BE31C06}" type="datetimeFigureOut">
              <a:rPr lang="en-US" smtClean="0"/>
              <a:t>11/4/2019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569EFC-6A83-4333-BF4D-85E37C2CF44B}" type="slidenum">
              <a:rPr lang="en-US" smtClean="0"/>
              <a:t>‹#›</a:t>
            </a:fld>
            <a:endParaRPr lang="en-US"/>
          </a:p>
        </p:txBody>
      </p:sp>
    </p:spTree>
    <p:extLst>
      <p:ext uri="{BB962C8B-B14F-4D97-AF65-F5344CB8AC3E}">
        <p14:creationId xmlns:p14="http://schemas.microsoft.com/office/powerpoint/2010/main" val="5124784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867111B-647C-46A1-89E0-70D78B0E4076}" type="datetimeFigureOut">
              <a:rPr lang="en-US" smtClean="0"/>
              <a:t>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6E4396-B137-4FD1-8D70-B836DBA23D02}" type="slidenum">
              <a:rPr lang="en-US" smtClean="0"/>
              <a:t>‹#›</a:t>
            </a:fld>
            <a:endParaRPr lang="en-US"/>
          </a:p>
        </p:txBody>
      </p:sp>
    </p:spTree>
    <p:extLst>
      <p:ext uri="{BB962C8B-B14F-4D97-AF65-F5344CB8AC3E}">
        <p14:creationId xmlns:p14="http://schemas.microsoft.com/office/powerpoint/2010/main" val="13004430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867111B-647C-46A1-89E0-70D78B0E4076}" type="datetimeFigureOut">
              <a:rPr lang="en-US" smtClean="0"/>
              <a:t>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6E4396-B137-4FD1-8D70-B836DBA23D02}" type="slidenum">
              <a:rPr lang="en-US" smtClean="0"/>
              <a:t>‹#›</a:t>
            </a:fld>
            <a:endParaRPr lang="en-US"/>
          </a:p>
        </p:txBody>
      </p:sp>
    </p:spTree>
    <p:extLst>
      <p:ext uri="{BB962C8B-B14F-4D97-AF65-F5344CB8AC3E}">
        <p14:creationId xmlns:p14="http://schemas.microsoft.com/office/powerpoint/2010/main" val="21880308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867111B-647C-46A1-89E0-70D78B0E4076}" type="datetimeFigureOut">
              <a:rPr lang="en-US" smtClean="0"/>
              <a:t>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6E4396-B137-4FD1-8D70-B836DBA23D02}" type="slidenum">
              <a:rPr lang="en-US" smtClean="0"/>
              <a:t>‹#›</a:t>
            </a:fld>
            <a:endParaRPr lang="en-US"/>
          </a:p>
        </p:txBody>
      </p:sp>
    </p:spTree>
    <p:extLst>
      <p:ext uri="{BB962C8B-B14F-4D97-AF65-F5344CB8AC3E}">
        <p14:creationId xmlns:p14="http://schemas.microsoft.com/office/powerpoint/2010/main" val="1424335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867111B-647C-46A1-89E0-70D78B0E4076}" type="datetimeFigureOut">
              <a:rPr lang="en-US" smtClean="0"/>
              <a:t>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6E4396-B137-4FD1-8D70-B836DBA23D02}" type="slidenum">
              <a:rPr lang="en-US" smtClean="0"/>
              <a:t>‹#›</a:t>
            </a:fld>
            <a:endParaRPr lang="en-US"/>
          </a:p>
        </p:txBody>
      </p:sp>
    </p:spTree>
    <p:extLst>
      <p:ext uri="{BB962C8B-B14F-4D97-AF65-F5344CB8AC3E}">
        <p14:creationId xmlns:p14="http://schemas.microsoft.com/office/powerpoint/2010/main" val="35022591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867111B-647C-46A1-89E0-70D78B0E4076}" type="datetimeFigureOut">
              <a:rPr lang="en-US" smtClean="0"/>
              <a:t>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6E4396-B137-4FD1-8D70-B836DBA23D02}" type="slidenum">
              <a:rPr lang="en-US" smtClean="0"/>
              <a:t>‹#›</a:t>
            </a:fld>
            <a:endParaRPr lang="en-US"/>
          </a:p>
        </p:txBody>
      </p:sp>
    </p:spTree>
    <p:extLst>
      <p:ext uri="{BB962C8B-B14F-4D97-AF65-F5344CB8AC3E}">
        <p14:creationId xmlns:p14="http://schemas.microsoft.com/office/powerpoint/2010/main" val="22769896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867111B-647C-46A1-89E0-70D78B0E4076}" type="datetimeFigureOut">
              <a:rPr lang="en-US" smtClean="0"/>
              <a:t>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6E4396-B137-4FD1-8D70-B836DBA23D02}" type="slidenum">
              <a:rPr lang="en-US" smtClean="0"/>
              <a:t>‹#›</a:t>
            </a:fld>
            <a:endParaRPr lang="en-US"/>
          </a:p>
        </p:txBody>
      </p:sp>
    </p:spTree>
    <p:extLst>
      <p:ext uri="{BB962C8B-B14F-4D97-AF65-F5344CB8AC3E}">
        <p14:creationId xmlns:p14="http://schemas.microsoft.com/office/powerpoint/2010/main" val="33699849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867111B-647C-46A1-89E0-70D78B0E4076}" type="datetimeFigureOut">
              <a:rPr lang="en-US" smtClean="0"/>
              <a:t>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6E4396-B137-4FD1-8D70-B836DBA23D02}" type="slidenum">
              <a:rPr lang="en-US" smtClean="0"/>
              <a:t>‹#›</a:t>
            </a:fld>
            <a:endParaRPr lang="en-US"/>
          </a:p>
        </p:txBody>
      </p:sp>
    </p:spTree>
    <p:extLst>
      <p:ext uri="{BB962C8B-B14F-4D97-AF65-F5344CB8AC3E}">
        <p14:creationId xmlns:p14="http://schemas.microsoft.com/office/powerpoint/2010/main" val="35508346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867111B-647C-46A1-89E0-70D78B0E4076}" type="datetimeFigureOut">
              <a:rPr lang="en-US" smtClean="0"/>
              <a:t>11/4/2019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36E4396-B137-4FD1-8D70-B836DBA23D02}" type="slidenum">
              <a:rPr lang="en-US" smtClean="0"/>
              <a:t>‹#›</a:t>
            </a:fld>
            <a:endParaRPr lang="en-US"/>
          </a:p>
        </p:txBody>
      </p:sp>
    </p:spTree>
    <p:extLst>
      <p:ext uri="{BB962C8B-B14F-4D97-AF65-F5344CB8AC3E}">
        <p14:creationId xmlns:p14="http://schemas.microsoft.com/office/powerpoint/2010/main" val="32780038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867111B-647C-46A1-89E0-70D78B0E4076}" type="datetimeFigureOut">
              <a:rPr lang="en-US" smtClean="0"/>
              <a:t>11/4/2019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36E4396-B137-4FD1-8D70-B836DBA23D02}" type="slidenum">
              <a:rPr lang="en-US" smtClean="0"/>
              <a:t>‹#›</a:t>
            </a:fld>
            <a:endParaRPr lang="en-US"/>
          </a:p>
        </p:txBody>
      </p:sp>
    </p:spTree>
    <p:extLst>
      <p:ext uri="{BB962C8B-B14F-4D97-AF65-F5344CB8AC3E}">
        <p14:creationId xmlns:p14="http://schemas.microsoft.com/office/powerpoint/2010/main" val="343069033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67111B-647C-46A1-89E0-70D78B0E4076}" type="datetimeFigureOut">
              <a:rPr lang="en-US" smtClean="0"/>
              <a:t>11/4/2019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36E4396-B137-4FD1-8D70-B836DBA23D02}" type="slidenum">
              <a:rPr lang="en-US" smtClean="0"/>
              <a:t>‹#›</a:t>
            </a:fld>
            <a:endParaRPr lang="en-US"/>
          </a:p>
        </p:txBody>
      </p:sp>
    </p:spTree>
    <p:extLst>
      <p:ext uri="{BB962C8B-B14F-4D97-AF65-F5344CB8AC3E}">
        <p14:creationId xmlns:p14="http://schemas.microsoft.com/office/powerpoint/2010/main" val="12116864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867111B-647C-46A1-89E0-70D78B0E4076}" type="datetimeFigureOut">
              <a:rPr lang="en-US" smtClean="0"/>
              <a:t>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6E4396-B137-4FD1-8D70-B836DBA23D02}" type="slidenum">
              <a:rPr lang="en-US" smtClean="0"/>
              <a:t>‹#›</a:t>
            </a:fld>
            <a:endParaRPr lang="en-US"/>
          </a:p>
        </p:txBody>
      </p:sp>
    </p:spTree>
    <p:extLst>
      <p:ext uri="{BB962C8B-B14F-4D97-AF65-F5344CB8AC3E}">
        <p14:creationId xmlns:p14="http://schemas.microsoft.com/office/powerpoint/2010/main" val="34875900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867111B-647C-46A1-89E0-70D78B0E4076}" type="datetimeFigureOut">
              <a:rPr lang="en-US" smtClean="0"/>
              <a:t>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6E4396-B137-4FD1-8D70-B836DBA23D02}" type="slidenum">
              <a:rPr lang="en-US" smtClean="0"/>
              <a:t>‹#›</a:t>
            </a:fld>
            <a:endParaRPr lang="en-US"/>
          </a:p>
        </p:txBody>
      </p:sp>
    </p:spTree>
    <p:extLst>
      <p:ext uri="{BB962C8B-B14F-4D97-AF65-F5344CB8AC3E}">
        <p14:creationId xmlns:p14="http://schemas.microsoft.com/office/powerpoint/2010/main" val="201998533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867111B-647C-46A1-89E0-70D78B0E4076}" type="datetimeFigureOut">
              <a:rPr lang="en-US" smtClean="0"/>
              <a:t>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6E4396-B137-4FD1-8D70-B836DBA23D02}" type="slidenum">
              <a:rPr lang="en-US" smtClean="0"/>
              <a:t>‹#›</a:t>
            </a:fld>
            <a:endParaRPr lang="en-US"/>
          </a:p>
        </p:txBody>
      </p:sp>
    </p:spTree>
    <p:extLst>
      <p:ext uri="{BB962C8B-B14F-4D97-AF65-F5344CB8AC3E}">
        <p14:creationId xmlns:p14="http://schemas.microsoft.com/office/powerpoint/2010/main" val="166582744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867111B-647C-46A1-89E0-70D78B0E4076}" type="datetimeFigureOut">
              <a:rPr lang="en-US" smtClean="0"/>
              <a:t>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6E4396-B137-4FD1-8D70-B836DBA23D02}" type="slidenum">
              <a:rPr lang="en-US" smtClean="0"/>
              <a:t>‹#›</a:t>
            </a:fld>
            <a:endParaRPr lang="en-US"/>
          </a:p>
        </p:txBody>
      </p:sp>
    </p:spTree>
    <p:extLst>
      <p:ext uri="{BB962C8B-B14F-4D97-AF65-F5344CB8AC3E}">
        <p14:creationId xmlns:p14="http://schemas.microsoft.com/office/powerpoint/2010/main" val="407841878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867111B-647C-46A1-89E0-70D78B0E4076}" type="datetimeFigureOut">
              <a:rPr lang="en-US" smtClean="0"/>
              <a:t>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6E4396-B137-4FD1-8D70-B836DBA23D02}" type="slidenum">
              <a:rPr lang="en-US" smtClean="0"/>
              <a:t>‹#›</a:t>
            </a:fld>
            <a:endParaRPr lang="en-US"/>
          </a:p>
        </p:txBody>
      </p:sp>
    </p:spTree>
    <p:extLst>
      <p:ext uri="{BB962C8B-B14F-4D97-AF65-F5344CB8AC3E}">
        <p14:creationId xmlns:p14="http://schemas.microsoft.com/office/powerpoint/2010/main" val="35008570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867111B-647C-46A1-89E0-70D78B0E4076}" type="datetimeFigureOut">
              <a:rPr lang="en-US" smtClean="0"/>
              <a:t>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6E4396-B137-4FD1-8D70-B836DBA23D02}" type="slidenum">
              <a:rPr lang="en-US" smtClean="0"/>
              <a:t>‹#›</a:t>
            </a:fld>
            <a:endParaRPr lang="en-US"/>
          </a:p>
        </p:txBody>
      </p:sp>
    </p:spTree>
    <p:extLst>
      <p:ext uri="{BB962C8B-B14F-4D97-AF65-F5344CB8AC3E}">
        <p14:creationId xmlns:p14="http://schemas.microsoft.com/office/powerpoint/2010/main" val="2298000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867111B-647C-46A1-89E0-70D78B0E4076}" type="datetimeFigureOut">
              <a:rPr lang="en-US" smtClean="0"/>
              <a:t>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6E4396-B137-4FD1-8D70-B836DBA23D02}" type="slidenum">
              <a:rPr lang="en-US" smtClean="0"/>
              <a:t>‹#›</a:t>
            </a:fld>
            <a:endParaRPr lang="en-US"/>
          </a:p>
        </p:txBody>
      </p:sp>
    </p:spTree>
    <p:extLst>
      <p:ext uri="{BB962C8B-B14F-4D97-AF65-F5344CB8AC3E}">
        <p14:creationId xmlns:p14="http://schemas.microsoft.com/office/powerpoint/2010/main" val="3430572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867111B-647C-46A1-89E0-70D78B0E4076}" type="datetimeFigureOut">
              <a:rPr lang="en-US" smtClean="0"/>
              <a:t>11/4/2019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36E4396-B137-4FD1-8D70-B836DBA23D02}" type="slidenum">
              <a:rPr lang="en-US" smtClean="0"/>
              <a:t>‹#›</a:t>
            </a:fld>
            <a:endParaRPr lang="en-US"/>
          </a:p>
        </p:txBody>
      </p:sp>
    </p:spTree>
    <p:extLst>
      <p:ext uri="{BB962C8B-B14F-4D97-AF65-F5344CB8AC3E}">
        <p14:creationId xmlns:p14="http://schemas.microsoft.com/office/powerpoint/2010/main" val="12387713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867111B-647C-46A1-89E0-70D78B0E4076}" type="datetimeFigureOut">
              <a:rPr lang="en-US" smtClean="0"/>
              <a:t>11/4/2019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36E4396-B137-4FD1-8D70-B836DBA23D02}" type="slidenum">
              <a:rPr lang="en-US" smtClean="0"/>
              <a:t>‹#›</a:t>
            </a:fld>
            <a:endParaRPr lang="en-US"/>
          </a:p>
        </p:txBody>
      </p:sp>
    </p:spTree>
    <p:extLst>
      <p:ext uri="{BB962C8B-B14F-4D97-AF65-F5344CB8AC3E}">
        <p14:creationId xmlns:p14="http://schemas.microsoft.com/office/powerpoint/2010/main" val="40948682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67111B-647C-46A1-89E0-70D78B0E4076}" type="datetimeFigureOut">
              <a:rPr lang="en-US" smtClean="0"/>
              <a:t>11/4/2019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36E4396-B137-4FD1-8D70-B836DBA23D02}" type="slidenum">
              <a:rPr lang="en-US" smtClean="0"/>
              <a:t>‹#›</a:t>
            </a:fld>
            <a:endParaRPr lang="en-US"/>
          </a:p>
        </p:txBody>
      </p:sp>
    </p:spTree>
    <p:extLst>
      <p:ext uri="{BB962C8B-B14F-4D97-AF65-F5344CB8AC3E}">
        <p14:creationId xmlns:p14="http://schemas.microsoft.com/office/powerpoint/2010/main" val="3465977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867111B-647C-46A1-89E0-70D78B0E4076}" type="datetimeFigureOut">
              <a:rPr lang="en-US" smtClean="0"/>
              <a:t>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6E4396-B137-4FD1-8D70-B836DBA23D02}" type="slidenum">
              <a:rPr lang="en-US" smtClean="0"/>
              <a:t>‹#›</a:t>
            </a:fld>
            <a:endParaRPr lang="en-US"/>
          </a:p>
        </p:txBody>
      </p:sp>
    </p:spTree>
    <p:extLst>
      <p:ext uri="{BB962C8B-B14F-4D97-AF65-F5344CB8AC3E}">
        <p14:creationId xmlns:p14="http://schemas.microsoft.com/office/powerpoint/2010/main" val="40862226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867111B-647C-46A1-89E0-70D78B0E4076}" type="datetimeFigureOut">
              <a:rPr lang="en-US" smtClean="0"/>
              <a:t>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6E4396-B137-4FD1-8D70-B836DBA23D02}" type="slidenum">
              <a:rPr lang="en-US" smtClean="0"/>
              <a:t>‹#›</a:t>
            </a:fld>
            <a:endParaRPr lang="en-US"/>
          </a:p>
        </p:txBody>
      </p:sp>
    </p:spTree>
    <p:extLst>
      <p:ext uri="{BB962C8B-B14F-4D97-AF65-F5344CB8AC3E}">
        <p14:creationId xmlns:p14="http://schemas.microsoft.com/office/powerpoint/2010/main" val="2329209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67111B-647C-46A1-89E0-70D78B0E4076}" type="datetimeFigureOut">
              <a:rPr lang="en-US" smtClean="0"/>
              <a:t>11/4/2019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6E4396-B137-4FD1-8D70-B836DBA23D02}" type="slidenum">
              <a:rPr lang="en-US" smtClean="0"/>
              <a:t>‹#›</a:t>
            </a:fld>
            <a:endParaRPr lang="en-US"/>
          </a:p>
        </p:txBody>
      </p:sp>
    </p:spTree>
    <p:extLst>
      <p:ext uri="{BB962C8B-B14F-4D97-AF65-F5344CB8AC3E}">
        <p14:creationId xmlns:p14="http://schemas.microsoft.com/office/powerpoint/2010/main" val="2542366444"/>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67111B-647C-46A1-89E0-70D78B0E4076}" type="datetimeFigureOut">
              <a:rPr lang="en-US" smtClean="0"/>
              <a:t>11/4/2019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6E4396-B137-4FD1-8D70-B836DBA23D02}" type="slidenum">
              <a:rPr lang="en-US" smtClean="0"/>
              <a:t>‹#›</a:t>
            </a:fld>
            <a:endParaRPr lang="en-US"/>
          </a:p>
        </p:txBody>
      </p:sp>
    </p:spTree>
    <p:extLst>
      <p:ext uri="{BB962C8B-B14F-4D97-AF65-F5344CB8AC3E}">
        <p14:creationId xmlns:p14="http://schemas.microsoft.com/office/powerpoint/2010/main" val="111884894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2434981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999848"/>
          </a:xfrm>
          <a:solidFill>
            <a:srgbClr val="002060"/>
          </a:solidFill>
          <a:ln>
            <a:solidFill>
              <a:schemeClr val="tx1"/>
            </a:solidFill>
          </a:ln>
          <a:effectLst>
            <a:outerShdw blurRad="50800" dist="38100" dir="2700000" algn="tl" rotWithShape="0">
              <a:prstClr val="black">
                <a:alpha val="40000"/>
              </a:prstClr>
            </a:outerShdw>
          </a:effectLst>
        </p:spPr>
        <p:txBody>
          <a:bodyPr>
            <a:normAutofit/>
          </a:bodyPr>
          <a:lstStyle/>
          <a:p>
            <a:pPr algn="ctr"/>
            <a:r>
              <a:rPr lang="en-US" sz="3600" b="1" dirty="0">
                <a:solidFill>
                  <a:schemeClr val="bg1"/>
                </a:solidFill>
                <a:latin typeface="+mn-lt"/>
              </a:rPr>
              <a:t>4. “God is OK with whatever I do.”</a:t>
            </a:r>
          </a:p>
        </p:txBody>
      </p:sp>
      <p:sp>
        <p:nvSpPr>
          <p:cNvPr id="3" name="Content Placeholder 2"/>
          <p:cNvSpPr>
            <a:spLocks noGrp="1"/>
          </p:cNvSpPr>
          <p:nvPr>
            <p:ph idx="1"/>
          </p:nvPr>
        </p:nvSpPr>
        <p:spPr>
          <a:xfrm>
            <a:off x="628650" y="1825625"/>
            <a:ext cx="7886700" cy="4351338"/>
          </a:xfrm>
        </p:spPr>
        <p:txBody>
          <a:bodyPr>
            <a:normAutofit/>
          </a:bodyPr>
          <a:lstStyle/>
          <a:p>
            <a:r>
              <a:rPr lang="en-US" b="1" dirty="0"/>
              <a:t>God’s grace does not give us a license to sin. God’s grace teaches us how to live in order to be saved from our sins (Titus 2:11-12). </a:t>
            </a:r>
          </a:p>
          <a:p>
            <a:endParaRPr lang="en-US" sz="800" b="1" dirty="0"/>
          </a:p>
          <a:p>
            <a:r>
              <a:rPr lang="en-US" b="1" dirty="0"/>
              <a:t>God is </a:t>
            </a:r>
            <a:r>
              <a:rPr lang="en-US" b="1" u="sng" dirty="0"/>
              <a:t>not</a:t>
            </a:r>
            <a:r>
              <a:rPr lang="en-US" b="1" dirty="0"/>
              <a:t> OK with whatever we do. We must obey His will (Matt. 7:21-23). </a:t>
            </a:r>
          </a:p>
        </p:txBody>
      </p:sp>
    </p:spTree>
    <p:extLst>
      <p:ext uri="{BB962C8B-B14F-4D97-AF65-F5344CB8AC3E}">
        <p14:creationId xmlns:p14="http://schemas.microsoft.com/office/powerpoint/2010/main" val="877787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999848"/>
          </a:xfrm>
          <a:solidFill>
            <a:srgbClr val="002060"/>
          </a:solidFill>
          <a:ln>
            <a:solidFill>
              <a:schemeClr val="tx1"/>
            </a:solidFill>
          </a:ln>
          <a:effectLst>
            <a:outerShdw blurRad="50800" dist="38100" dir="2700000" algn="tl" rotWithShape="0">
              <a:prstClr val="black">
                <a:alpha val="40000"/>
              </a:prstClr>
            </a:outerShdw>
          </a:effectLst>
        </p:spPr>
        <p:txBody>
          <a:bodyPr>
            <a:normAutofit/>
          </a:bodyPr>
          <a:lstStyle/>
          <a:p>
            <a:pPr algn="ctr"/>
            <a:r>
              <a:rPr lang="en-US" sz="3600" b="1" dirty="0">
                <a:solidFill>
                  <a:schemeClr val="bg1"/>
                </a:solidFill>
                <a:latin typeface="+mn-lt"/>
              </a:rPr>
              <a:t>5. “It’s too late for me to be saved.”</a:t>
            </a:r>
          </a:p>
        </p:txBody>
      </p:sp>
      <p:sp>
        <p:nvSpPr>
          <p:cNvPr id="3" name="Content Placeholder 2"/>
          <p:cNvSpPr>
            <a:spLocks noGrp="1"/>
          </p:cNvSpPr>
          <p:nvPr>
            <p:ph idx="1"/>
          </p:nvPr>
        </p:nvSpPr>
        <p:spPr>
          <a:xfrm>
            <a:off x="628650" y="1825625"/>
            <a:ext cx="7886700" cy="4351338"/>
          </a:xfrm>
        </p:spPr>
        <p:txBody>
          <a:bodyPr>
            <a:normAutofit/>
          </a:bodyPr>
          <a:lstStyle/>
          <a:p>
            <a:r>
              <a:rPr lang="en-US" b="1" dirty="0"/>
              <a:t>Those hired at the last hour shared equally in the reward (Matt. 20:1-16). </a:t>
            </a:r>
          </a:p>
          <a:p>
            <a:endParaRPr lang="en-US" sz="800" b="1" dirty="0"/>
          </a:p>
          <a:p>
            <a:r>
              <a:rPr lang="en-US" b="1" dirty="0"/>
              <a:t>As long as there is life, there is hope (2 Pet. 3:9). </a:t>
            </a:r>
          </a:p>
        </p:txBody>
      </p:sp>
    </p:spTree>
    <p:extLst>
      <p:ext uri="{BB962C8B-B14F-4D97-AF65-F5344CB8AC3E}">
        <p14:creationId xmlns:p14="http://schemas.microsoft.com/office/powerpoint/2010/main" val="25180618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999848"/>
          </a:xfrm>
          <a:solidFill>
            <a:srgbClr val="002060"/>
          </a:solidFill>
          <a:ln>
            <a:solidFill>
              <a:schemeClr val="tx1"/>
            </a:solidFill>
          </a:ln>
          <a:effectLst>
            <a:outerShdw blurRad="50800" dist="38100" dir="2700000" algn="tl" rotWithShape="0">
              <a:prstClr val="black">
                <a:alpha val="40000"/>
              </a:prstClr>
            </a:outerShdw>
          </a:effectLst>
        </p:spPr>
        <p:txBody>
          <a:bodyPr>
            <a:normAutofit/>
          </a:bodyPr>
          <a:lstStyle/>
          <a:p>
            <a:pPr algn="ctr"/>
            <a:r>
              <a:rPr lang="en-US" sz="3600" b="1" dirty="0">
                <a:solidFill>
                  <a:schemeClr val="bg1"/>
                </a:solidFill>
                <a:latin typeface="+mn-lt"/>
              </a:rPr>
              <a:t>6. “I have plenty of time.”</a:t>
            </a:r>
          </a:p>
        </p:txBody>
      </p:sp>
      <p:sp>
        <p:nvSpPr>
          <p:cNvPr id="3" name="Content Placeholder 2"/>
          <p:cNvSpPr>
            <a:spLocks noGrp="1"/>
          </p:cNvSpPr>
          <p:nvPr>
            <p:ph idx="1"/>
          </p:nvPr>
        </p:nvSpPr>
        <p:spPr>
          <a:xfrm>
            <a:off x="628650" y="1825625"/>
            <a:ext cx="7886700" cy="4351338"/>
          </a:xfrm>
        </p:spPr>
        <p:txBody>
          <a:bodyPr>
            <a:normAutofit/>
          </a:bodyPr>
          <a:lstStyle/>
          <a:p>
            <a:r>
              <a:rPr lang="en-US" b="1" dirty="0"/>
              <a:t>Life is uncertain (James 4:13-17). </a:t>
            </a:r>
          </a:p>
          <a:p>
            <a:endParaRPr lang="en-US" sz="800" b="1" dirty="0"/>
          </a:p>
          <a:p>
            <a:r>
              <a:rPr lang="en-US" b="1" dirty="0"/>
              <a:t>We are urged to be saved now (2 Cor. 6:2). </a:t>
            </a:r>
          </a:p>
          <a:p>
            <a:pPr lvl="1"/>
            <a:r>
              <a:rPr lang="en-US" sz="2800" b="1" dirty="0"/>
              <a:t>Tomorrow may never come!</a:t>
            </a:r>
          </a:p>
          <a:p>
            <a:pPr lvl="1"/>
            <a:r>
              <a:rPr lang="en-US" sz="2800" b="1" dirty="0"/>
              <a:t>Young people die every day!</a:t>
            </a:r>
          </a:p>
          <a:p>
            <a:pPr lvl="1"/>
            <a:r>
              <a:rPr lang="en-US" sz="2800" b="1" dirty="0"/>
              <a:t>The Lord can return at any moment! </a:t>
            </a:r>
          </a:p>
          <a:p>
            <a:pPr lvl="1"/>
            <a:endParaRPr lang="en-US" sz="800" b="1" dirty="0"/>
          </a:p>
          <a:p>
            <a:r>
              <a:rPr lang="en-US" b="1" dirty="0"/>
              <a:t>Jesus taught His disciples to live in a state of readiness, not procrastination and overconfidence (Matt. 24:42-44). </a:t>
            </a:r>
          </a:p>
        </p:txBody>
      </p:sp>
    </p:spTree>
    <p:extLst>
      <p:ext uri="{BB962C8B-B14F-4D97-AF65-F5344CB8AC3E}">
        <p14:creationId xmlns:p14="http://schemas.microsoft.com/office/powerpoint/2010/main" val="25803944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wipe(left)">
                                      <p:cBhvr>
                                        <p:cTn id="15" dur="500"/>
                                        <p:tgtEl>
                                          <p:spTgt spid="3">
                                            <p:txEl>
                                              <p:pRg st="3" end="3"/>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wipe(left)">
                                      <p:cBhvr>
                                        <p:cTn id="18" dur="500"/>
                                        <p:tgtEl>
                                          <p:spTgt spid="3">
                                            <p:txEl>
                                              <p:pRg st="4" end="4"/>
                                            </p:tx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wipe(left)">
                                      <p:cBhvr>
                                        <p:cTn id="21" dur="500"/>
                                        <p:tgtEl>
                                          <p:spTgt spid="3">
                                            <p:txEl>
                                              <p:pRg st="5" end="5"/>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3">
                                            <p:txEl>
                                              <p:pRg st="7" end="7"/>
                                            </p:txEl>
                                          </p:spTgt>
                                        </p:tgtEl>
                                        <p:attrNameLst>
                                          <p:attrName>style.visibility</p:attrName>
                                        </p:attrNameLst>
                                      </p:cBhvr>
                                      <p:to>
                                        <p:strVal val="visible"/>
                                      </p:to>
                                    </p:set>
                                    <p:animEffect transition="in" filter="wipe(left)">
                                      <p:cBhvr>
                                        <p:cTn id="26"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7E880D-5C30-4041-BC1C-01641576B75B}"/>
              </a:ext>
            </a:extLst>
          </p:cNvPr>
          <p:cNvSpPr>
            <a:spLocks noGrp="1"/>
          </p:cNvSpPr>
          <p:nvPr>
            <p:ph type="title"/>
          </p:nvPr>
        </p:nvSpPr>
        <p:spPr>
          <a:xfrm>
            <a:off x="628650" y="365126"/>
            <a:ext cx="7886700" cy="1066109"/>
          </a:xfrm>
          <a:solidFill>
            <a:srgbClr val="C00000"/>
          </a:solidFill>
          <a:ln>
            <a:solidFill>
              <a:schemeClr val="tx1"/>
            </a:solidFill>
          </a:ln>
          <a:effectLst>
            <a:outerShdw blurRad="50800" dist="38100" dir="2700000" algn="tl" rotWithShape="0">
              <a:prstClr val="black">
                <a:alpha val="40000"/>
              </a:prstClr>
            </a:outerShdw>
          </a:effectLst>
        </p:spPr>
        <p:txBody>
          <a:bodyPr/>
          <a:lstStyle/>
          <a:p>
            <a:pPr algn="ctr"/>
            <a:r>
              <a:rPr lang="en-US" b="1" dirty="0">
                <a:solidFill>
                  <a:schemeClr val="bg1"/>
                </a:solidFill>
                <a:latin typeface="+mn-lt"/>
              </a:rPr>
              <a:t>What must I do to be saved?</a:t>
            </a:r>
          </a:p>
        </p:txBody>
      </p:sp>
      <p:sp>
        <p:nvSpPr>
          <p:cNvPr id="3" name="Content Placeholder 2">
            <a:extLst>
              <a:ext uri="{FF2B5EF4-FFF2-40B4-BE49-F238E27FC236}">
                <a16:creationId xmlns:a16="http://schemas.microsoft.com/office/drawing/2014/main" id="{5800EBA6-F10F-4FEF-ABBF-CEEACAAF694A}"/>
              </a:ext>
            </a:extLst>
          </p:cNvPr>
          <p:cNvSpPr>
            <a:spLocks noGrp="1"/>
          </p:cNvSpPr>
          <p:nvPr>
            <p:ph idx="1"/>
          </p:nvPr>
        </p:nvSpPr>
        <p:spPr>
          <a:xfrm>
            <a:off x="628650" y="1815547"/>
            <a:ext cx="7886700" cy="4361415"/>
          </a:xfrm>
        </p:spPr>
        <p:txBody>
          <a:bodyPr>
            <a:normAutofit/>
          </a:bodyPr>
          <a:lstStyle/>
          <a:p>
            <a:r>
              <a:rPr lang="en-US" sz="3200" b="1" dirty="0"/>
              <a:t>Believe Jesus is the Son of God (</a:t>
            </a:r>
            <a:r>
              <a:rPr lang="en-US" sz="3200" b="1" dirty="0">
                <a:solidFill>
                  <a:srgbClr val="C00000"/>
                </a:solidFill>
              </a:rPr>
              <a:t>John 8:24</a:t>
            </a:r>
            <a:r>
              <a:rPr lang="en-US" sz="3200" b="1" dirty="0"/>
              <a:t>). </a:t>
            </a:r>
          </a:p>
          <a:p>
            <a:r>
              <a:rPr lang="en-US" sz="3200" b="1" dirty="0"/>
              <a:t>Repent of my sins (</a:t>
            </a:r>
            <a:r>
              <a:rPr lang="en-US" sz="3200" b="1" dirty="0">
                <a:solidFill>
                  <a:srgbClr val="C00000"/>
                </a:solidFill>
              </a:rPr>
              <a:t>Acts 2:38</a:t>
            </a:r>
            <a:r>
              <a:rPr lang="en-US" sz="3200" b="1" dirty="0"/>
              <a:t>). </a:t>
            </a:r>
          </a:p>
          <a:p>
            <a:r>
              <a:rPr lang="en-US" sz="3200" b="1" dirty="0"/>
              <a:t>Confess my faith in Christ (</a:t>
            </a:r>
            <a:r>
              <a:rPr lang="en-US" sz="3200" b="1" dirty="0">
                <a:solidFill>
                  <a:srgbClr val="C00000"/>
                </a:solidFill>
              </a:rPr>
              <a:t>Rom. 10:9-10</a:t>
            </a:r>
            <a:r>
              <a:rPr lang="en-US" sz="3200" b="1" dirty="0"/>
              <a:t>). </a:t>
            </a:r>
          </a:p>
          <a:p>
            <a:r>
              <a:rPr lang="en-US" sz="3200" b="1" dirty="0"/>
              <a:t>Be baptized (</a:t>
            </a:r>
            <a:r>
              <a:rPr lang="en-US" sz="3200" b="1" dirty="0">
                <a:solidFill>
                  <a:srgbClr val="C00000"/>
                </a:solidFill>
              </a:rPr>
              <a:t>Acts 2:38</a:t>
            </a:r>
            <a:r>
              <a:rPr lang="en-US" sz="3200" b="1" dirty="0"/>
              <a:t>). </a:t>
            </a:r>
          </a:p>
          <a:p>
            <a:r>
              <a:rPr lang="en-US" sz="3200" b="1" dirty="0"/>
              <a:t>Remain faithful to the Lord (</a:t>
            </a:r>
            <a:r>
              <a:rPr lang="en-US" sz="3200" b="1" dirty="0">
                <a:solidFill>
                  <a:srgbClr val="C00000"/>
                </a:solidFill>
              </a:rPr>
              <a:t>Heb. 10:36</a:t>
            </a:r>
            <a:r>
              <a:rPr lang="en-US" sz="3200" b="1" dirty="0"/>
              <a:t>). </a:t>
            </a:r>
          </a:p>
        </p:txBody>
      </p:sp>
    </p:spTree>
    <p:extLst>
      <p:ext uri="{BB962C8B-B14F-4D97-AF65-F5344CB8AC3E}">
        <p14:creationId xmlns:p14="http://schemas.microsoft.com/office/powerpoint/2010/main" val="3131959471"/>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700340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D08B3B-9FC2-4030-A7A3-5D558B29F483}"/>
              </a:ext>
            </a:extLst>
          </p:cNvPr>
          <p:cNvSpPr>
            <a:spLocks noGrp="1"/>
          </p:cNvSpPr>
          <p:nvPr>
            <p:ph type="ctrTitle"/>
          </p:nvPr>
        </p:nvSpPr>
        <p:spPr>
          <a:xfrm>
            <a:off x="685800" y="685041"/>
            <a:ext cx="7772400" cy="1938889"/>
          </a:xfrm>
        </p:spPr>
        <p:txBody>
          <a:bodyPr/>
          <a:lstStyle/>
          <a:p>
            <a:r>
              <a:rPr lang="en-US" b="1" dirty="0">
                <a:latin typeface="+mn-lt"/>
              </a:rPr>
              <a:t>Dangerous Assumptions</a:t>
            </a:r>
          </a:p>
        </p:txBody>
      </p:sp>
      <p:sp>
        <p:nvSpPr>
          <p:cNvPr id="3" name="Subtitle 2">
            <a:extLst>
              <a:ext uri="{FF2B5EF4-FFF2-40B4-BE49-F238E27FC236}">
                <a16:creationId xmlns:a16="http://schemas.microsoft.com/office/drawing/2014/main" id="{20BA9D98-05AC-4949-A8E9-80CEA407EF1A}"/>
              </a:ext>
            </a:extLst>
          </p:cNvPr>
          <p:cNvSpPr>
            <a:spLocks noGrp="1"/>
          </p:cNvSpPr>
          <p:nvPr>
            <p:ph type="subTitle" idx="1"/>
          </p:nvPr>
        </p:nvSpPr>
        <p:spPr>
          <a:xfrm>
            <a:off x="1143000" y="2753898"/>
            <a:ext cx="6858000" cy="1655762"/>
          </a:xfrm>
        </p:spPr>
        <p:txBody>
          <a:bodyPr>
            <a:normAutofit/>
          </a:bodyPr>
          <a:lstStyle/>
          <a:p>
            <a:r>
              <a:rPr lang="en-US" sz="3600" b="1" dirty="0"/>
              <a:t>Acts 16:25-28</a:t>
            </a:r>
          </a:p>
        </p:txBody>
      </p:sp>
      <p:pic>
        <p:nvPicPr>
          <p:cNvPr id="1026" name="Picture 2" descr="Image result for opened prison door&quot;">
            <a:extLst>
              <a:ext uri="{FF2B5EF4-FFF2-40B4-BE49-F238E27FC236}">
                <a16:creationId xmlns:a16="http://schemas.microsoft.com/office/drawing/2014/main" id="{195F8C42-62E1-45B2-983F-8E179BA6F39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832"/>
          <a:stretch/>
        </p:blipFill>
        <p:spPr bwMode="auto">
          <a:xfrm>
            <a:off x="4572000" y="3602038"/>
            <a:ext cx="4175677" cy="29445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18635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5D88D30-3807-4A87-BB4C-6882B60D7472}"/>
              </a:ext>
            </a:extLst>
          </p:cNvPr>
          <p:cNvSpPr>
            <a:spLocks noGrp="1"/>
          </p:cNvSpPr>
          <p:nvPr>
            <p:ph idx="1"/>
          </p:nvPr>
        </p:nvSpPr>
        <p:spPr>
          <a:xfrm>
            <a:off x="628650" y="702365"/>
            <a:ext cx="7886700" cy="5474598"/>
          </a:xfrm>
        </p:spPr>
        <p:txBody>
          <a:bodyPr/>
          <a:lstStyle/>
          <a:p>
            <a:r>
              <a:rPr lang="en-US" b="1" dirty="0"/>
              <a:t>To assume means “to take for granted, to suppose something to be a fact.” </a:t>
            </a:r>
          </a:p>
          <a:p>
            <a:endParaRPr lang="en-US" sz="800" b="1" dirty="0"/>
          </a:p>
          <a:p>
            <a:r>
              <a:rPr lang="en-US" b="1" dirty="0"/>
              <a:t>We make assumptions all the time. </a:t>
            </a:r>
          </a:p>
          <a:p>
            <a:endParaRPr lang="en-US" sz="800" b="1" dirty="0"/>
          </a:p>
          <a:p>
            <a:r>
              <a:rPr lang="en-US" b="1" dirty="0"/>
              <a:t>However, there are times when an assumption will not do! We have to get all the facts! </a:t>
            </a:r>
          </a:p>
        </p:txBody>
      </p:sp>
    </p:spTree>
    <p:extLst>
      <p:ext uri="{BB962C8B-B14F-4D97-AF65-F5344CB8AC3E}">
        <p14:creationId xmlns:p14="http://schemas.microsoft.com/office/powerpoint/2010/main" val="5100509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left)">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825625"/>
            <a:ext cx="7680463" cy="4351338"/>
          </a:xfrm>
        </p:spPr>
        <p:txBody>
          <a:bodyPr>
            <a:normAutofit/>
          </a:bodyPr>
          <a:lstStyle/>
          <a:p>
            <a:pPr marL="0" indent="0">
              <a:buNone/>
            </a:pPr>
            <a:r>
              <a:rPr lang="en-US" b="1" dirty="0"/>
              <a:t>Then Jesus said to those Jews who believed Him, “If you abide in My word, you are My disciples indeed.  </a:t>
            </a:r>
          </a:p>
          <a:p>
            <a:pPr marL="0" indent="0">
              <a:buNone/>
            </a:pPr>
            <a:r>
              <a:rPr lang="en-US" b="1" dirty="0"/>
              <a:t>And you shall know the truth, and the truth shall make you free.”</a:t>
            </a:r>
          </a:p>
          <a:p>
            <a:pPr marL="0" indent="0">
              <a:buNone/>
            </a:pPr>
            <a:endParaRPr lang="en-US" sz="800" b="1" dirty="0"/>
          </a:p>
          <a:p>
            <a:pPr marL="0" indent="0">
              <a:buNone/>
            </a:pPr>
            <a:r>
              <a:rPr lang="en-US" b="1" dirty="0"/>
              <a:t>John 8:31-32</a:t>
            </a:r>
          </a:p>
        </p:txBody>
      </p:sp>
      <p:pic>
        <p:nvPicPr>
          <p:cNvPr id="4" name="Picture 2" descr="https://saintlukesallenpark.files.wordpress.com/2017/03/febnewsletterimg.jpg">
            <a:extLst>
              <a:ext uri="{FF2B5EF4-FFF2-40B4-BE49-F238E27FC236}">
                <a16:creationId xmlns:a16="http://schemas.microsoft.com/office/drawing/2014/main" id="{6EA9BF94-881B-4D7E-8EE0-29B69007C89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54130" y="4678018"/>
            <a:ext cx="3027673" cy="1796077"/>
          </a:xfrm>
          <a:prstGeom prst="rect">
            <a:avLst/>
          </a:prstGeom>
          <a:noFill/>
          <a:extLst>
            <a:ext uri="{909E8E84-426E-40DD-AFC4-6F175D3DCCD1}">
              <a14:hiddenFill xmlns:a14="http://schemas.microsoft.com/office/drawing/2010/main">
                <a:solidFill>
                  <a:srgbClr val="FFFFFF"/>
                </a:solidFill>
              </a14:hiddenFill>
            </a:ext>
          </a:extLst>
        </p:spPr>
      </p:pic>
      <p:sp>
        <p:nvSpPr>
          <p:cNvPr id="6" name="Title 5">
            <a:extLst>
              <a:ext uri="{FF2B5EF4-FFF2-40B4-BE49-F238E27FC236}">
                <a16:creationId xmlns:a16="http://schemas.microsoft.com/office/drawing/2014/main" id="{76FF94B3-F714-43A5-A6DC-675C7D00F0FC}"/>
              </a:ext>
            </a:extLst>
          </p:cNvPr>
          <p:cNvSpPr>
            <a:spLocks noGrp="1"/>
          </p:cNvSpPr>
          <p:nvPr>
            <p:ph type="title"/>
          </p:nvPr>
        </p:nvSpPr>
        <p:spPr>
          <a:xfrm>
            <a:off x="628650" y="365126"/>
            <a:ext cx="7886700" cy="1163367"/>
          </a:xfrm>
        </p:spPr>
        <p:txBody>
          <a:bodyPr/>
          <a:lstStyle/>
          <a:p>
            <a:pPr algn="ctr"/>
            <a:r>
              <a:rPr lang="en-US" b="1" dirty="0">
                <a:latin typeface="+mn-lt"/>
              </a:rPr>
              <a:t>We can know the facts! </a:t>
            </a:r>
          </a:p>
        </p:txBody>
      </p:sp>
    </p:spTree>
    <p:extLst>
      <p:ext uri="{BB962C8B-B14F-4D97-AF65-F5344CB8AC3E}">
        <p14:creationId xmlns:p14="http://schemas.microsoft.com/office/powerpoint/2010/main" val="4495123"/>
      </p:ext>
    </p:extLst>
  </p:cSld>
  <p:clrMapOvr>
    <a:masterClrMapping/>
  </p:clrMapOvr>
  <p:transition spd="slow">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825625"/>
            <a:ext cx="7349159" cy="4351338"/>
          </a:xfrm>
        </p:spPr>
        <p:txBody>
          <a:bodyPr>
            <a:normAutofit/>
          </a:bodyPr>
          <a:lstStyle/>
          <a:p>
            <a:pPr marL="0" indent="0">
              <a:buNone/>
            </a:pPr>
            <a:r>
              <a:rPr lang="en-US" b="1" dirty="0"/>
              <a:t>These things I have written to you who believe in the name of the Son of God, that you may know that you have eternal life, and that you may continue to believe in the name of the Son of God.</a:t>
            </a:r>
          </a:p>
          <a:p>
            <a:pPr marL="0" indent="0">
              <a:buNone/>
            </a:pPr>
            <a:endParaRPr lang="en-US" sz="800" b="1" dirty="0"/>
          </a:p>
          <a:p>
            <a:pPr marL="0" indent="0">
              <a:buNone/>
            </a:pPr>
            <a:r>
              <a:rPr lang="en-US" b="1" dirty="0"/>
              <a:t>1 John 5:13</a:t>
            </a:r>
          </a:p>
        </p:txBody>
      </p:sp>
      <p:pic>
        <p:nvPicPr>
          <p:cNvPr id="4" name="Picture 2" descr="https://saintlukesallenpark.files.wordpress.com/2017/03/febnewsletterimg.jpg">
            <a:extLst>
              <a:ext uri="{FF2B5EF4-FFF2-40B4-BE49-F238E27FC236}">
                <a16:creationId xmlns:a16="http://schemas.microsoft.com/office/drawing/2014/main" id="{6EA9BF94-881B-4D7E-8EE0-29B69007C89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54130" y="4678018"/>
            <a:ext cx="3027673" cy="1796077"/>
          </a:xfrm>
          <a:prstGeom prst="rect">
            <a:avLst/>
          </a:prstGeom>
          <a:noFill/>
          <a:extLst>
            <a:ext uri="{909E8E84-426E-40DD-AFC4-6F175D3DCCD1}">
              <a14:hiddenFill xmlns:a14="http://schemas.microsoft.com/office/drawing/2010/main">
                <a:solidFill>
                  <a:srgbClr val="FFFFFF"/>
                </a:solidFill>
              </a14:hiddenFill>
            </a:ext>
          </a:extLst>
        </p:spPr>
      </p:pic>
      <p:sp>
        <p:nvSpPr>
          <p:cNvPr id="6" name="Title 5">
            <a:extLst>
              <a:ext uri="{FF2B5EF4-FFF2-40B4-BE49-F238E27FC236}">
                <a16:creationId xmlns:a16="http://schemas.microsoft.com/office/drawing/2014/main" id="{76FF94B3-F714-43A5-A6DC-675C7D00F0FC}"/>
              </a:ext>
            </a:extLst>
          </p:cNvPr>
          <p:cNvSpPr>
            <a:spLocks noGrp="1"/>
          </p:cNvSpPr>
          <p:nvPr>
            <p:ph type="title"/>
          </p:nvPr>
        </p:nvSpPr>
        <p:spPr>
          <a:xfrm>
            <a:off x="628650" y="365126"/>
            <a:ext cx="7886700" cy="1163367"/>
          </a:xfrm>
        </p:spPr>
        <p:txBody>
          <a:bodyPr/>
          <a:lstStyle/>
          <a:p>
            <a:pPr algn="ctr"/>
            <a:r>
              <a:rPr lang="en-US" b="1" dirty="0">
                <a:latin typeface="+mn-lt"/>
              </a:rPr>
              <a:t>We can know the facts! </a:t>
            </a:r>
          </a:p>
        </p:txBody>
      </p:sp>
    </p:spTree>
    <p:extLst>
      <p:ext uri="{BB962C8B-B14F-4D97-AF65-F5344CB8AC3E}">
        <p14:creationId xmlns:p14="http://schemas.microsoft.com/office/powerpoint/2010/main" val="2517019898"/>
      </p:ext>
    </p:extLst>
  </p:cSld>
  <p:clrMapOvr>
    <a:masterClrMapping/>
  </p:clrMapOvr>
  <p:transition spd="slow">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825625"/>
            <a:ext cx="7886700" cy="4351338"/>
          </a:xfrm>
        </p:spPr>
        <p:txBody>
          <a:bodyPr>
            <a:normAutofit/>
          </a:bodyPr>
          <a:lstStyle/>
          <a:p>
            <a:pPr marL="0" indent="0">
              <a:buNone/>
            </a:pPr>
            <a:r>
              <a:rPr lang="en-US" b="1" dirty="0"/>
              <a:t>How that by revelation He made known to me the mystery (as I have briefly written already, </a:t>
            </a:r>
          </a:p>
          <a:p>
            <a:pPr marL="0" indent="0">
              <a:buNone/>
            </a:pPr>
            <a:r>
              <a:rPr lang="en-US" b="1" dirty="0"/>
              <a:t>by which, when you read, you may understand my knowledge in the mystery of Christ).</a:t>
            </a:r>
          </a:p>
          <a:p>
            <a:pPr marL="0" indent="0">
              <a:buNone/>
            </a:pPr>
            <a:endParaRPr lang="en-US" sz="800" b="1" dirty="0"/>
          </a:p>
          <a:p>
            <a:pPr marL="0" indent="0">
              <a:buNone/>
            </a:pPr>
            <a:r>
              <a:rPr lang="en-US" b="1" dirty="0"/>
              <a:t>Ephesians 3:3-4</a:t>
            </a:r>
          </a:p>
        </p:txBody>
      </p:sp>
      <p:pic>
        <p:nvPicPr>
          <p:cNvPr id="4" name="Picture 2" descr="https://saintlukesallenpark.files.wordpress.com/2017/03/febnewsletterimg.jpg">
            <a:extLst>
              <a:ext uri="{FF2B5EF4-FFF2-40B4-BE49-F238E27FC236}">
                <a16:creationId xmlns:a16="http://schemas.microsoft.com/office/drawing/2014/main" id="{6EA9BF94-881B-4D7E-8EE0-29B69007C89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54130" y="4678018"/>
            <a:ext cx="3027673" cy="1796077"/>
          </a:xfrm>
          <a:prstGeom prst="rect">
            <a:avLst/>
          </a:prstGeom>
          <a:noFill/>
          <a:extLst>
            <a:ext uri="{909E8E84-426E-40DD-AFC4-6F175D3DCCD1}">
              <a14:hiddenFill xmlns:a14="http://schemas.microsoft.com/office/drawing/2010/main">
                <a:solidFill>
                  <a:srgbClr val="FFFFFF"/>
                </a:solidFill>
              </a14:hiddenFill>
            </a:ext>
          </a:extLst>
        </p:spPr>
      </p:pic>
      <p:sp>
        <p:nvSpPr>
          <p:cNvPr id="6" name="Title 5">
            <a:extLst>
              <a:ext uri="{FF2B5EF4-FFF2-40B4-BE49-F238E27FC236}">
                <a16:creationId xmlns:a16="http://schemas.microsoft.com/office/drawing/2014/main" id="{76FF94B3-F714-43A5-A6DC-675C7D00F0FC}"/>
              </a:ext>
            </a:extLst>
          </p:cNvPr>
          <p:cNvSpPr>
            <a:spLocks noGrp="1"/>
          </p:cNvSpPr>
          <p:nvPr>
            <p:ph type="title"/>
          </p:nvPr>
        </p:nvSpPr>
        <p:spPr>
          <a:xfrm>
            <a:off x="628650" y="365126"/>
            <a:ext cx="7886700" cy="1163367"/>
          </a:xfrm>
        </p:spPr>
        <p:txBody>
          <a:bodyPr/>
          <a:lstStyle/>
          <a:p>
            <a:pPr algn="ctr"/>
            <a:r>
              <a:rPr lang="en-US" b="1" dirty="0">
                <a:latin typeface="+mn-lt"/>
              </a:rPr>
              <a:t>We can know the facts! </a:t>
            </a:r>
          </a:p>
        </p:txBody>
      </p:sp>
    </p:spTree>
    <p:extLst>
      <p:ext uri="{BB962C8B-B14F-4D97-AF65-F5344CB8AC3E}">
        <p14:creationId xmlns:p14="http://schemas.microsoft.com/office/powerpoint/2010/main" val="2294805182"/>
      </p:ext>
    </p:extLst>
  </p:cSld>
  <p:clrMapOvr>
    <a:masterClrMapping/>
  </p:clrMapOvr>
  <p:transition spd="slow">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999848"/>
          </a:xfrm>
          <a:solidFill>
            <a:srgbClr val="002060"/>
          </a:solidFill>
          <a:ln>
            <a:solidFill>
              <a:schemeClr val="tx1"/>
            </a:solidFill>
          </a:ln>
          <a:effectLst>
            <a:outerShdw blurRad="50800" dist="38100" dir="2700000" algn="tl" rotWithShape="0">
              <a:prstClr val="black">
                <a:alpha val="40000"/>
              </a:prstClr>
            </a:outerShdw>
          </a:effectLst>
        </p:spPr>
        <p:txBody>
          <a:bodyPr>
            <a:normAutofit/>
          </a:bodyPr>
          <a:lstStyle/>
          <a:p>
            <a:pPr algn="ctr"/>
            <a:r>
              <a:rPr lang="en-US" sz="3600" b="1" dirty="0">
                <a:solidFill>
                  <a:schemeClr val="bg1"/>
                </a:solidFill>
                <a:latin typeface="+mn-lt"/>
              </a:rPr>
              <a:t>1. “I’m a good person.”</a:t>
            </a:r>
          </a:p>
        </p:txBody>
      </p:sp>
      <p:sp>
        <p:nvSpPr>
          <p:cNvPr id="3" name="Content Placeholder 2"/>
          <p:cNvSpPr>
            <a:spLocks noGrp="1"/>
          </p:cNvSpPr>
          <p:nvPr>
            <p:ph idx="1"/>
          </p:nvPr>
        </p:nvSpPr>
        <p:spPr>
          <a:xfrm>
            <a:off x="628650" y="1825625"/>
            <a:ext cx="7886700" cy="4351338"/>
          </a:xfrm>
        </p:spPr>
        <p:txBody>
          <a:bodyPr>
            <a:normAutofit/>
          </a:bodyPr>
          <a:lstStyle/>
          <a:p>
            <a:r>
              <a:rPr lang="en-US" b="1" dirty="0"/>
              <a:t>All of us have sinned and are in need of salvation (Rom. 3:10, 23). </a:t>
            </a:r>
          </a:p>
          <a:p>
            <a:r>
              <a:rPr lang="en-US" b="1" dirty="0"/>
              <a:t>We are not saved by our goodness or righteousness (Titus 3:5). </a:t>
            </a:r>
          </a:p>
          <a:p>
            <a:r>
              <a:rPr lang="en-US" b="1" dirty="0"/>
              <a:t>Cornelius was a good man, but there was something he had to do (Acts 10:1-6, 48; 11:14). </a:t>
            </a:r>
          </a:p>
        </p:txBody>
      </p:sp>
    </p:spTree>
    <p:extLst>
      <p:ext uri="{BB962C8B-B14F-4D97-AF65-F5344CB8AC3E}">
        <p14:creationId xmlns:p14="http://schemas.microsoft.com/office/powerpoint/2010/main" val="211307508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999848"/>
          </a:xfrm>
          <a:solidFill>
            <a:srgbClr val="002060"/>
          </a:solidFill>
          <a:ln>
            <a:solidFill>
              <a:schemeClr val="tx1"/>
            </a:solidFill>
          </a:ln>
          <a:effectLst>
            <a:outerShdw blurRad="50800" dist="38100" dir="2700000" algn="tl" rotWithShape="0">
              <a:prstClr val="black">
                <a:alpha val="40000"/>
              </a:prstClr>
            </a:outerShdw>
          </a:effectLst>
        </p:spPr>
        <p:txBody>
          <a:bodyPr>
            <a:normAutofit/>
          </a:bodyPr>
          <a:lstStyle/>
          <a:p>
            <a:pPr algn="ctr"/>
            <a:r>
              <a:rPr lang="en-US" sz="3600" b="1" dirty="0">
                <a:solidFill>
                  <a:schemeClr val="bg1"/>
                </a:solidFill>
                <a:latin typeface="+mn-lt"/>
              </a:rPr>
              <a:t>2. “I’ve been too bad.”</a:t>
            </a:r>
          </a:p>
        </p:txBody>
      </p:sp>
      <p:sp>
        <p:nvSpPr>
          <p:cNvPr id="3" name="Content Placeholder 2"/>
          <p:cNvSpPr>
            <a:spLocks noGrp="1"/>
          </p:cNvSpPr>
          <p:nvPr>
            <p:ph idx="1"/>
          </p:nvPr>
        </p:nvSpPr>
        <p:spPr>
          <a:xfrm>
            <a:off x="628650" y="1825625"/>
            <a:ext cx="7886700" cy="4351338"/>
          </a:xfrm>
        </p:spPr>
        <p:txBody>
          <a:bodyPr>
            <a:normAutofit/>
          </a:bodyPr>
          <a:lstStyle/>
          <a:p>
            <a:r>
              <a:rPr lang="en-US" b="1" dirty="0"/>
              <a:t>Consider what the Jews on Pentecost had done to Jesus (Acts 2:23, 36-38). </a:t>
            </a:r>
          </a:p>
          <a:p>
            <a:r>
              <a:rPr lang="en-US" b="1" dirty="0"/>
              <a:t>Consider what Paul had done.</a:t>
            </a:r>
          </a:p>
          <a:p>
            <a:pPr lvl="1"/>
            <a:r>
              <a:rPr lang="en-US" sz="2800" b="1" dirty="0"/>
              <a:t>Acts 26:9-10; Gal. 1:13; 1 Tim. 1:15</a:t>
            </a:r>
          </a:p>
        </p:txBody>
      </p:sp>
    </p:spTree>
    <p:extLst>
      <p:ext uri="{BB962C8B-B14F-4D97-AF65-F5344CB8AC3E}">
        <p14:creationId xmlns:p14="http://schemas.microsoft.com/office/powerpoint/2010/main" val="42860133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1460498"/>
          </a:xfrm>
          <a:solidFill>
            <a:srgbClr val="002060"/>
          </a:solidFill>
          <a:ln>
            <a:solidFill>
              <a:schemeClr val="tx1"/>
            </a:solidFill>
          </a:ln>
          <a:effectLst>
            <a:outerShdw blurRad="50800" dist="38100" dir="2700000" algn="tl" rotWithShape="0">
              <a:prstClr val="black">
                <a:alpha val="40000"/>
              </a:prstClr>
            </a:outerShdw>
          </a:effectLst>
        </p:spPr>
        <p:txBody>
          <a:bodyPr>
            <a:normAutofit/>
          </a:bodyPr>
          <a:lstStyle/>
          <a:p>
            <a:pPr algn="ctr"/>
            <a:r>
              <a:rPr lang="en-US" sz="3600" b="1" dirty="0">
                <a:solidFill>
                  <a:schemeClr val="bg1"/>
                </a:solidFill>
                <a:latin typeface="+mn-lt"/>
              </a:rPr>
              <a:t>3. “God has already chosen who will be saved and who will be lost.”</a:t>
            </a:r>
          </a:p>
        </p:txBody>
      </p:sp>
      <p:sp>
        <p:nvSpPr>
          <p:cNvPr id="3" name="Content Placeholder 2"/>
          <p:cNvSpPr>
            <a:spLocks noGrp="1"/>
          </p:cNvSpPr>
          <p:nvPr>
            <p:ph idx="1"/>
          </p:nvPr>
        </p:nvSpPr>
        <p:spPr>
          <a:xfrm>
            <a:off x="628650" y="2146851"/>
            <a:ext cx="7886700" cy="4030111"/>
          </a:xfrm>
        </p:spPr>
        <p:txBody>
          <a:bodyPr>
            <a:normAutofit/>
          </a:bodyPr>
          <a:lstStyle/>
          <a:p>
            <a:r>
              <a:rPr lang="en-US" b="1" dirty="0"/>
              <a:t>God is not a respecter of persons (Acts 10:34-35). </a:t>
            </a:r>
          </a:p>
          <a:p>
            <a:r>
              <a:rPr lang="en-US" b="1" dirty="0"/>
              <a:t>The gospel call is extended to everyone. </a:t>
            </a:r>
          </a:p>
          <a:p>
            <a:pPr lvl="1"/>
            <a:r>
              <a:rPr lang="en-US" sz="2800" b="1" dirty="0"/>
              <a:t>Mark 16:15-16; 1 Tim. 2:3-4; Rev. 22:17 </a:t>
            </a:r>
          </a:p>
          <a:p>
            <a:pPr lvl="1"/>
            <a:endParaRPr lang="en-US" sz="800" b="1" dirty="0"/>
          </a:p>
          <a:p>
            <a:r>
              <a:rPr lang="en-US" b="1" dirty="0"/>
              <a:t>God has </a:t>
            </a:r>
            <a:r>
              <a:rPr lang="en-US" b="1" i="1" dirty="0"/>
              <a:t>chosen</a:t>
            </a:r>
            <a:r>
              <a:rPr lang="en-US" b="1" dirty="0"/>
              <a:t> and </a:t>
            </a:r>
            <a:r>
              <a:rPr lang="en-US" b="1" i="1" dirty="0"/>
              <a:t>predestined</a:t>
            </a:r>
            <a:r>
              <a:rPr lang="en-US" b="1" dirty="0"/>
              <a:t> to save those who come to Him through His Son (Eph. 1:4-5). </a:t>
            </a:r>
          </a:p>
          <a:p>
            <a:pPr lvl="1"/>
            <a:r>
              <a:rPr lang="en-US" sz="2800" b="1" dirty="0"/>
              <a:t>Coming to Christ for salvation is our choice to make! </a:t>
            </a:r>
          </a:p>
        </p:txBody>
      </p:sp>
    </p:spTree>
    <p:extLst>
      <p:ext uri="{BB962C8B-B14F-4D97-AF65-F5344CB8AC3E}">
        <p14:creationId xmlns:p14="http://schemas.microsoft.com/office/powerpoint/2010/main" val="36232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wipe(left)">
                                      <p:cBhvr>
                                        <p:cTn id="20" dur="500"/>
                                        <p:tgtEl>
                                          <p:spTgt spid="3">
                                            <p:txEl>
                                              <p:pRg st="4" end="4"/>
                                            </p:txEl>
                                          </p:spTgt>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wipe(left)">
                                      <p:cBhvr>
                                        <p:cTn id="23"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68</TotalTime>
  <Words>599</Words>
  <Application>Microsoft Office PowerPoint</Application>
  <PresentationFormat>On-screen Show (4:3)</PresentationFormat>
  <Paragraphs>59</Paragraphs>
  <Slides>14</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14</vt:i4>
      </vt:variant>
    </vt:vector>
  </HeadingPairs>
  <TitlesOfParts>
    <vt:vector size="19" baseType="lpstr">
      <vt:lpstr>Arial</vt:lpstr>
      <vt:lpstr>Calibri</vt:lpstr>
      <vt:lpstr>Calibri Light</vt:lpstr>
      <vt:lpstr>1_Office Theme</vt:lpstr>
      <vt:lpstr>2_Office Theme</vt:lpstr>
      <vt:lpstr>PowerPoint Presentation</vt:lpstr>
      <vt:lpstr>Dangerous Assumptions</vt:lpstr>
      <vt:lpstr>PowerPoint Presentation</vt:lpstr>
      <vt:lpstr>We can know the facts! </vt:lpstr>
      <vt:lpstr>We can know the facts! </vt:lpstr>
      <vt:lpstr>We can know the facts! </vt:lpstr>
      <vt:lpstr>1. “I’m a good person.”</vt:lpstr>
      <vt:lpstr>2. “I’ve been too bad.”</vt:lpstr>
      <vt:lpstr>3. “God has already chosen who will be saved and who will be lost.”</vt:lpstr>
      <vt:lpstr>4. “God is OK with whatever I do.”</vt:lpstr>
      <vt:lpstr>5. “It’s too late for me to be saved.”</vt:lpstr>
      <vt:lpstr>6. “I have plenty of time.”</vt:lpstr>
      <vt:lpstr>What must I do to be saved?</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Hepner</dc:creator>
  <cp:lastModifiedBy>Michael Hepner</cp:lastModifiedBy>
  <cp:revision>16</cp:revision>
  <dcterms:created xsi:type="dcterms:W3CDTF">2013-03-24T12:46:42Z</dcterms:created>
  <dcterms:modified xsi:type="dcterms:W3CDTF">2019-11-04T14:02:15Z</dcterms:modified>
</cp:coreProperties>
</file>