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5"/>
  </p:notesMasterIdLst>
  <p:sldIdLst>
    <p:sldId id="281" r:id="rId3"/>
    <p:sldId id="383" r:id="rId4"/>
    <p:sldId id="384" r:id="rId5"/>
    <p:sldId id="385" r:id="rId6"/>
    <p:sldId id="386" r:id="rId7"/>
    <p:sldId id="387" r:id="rId8"/>
    <p:sldId id="388" r:id="rId9"/>
    <p:sldId id="389" r:id="rId10"/>
    <p:sldId id="390" r:id="rId11"/>
    <p:sldId id="391" r:id="rId12"/>
    <p:sldId id="392"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82" d="100"/>
          <a:sy n="82" d="100"/>
        </p:scale>
        <p:origin x="1272"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2CB71-1612-4340-A090-8DBB72E8E112}" type="datetimeFigureOut">
              <a:rPr lang="en-US" smtClean="0"/>
              <a:t>9/14/2019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B9E8-A75B-4334-83A1-A2A0AF163AA5}" type="slidenum">
              <a:rPr lang="en-US" smtClean="0"/>
              <a:t>‹#›</a:t>
            </a:fld>
            <a:endParaRPr lang="en-US"/>
          </a:p>
        </p:txBody>
      </p:sp>
    </p:spTree>
    <p:extLst>
      <p:ext uri="{BB962C8B-B14F-4D97-AF65-F5344CB8AC3E}">
        <p14:creationId xmlns:p14="http://schemas.microsoft.com/office/powerpoint/2010/main" val="132186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2" indent="0" algn="ctr">
              <a:buNone/>
              <a:defRPr>
                <a:solidFill>
                  <a:schemeClr val="tx1">
                    <a:tint val="75000"/>
                  </a:schemeClr>
                </a:solidFill>
              </a:defRPr>
            </a:lvl3pPr>
            <a:lvl4pPr marL="1371436" indent="0" algn="ctr">
              <a:buNone/>
              <a:defRPr>
                <a:solidFill>
                  <a:schemeClr val="tx1">
                    <a:tint val="75000"/>
                  </a:schemeClr>
                </a:solidFill>
              </a:defRPr>
            </a:lvl4pPr>
            <a:lvl5pPr marL="1828580" indent="0" algn="ctr">
              <a:buNone/>
              <a:defRPr>
                <a:solidFill>
                  <a:schemeClr val="tx1">
                    <a:tint val="75000"/>
                  </a:schemeClr>
                </a:solidFill>
              </a:defRPr>
            </a:lvl5pPr>
            <a:lvl6pPr marL="2285726" indent="0" algn="ctr">
              <a:buNone/>
              <a:defRPr>
                <a:solidFill>
                  <a:schemeClr val="tx1">
                    <a:tint val="75000"/>
                  </a:schemeClr>
                </a:solidFill>
              </a:defRPr>
            </a:lvl6pPr>
            <a:lvl7pPr marL="2742872"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077123-0F2D-5247-AFCA-000C9D593BB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402002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77123-0F2D-5247-AFCA-000C9D593BB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3205896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9"/>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2" indent="0">
              <a:buNone/>
              <a:defRPr sz="1600">
                <a:solidFill>
                  <a:schemeClr val="tx1">
                    <a:tint val="75000"/>
                  </a:schemeClr>
                </a:solidFill>
              </a:defRPr>
            </a:lvl3pPr>
            <a:lvl4pPr marL="1371436" indent="0">
              <a:buNone/>
              <a:defRPr sz="1400">
                <a:solidFill>
                  <a:schemeClr val="tx1">
                    <a:tint val="75000"/>
                  </a:schemeClr>
                </a:solidFill>
              </a:defRPr>
            </a:lvl4pPr>
            <a:lvl5pPr marL="1828580" indent="0">
              <a:buNone/>
              <a:defRPr sz="1400">
                <a:solidFill>
                  <a:schemeClr val="tx1">
                    <a:tint val="75000"/>
                  </a:schemeClr>
                </a:solidFill>
              </a:defRPr>
            </a:lvl5pPr>
            <a:lvl6pPr marL="2285726" indent="0">
              <a:buNone/>
              <a:defRPr sz="1400">
                <a:solidFill>
                  <a:schemeClr val="tx1">
                    <a:tint val="75000"/>
                  </a:schemeClr>
                </a:solidFill>
              </a:defRPr>
            </a:lvl6pPr>
            <a:lvl7pPr marL="2742872"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77123-0F2D-5247-AFCA-000C9D593BB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401522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077123-0F2D-5247-AFCA-000C9D593BB6}"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177763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22"/>
            <a:ext cx="4040188" cy="639762"/>
          </a:xfrm>
        </p:spPr>
        <p:txBody>
          <a:bodyPr anchor="b"/>
          <a:lstStyle>
            <a:lvl1pPr marL="0" indent="0">
              <a:buNone/>
              <a:defRPr sz="2400" b="1"/>
            </a:lvl1pPr>
            <a:lvl2pPr marL="457146" indent="0">
              <a:buNone/>
              <a:defRPr sz="2000" b="1"/>
            </a:lvl2pPr>
            <a:lvl3pPr marL="914292" indent="0">
              <a:buNone/>
              <a:defRPr sz="1800" b="1"/>
            </a:lvl3pPr>
            <a:lvl4pPr marL="1371436" indent="0">
              <a:buNone/>
              <a:defRPr sz="1600" b="1"/>
            </a:lvl4pPr>
            <a:lvl5pPr marL="1828580" indent="0">
              <a:buNone/>
              <a:defRPr sz="1600" b="1"/>
            </a:lvl5pPr>
            <a:lvl6pPr marL="2285726" indent="0">
              <a:buNone/>
              <a:defRPr sz="1600" b="1"/>
            </a:lvl6pPr>
            <a:lvl7pPr marL="2742872"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22"/>
            <a:ext cx="4041775" cy="639762"/>
          </a:xfrm>
        </p:spPr>
        <p:txBody>
          <a:bodyPr anchor="b"/>
          <a:lstStyle>
            <a:lvl1pPr marL="0" indent="0">
              <a:buNone/>
              <a:defRPr sz="2400" b="1"/>
            </a:lvl1pPr>
            <a:lvl2pPr marL="457146" indent="0">
              <a:buNone/>
              <a:defRPr sz="2000" b="1"/>
            </a:lvl2pPr>
            <a:lvl3pPr marL="914292" indent="0">
              <a:buNone/>
              <a:defRPr sz="1800" b="1"/>
            </a:lvl3pPr>
            <a:lvl4pPr marL="1371436" indent="0">
              <a:buNone/>
              <a:defRPr sz="1600" b="1"/>
            </a:lvl4pPr>
            <a:lvl5pPr marL="1828580" indent="0">
              <a:buNone/>
              <a:defRPr sz="1600" b="1"/>
            </a:lvl5pPr>
            <a:lvl6pPr marL="2285726" indent="0">
              <a:buNone/>
              <a:defRPr sz="1600" b="1"/>
            </a:lvl6pPr>
            <a:lvl7pPr marL="2742872"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077123-0F2D-5247-AFCA-000C9D593BB6}"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257228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077123-0F2D-5247-AFCA-000C9D593BB6}"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2563056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77123-0F2D-5247-AFCA-000C9D593BB6}"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706313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9"/>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4"/>
            <a:ext cx="3008314" cy="4691063"/>
          </a:xfrm>
        </p:spPr>
        <p:txBody>
          <a:bodyPr/>
          <a:lstStyle>
            <a:lvl1pPr marL="0" indent="0">
              <a:buNone/>
              <a:defRPr sz="1400"/>
            </a:lvl1pPr>
            <a:lvl2pPr marL="457146" indent="0">
              <a:buNone/>
              <a:defRPr sz="1200"/>
            </a:lvl2pPr>
            <a:lvl3pPr marL="914292" indent="0">
              <a:buNone/>
              <a:defRPr sz="1000"/>
            </a:lvl3pPr>
            <a:lvl4pPr marL="1371436" indent="0">
              <a:buNone/>
              <a:defRPr sz="900"/>
            </a:lvl4pPr>
            <a:lvl5pPr marL="1828580" indent="0">
              <a:buNone/>
              <a:defRPr sz="900"/>
            </a:lvl5pPr>
            <a:lvl6pPr marL="2285726" indent="0">
              <a:buNone/>
              <a:defRPr sz="900"/>
            </a:lvl6pPr>
            <a:lvl7pPr marL="2742872" indent="0">
              <a:buNone/>
              <a:defRPr sz="900"/>
            </a:lvl7pPr>
            <a:lvl8pPr marL="3200016" indent="0">
              <a:buNone/>
              <a:defRPr sz="900"/>
            </a:lvl8pPr>
            <a:lvl9pPr marL="365716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77123-0F2D-5247-AFCA-000C9D593BB6}"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181913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2" indent="0">
              <a:buNone/>
              <a:defRPr sz="2400"/>
            </a:lvl3pPr>
            <a:lvl4pPr marL="1371436" indent="0">
              <a:buNone/>
              <a:defRPr sz="2000"/>
            </a:lvl4pPr>
            <a:lvl5pPr marL="1828580" indent="0">
              <a:buNone/>
              <a:defRPr sz="2000"/>
            </a:lvl5pPr>
            <a:lvl6pPr marL="2285726" indent="0">
              <a:buNone/>
              <a:defRPr sz="2000"/>
            </a:lvl6pPr>
            <a:lvl7pPr marL="2742872"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2" indent="0">
              <a:buNone/>
              <a:defRPr sz="1000"/>
            </a:lvl3pPr>
            <a:lvl4pPr marL="1371436" indent="0">
              <a:buNone/>
              <a:defRPr sz="900"/>
            </a:lvl4pPr>
            <a:lvl5pPr marL="1828580" indent="0">
              <a:buNone/>
              <a:defRPr sz="900"/>
            </a:lvl5pPr>
            <a:lvl6pPr marL="2285726" indent="0">
              <a:buNone/>
              <a:defRPr sz="900"/>
            </a:lvl6pPr>
            <a:lvl7pPr marL="2742872" indent="0">
              <a:buNone/>
              <a:defRPr sz="900"/>
            </a:lvl7pPr>
            <a:lvl8pPr marL="3200016" indent="0">
              <a:buNone/>
              <a:defRPr sz="900"/>
            </a:lvl8pPr>
            <a:lvl9pPr marL="365716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77123-0F2D-5247-AFCA-000C9D593BB6}"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1129035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77123-0F2D-5247-AFCA-000C9D593BB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2049249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77123-0F2D-5247-AFCA-000C9D593BB6}"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A44B2E-55C1-0244-9D73-B09555623B19}" type="slidenum">
              <a:rPr lang="en-US" smtClean="0"/>
              <a:t>‹#›</a:t>
            </a:fld>
            <a:endParaRPr lang="en-US"/>
          </a:p>
        </p:txBody>
      </p:sp>
    </p:spTree>
    <p:extLst>
      <p:ext uri="{BB962C8B-B14F-4D97-AF65-F5344CB8AC3E}">
        <p14:creationId xmlns:p14="http://schemas.microsoft.com/office/powerpoint/2010/main" val="361972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9/14/2019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77123-0F2D-5247-AFCA-000C9D593BB6}" type="datetimeFigureOut">
              <a:rPr lang="en-US" smtClean="0"/>
              <a:t>9/14/2019</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44B2E-55C1-0244-9D73-B09555623B19}" type="slidenum">
              <a:rPr lang="en-US" smtClean="0"/>
              <a:t>‹#›</a:t>
            </a:fld>
            <a:endParaRPr lang="en-US"/>
          </a:p>
        </p:txBody>
      </p:sp>
    </p:spTree>
    <p:extLst>
      <p:ext uri="{BB962C8B-B14F-4D97-AF65-F5344CB8AC3E}">
        <p14:creationId xmlns:p14="http://schemas.microsoft.com/office/powerpoint/2010/main" val="4641485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0" indent="-285714"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3" indent="-228572"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08" indent="-228572"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2" indent="-228572"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298" indent="-228572"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44" indent="-228572"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88" indent="-228572"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32" indent="-228572"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2" algn="l" defTabSz="457146" rtl="0" eaLnBrk="1" latinLnBrk="0" hangingPunct="1">
        <a:defRPr sz="1800" kern="1200">
          <a:solidFill>
            <a:schemeClr val="tx1"/>
          </a:solidFill>
          <a:latin typeface="+mn-lt"/>
          <a:ea typeface="+mn-ea"/>
          <a:cs typeface="+mn-cs"/>
        </a:defRPr>
      </a:lvl3pPr>
      <a:lvl4pPr marL="1371436" algn="l" defTabSz="457146" rtl="0" eaLnBrk="1" latinLnBrk="0" hangingPunct="1">
        <a:defRPr sz="1800" kern="1200">
          <a:solidFill>
            <a:schemeClr val="tx1"/>
          </a:solidFill>
          <a:latin typeface="+mn-lt"/>
          <a:ea typeface="+mn-ea"/>
          <a:cs typeface="+mn-cs"/>
        </a:defRPr>
      </a:lvl4pPr>
      <a:lvl5pPr marL="1828580" algn="l" defTabSz="457146" rtl="0" eaLnBrk="1" latinLnBrk="0" hangingPunct="1">
        <a:defRPr sz="1800" kern="1200">
          <a:solidFill>
            <a:schemeClr val="tx1"/>
          </a:solidFill>
          <a:latin typeface="+mn-lt"/>
          <a:ea typeface="+mn-ea"/>
          <a:cs typeface="+mn-cs"/>
        </a:defRPr>
      </a:lvl5pPr>
      <a:lvl6pPr marL="2285726" algn="l" defTabSz="457146" rtl="0" eaLnBrk="1" latinLnBrk="0" hangingPunct="1">
        <a:defRPr sz="1800" kern="1200">
          <a:solidFill>
            <a:schemeClr val="tx1"/>
          </a:solidFill>
          <a:latin typeface="+mn-lt"/>
          <a:ea typeface="+mn-ea"/>
          <a:cs typeface="+mn-cs"/>
        </a:defRPr>
      </a:lvl6pPr>
      <a:lvl7pPr marL="2742872" algn="l" defTabSz="457146" rtl="0" eaLnBrk="1" latinLnBrk="0" hangingPunct="1">
        <a:defRPr sz="1800" kern="1200">
          <a:solidFill>
            <a:schemeClr val="tx1"/>
          </a:solidFill>
          <a:latin typeface="+mn-lt"/>
          <a:ea typeface="+mn-ea"/>
          <a:cs typeface="+mn-cs"/>
        </a:defRPr>
      </a:lvl7pPr>
      <a:lvl8pPr marL="3200016" algn="l" defTabSz="457146" rtl="0" eaLnBrk="1" latinLnBrk="0" hangingPunct="1">
        <a:defRPr sz="1800" kern="1200">
          <a:solidFill>
            <a:schemeClr val="tx1"/>
          </a:solidFill>
          <a:latin typeface="+mn-lt"/>
          <a:ea typeface="+mn-ea"/>
          <a:cs typeface="+mn-cs"/>
        </a:defRPr>
      </a:lvl8pPr>
      <a:lvl9pPr marL="3657161"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2" name="Title 1"/>
          <p:cNvSpPr>
            <a:spLocks noGrp="1"/>
          </p:cNvSpPr>
          <p:nvPr>
            <p:ph type="title"/>
          </p:nvPr>
        </p:nvSpPr>
        <p:spPr/>
        <p:txBody>
          <a:bodyPr/>
          <a:lstStyle/>
          <a:p>
            <a:r>
              <a:rPr lang="en-US" dirty="0">
                <a:solidFill>
                  <a:schemeClr val="bg1"/>
                </a:solidFill>
              </a:rPr>
              <a:t>Being Heavenly Minded:</a:t>
            </a:r>
          </a:p>
        </p:txBody>
      </p:sp>
      <p:sp>
        <p:nvSpPr>
          <p:cNvPr id="3" name="Content Placeholder 2"/>
          <p:cNvSpPr>
            <a:spLocks noGrp="1"/>
          </p:cNvSpPr>
          <p:nvPr>
            <p:ph idx="1"/>
          </p:nvPr>
        </p:nvSpPr>
        <p:spPr/>
        <p:txBody>
          <a:bodyPr/>
          <a:lstStyle/>
          <a:p>
            <a:r>
              <a:rPr lang="en-US" dirty="0">
                <a:solidFill>
                  <a:srgbClr val="FFFFFF"/>
                </a:solidFill>
              </a:rPr>
              <a:t>Helps us clarify our values and priorities</a:t>
            </a:r>
          </a:p>
          <a:p>
            <a:r>
              <a:rPr lang="en-US" dirty="0">
                <a:solidFill>
                  <a:srgbClr val="FFFFFF"/>
                </a:solidFill>
              </a:rPr>
              <a:t>Helps us live without stress</a:t>
            </a:r>
          </a:p>
          <a:p>
            <a:r>
              <a:rPr lang="en-US" dirty="0">
                <a:solidFill>
                  <a:srgbClr val="FFFFFF"/>
                </a:solidFill>
              </a:rPr>
              <a:t>Helps us endure trials </a:t>
            </a:r>
            <a:endParaRPr lang="en-US" dirty="0"/>
          </a:p>
          <a:p>
            <a:endParaRPr lang="en-US" dirty="0"/>
          </a:p>
        </p:txBody>
      </p:sp>
    </p:spTree>
    <p:extLst>
      <p:ext uri="{BB962C8B-B14F-4D97-AF65-F5344CB8AC3E}">
        <p14:creationId xmlns:p14="http://schemas.microsoft.com/office/powerpoint/2010/main" val="28153596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3" name="Content Placeholder 2"/>
          <p:cNvSpPr>
            <a:spLocks noGrp="1"/>
          </p:cNvSpPr>
          <p:nvPr>
            <p:ph idx="1"/>
          </p:nvPr>
        </p:nvSpPr>
        <p:spPr>
          <a:xfrm>
            <a:off x="1" y="571500"/>
            <a:ext cx="8859254" cy="3771636"/>
          </a:xfrm>
        </p:spPr>
        <p:txBody>
          <a:bodyPr>
            <a:noAutofit/>
          </a:bodyPr>
          <a:lstStyle/>
          <a:p>
            <a:pPr marL="0" indent="0" algn="ctr">
              <a:buNone/>
            </a:pPr>
            <a:r>
              <a:rPr lang="en-US" sz="3600" dirty="0">
                <a:solidFill>
                  <a:srgbClr val="FFFFFF"/>
                </a:solidFill>
                <a:effectLst>
                  <a:glow rad="63500">
                    <a:schemeClr val="accent2">
                      <a:satMod val="175000"/>
                      <a:alpha val="40000"/>
                    </a:schemeClr>
                  </a:glow>
                </a:effectLst>
              </a:rPr>
              <a:t>2 Corinthians 4:17–18</a:t>
            </a:r>
          </a:p>
          <a:p>
            <a:pPr marL="0" indent="0" algn="ctr">
              <a:buNone/>
            </a:pPr>
            <a:r>
              <a:rPr lang="en-US" sz="3600" dirty="0">
                <a:solidFill>
                  <a:srgbClr val="FFFFFF"/>
                </a:solidFill>
                <a:effectLst>
                  <a:glow rad="63500">
                    <a:schemeClr val="accent2">
                      <a:satMod val="175000"/>
                      <a:alpha val="40000"/>
                    </a:schemeClr>
                  </a:glow>
                </a:effectLst>
              </a:rPr>
              <a:t>For this light momentary affliction is preparing for us an eternal weight of glory beyond all comparison, as we look not to the things that are seen but to the things that are unseen. For the things that are seen are transient, but the things that are unseen are eternal.</a:t>
            </a:r>
          </a:p>
        </p:txBody>
      </p:sp>
    </p:spTree>
    <p:extLst>
      <p:ext uri="{BB962C8B-B14F-4D97-AF65-F5344CB8AC3E}">
        <p14:creationId xmlns:p14="http://schemas.microsoft.com/office/powerpoint/2010/main" val="71677695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mage-3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139554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2" name="Title 1"/>
          <p:cNvSpPr>
            <a:spLocks noGrp="1"/>
          </p:cNvSpPr>
          <p:nvPr>
            <p:ph type="title"/>
          </p:nvPr>
        </p:nvSpPr>
        <p:spPr/>
        <p:txBody>
          <a:bodyPr/>
          <a:lstStyle/>
          <a:p>
            <a:r>
              <a:rPr lang="en-US" dirty="0">
                <a:solidFill>
                  <a:schemeClr val="bg1"/>
                </a:solidFill>
              </a:rPr>
              <a:t>What’s Missing in Heaven?</a:t>
            </a:r>
          </a:p>
        </p:txBody>
      </p:sp>
      <p:sp>
        <p:nvSpPr>
          <p:cNvPr id="3" name="Content Placeholder 2"/>
          <p:cNvSpPr>
            <a:spLocks noGrp="1"/>
          </p:cNvSpPr>
          <p:nvPr>
            <p:ph idx="1"/>
          </p:nvPr>
        </p:nvSpPr>
        <p:spPr/>
        <p:txBody>
          <a:bodyPr/>
          <a:lstStyle/>
          <a:p>
            <a:r>
              <a:rPr lang="en-US" dirty="0">
                <a:solidFill>
                  <a:srgbClr val="FFFFFF"/>
                </a:solidFill>
              </a:rPr>
              <a:t>Temptation to Sin</a:t>
            </a:r>
          </a:p>
          <a:p>
            <a:r>
              <a:rPr lang="en-US" dirty="0">
                <a:solidFill>
                  <a:srgbClr val="FFFFFF"/>
                </a:solidFill>
              </a:rPr>
              <a:t>Struggle with Evil</a:t>
            </a:r>
          </a:p>
          <a:p>
            <a:r>
              <a:rPr lang="en-US" dirty="0">
                <a:solidFill>
                  <a:srgbClr val="FFFFFF"/>
                </a:solidFill>
              </a:rPr>
              <a:t>No more death</a:t>
            </a:r>
          </a:p>
          <a:p>
            <a:r>
              <a:rPr lang="en-US" dirty="0">
                <a:solidFill>
                  <a:srgbClr val="FFFFFF"/>
                </a:solidFill>
              </a:rPr>
              <a:t>Pressure of time</a:t>
            </a:r>
          </a:p>
          <a:p>
            <a:r>
              <a:rPr lang="en-US" dirty="0">
                <a:solidFill>
                  <a:srgbClr val="FFFFFF"/>
                </a:solidFill>
              </a:rPr>
              <a:t>Separation from God</a:t>
            </a:r>
          </a:p>
          <a:p>
            <a:endParaRPr lang="en-US" dirty="0"/>
          </a:p>
          <a:p>
            <a:endParaRPr lang="en-US" dirty="0"/>
          </a:p>
        </p:txBody>
      </p:sp>
    </p:spTree>
    <p:extLst>
      <p:ext uri="{BB962C8B-B14F-4D97-AF65-F5344CB8AC3E}">
        <p14:creationId xmlns:p14="http://schemas.microsoft.com/office/powerpoint/2010/main" val="41258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3" name="Content Placeholder 2"/>
          <p:cNvSpPr>
            <a:spLocks noGrp="1"/>
          </p:cNvSpPr>
          <p:nvPr>
            <p:ph idx="1"/>
          </p:nvPr>
        </p:nvSpPr>
        <p:spPr>
          <a:xfrm>
            <a:off x="235168" y="713395"/>
            <a:ext cx="8624089" cy="3771636"/>
          </a:xfrm>
        </p:spPr>
        <p:txBody>
          <a:bodyPr>
            <a:noAutofit/>
          </a:bodyPr>
          <a:lstStyle/>
          <a:p>
            <a:pPr marL="0" indent="0" algn="ctr">
              <a:buNone/>
            </a:pPr>
            <a:r>
              <a:rPr lang="en-US" sz="3600" dirty="0">
                <a:solidFill>
                  <a:srgbClr val="FFFFFF"/>
                </a:solidFill>
                <a:effectLst>
                  <a:glow rad="63500">
                    <a:schemeClr val="accent2">
                      <a:satMod val="175000"/>
                      <a:alpha val="40000"/>
                    </a:schemeClr>
                  </a:glow>
                </a:effectLst>
              </a:rPr>
              <a:t>Colossians 3:1–2</a:t>
            </a:r>
          </a:p>
          <a:p>
            <a:pPr marL="0" indent="0" algn="ctr">
              <a:buNone/>
            </a:pPr>
            <a:endParaRPr lang="en-US" sz="3600" dirty="0">
              <a:solidFill>
                <a:srgbClr val="FFFFFF"/>
              </a:solidFill>
              <a:effectLst>
                <a:glow rad="63500">
                  <a:schemeClr val="accent2">
                    <a:satMod val="175000"/>
                    <a:alpha val="40000"/>
                  </a:schemeClr>
                </a:glow>
              </a:effectLst>
            </a:endParaRPr>
          </a:p>
          <a:p>
            <a:pPr marL="0" indent="0" algn="ctr">
              <a:buNone/>
            </a:pPr>
            <a:r>
              <a:rPr lang="en-US" sz="3600" dirty="0">
                <a:solidFill>
                  <a:srgbClr val="FFFFFF"/>
                </a:solidFill>
                <a:effectLst>
                  <a:glow rad="63500">
                    <a:schemeClr val="accent2">
                      <a:satMod val="175000"/>
                      <a:alpha val="40000"/>
                    </a:schemeClr>
                  </a:glow>
                </a:effectLst>
              </a:rPr>
              <a:t>If then you have been raised with Christ, seek the things that are above, where Christ is, seated at the right hand of God. Set your minds on things that are above, not on things that are on earth. </a:t>
            </a:r>
          </a:p>
        </p:txBody>
      </p:sp>
    </p:spTree>
    <p:extLst>
      <p:ext uri="{BB962C8B-B14F-4D97-AF65-F5344CB8AC3E}">
        <p14:creationId xmlns:p14="http://schemas.microsoft.com/office/powerpoint/2010/main" val="39968720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2" name="Title 1"/>
          <p:cNvSpPr>
            <a:spLocks noGrp="1"/>
          </p:cNvSpPr>
          <p:nvPr>
            <p:ph type="title"/>
          </p:nvPr>
        </p:nvSpPr>
        <p:spPr/>
        <p:txBody>
          <a:bodyPr/>
          <a:lstStyle/>
          <a:p>
            <a:r>
              <a:rPr lang="en-US" dirty="0">
                <a:solidFill>
                  <a:schemeClr val="bg1"/>
                </a:solidFill>
              </a:rPr>
              <a:t>Being Heavenly Minded:</a:t>
            </a:r>
          </a:p>
        </p:txBody>
      </p:sp>
      <p:sp>
        <p:nvSpPr>
          <p:cNvPr id="3" name="Content Placeholder 2"/>
          <p:cNvSpPr>
            <a:spLocks noGrp="1"/>
          </p:cNvSpPr>
          <p:nvPr>
            <p:ph idx="1"/>
          </p:nvPr>
        </p:nvSpPr>
        <p:spPr/>
        <p:txBody>
          <a:bodyPr/>
          <a:lstStyle/>
          <a:p>
            <a:r>
              <a:rPr lang="en-US" dirty="0">
                <a:solidFill>
                  <a:srgbClr val="FFFFFF"/>
                </a:solidFill>
              </a:rPr>
              <a:t>Helps us clarify our values and priorities</a:t>
            </a:r>
          </a:p>
          <a:p>
            <a:endParaRPr lang="en-US" dirty="0"/>
          </a:p>
          <a:p>
            <a:endParaRPr lang="en-US" dirty="0"/>
          </a:p>
        </p:txBody>
      </p:sp>
    </p:spTree>
    <p:extLst>
      <p:ext uri="{BB962C8B-B14F-4D97-AF65-F5344CB8AC3E}">
        <p14:creationId xmlns:p14="http://schemas.microsoft.com/office/powerpoint/2010/main" val="27217530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3" name="Content Placeholder 2"/>
          <p:cNvSpPr>
            <a:spLocks noGrp="1"/>
          </p:cNvSpPr>
          <p:nvPr>
            <p:ph idx="1"/>
          </p:nvPr>
        </p:nvSpPr>
        <p:spPr>
          <a:xfrm>
            <a:off x="235168" y="713395"/>
            <a:ext cx="8624089" cy="3771636"/>
          </a:xfrm>
        </p:spPr>
        <p:txBody>
          <a:bodyPr>
            <a:noAutofit/>
          </a:bodyPr>
          <a:lstStyle/>
          <a:p>
            <a:pPr marL="0" indent="0" algn="ctr">
              <a:buNone/>
            </a:pPr>
            <a:r>
              <a:rPr lang="en-US" sz="3600" dirty="0">
                <a:solidFill>
                  <a:srgbClr val="FFFFFF"/>
                </a:solidFill>
                <a:effectLst>
                  <a:glow rad="63500">
                    <a:schemeClr val="accent2">
                      <a:satMod val="175000"/>
                      <a:alpha val="40000"/>
                    </a:schemeClr>
                  </a:glow>
                </a:effectLst>
              </a:rPr>
              <a:t>Mark 8:36–37</a:t>
            </a:r>
          </a:p>
          <a:p>
            <a:pPr marL="0" indent="0" algn="ctr">
              <a:buNone/>
            </a:pPr>
            <a:endParaRPr lang="en-US" sz="3600" dirty="0">
              <a:solidFill>
                <a:srgbClr val="FFFFFF"/>
              </a:solidFill>
              <a:effectLst>
                <a:glow rad="63500">
                  <a:schemeClr val="accent2">
                    <a:satMod val="175000"/>
                    <a:alpha val="40000"/>
                  </a:schemeClr>
                </a:glow>
              </a:effectLst>
            </a:endParaRPr>
          </a:p>
          <a:p>
            <a:pPr marL="0" indent="0" algn="ctr">
              <a:buNone/>
            </a:pPr>
            <a:r>
              <a:rPr lang="en-US" sz="3600" dirty="0">
                <a:solidFill>
                  <a:srgbClr val="FFFFFF"/>
                </a:solidFill>
                <a:effectLst>
                  <a:glow rad="63500">
                    <a:schemeClr val="accent2">
                      <a:satMod val="175000"/>
                      <a:alpha val="40000"/>
                    </a:schemeClr>
                  </a:glow>
                </a:effectLst>
              </a:rPr>
              <a:t>For what does it profit a man to gain the whole world and forfeit his soul? For what can a man give in return for his soul?</a:t>
            </a:r>
          </a:p>
        </p:txBody>
      </p:sp>
    </p:spTree>
    <p:extLst>
      <p:ext uri="{BB962C8B-B14F-4D97-AF65-F5344CB8AC3E}">
        <p14:creationId xmlns:p14="http://schemas.microsoft.com/office/powerpoint/2010/main" val="18497411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3" name="Content Placeholder 2"/>
          <p:cNvSpPr>
            <a:spLocks noGrp="1"/>
          </p:cNvSpPr>
          <p:nvPr>
            <p:ph idx="1"/>
          </p:nvPr>
        </p:nvSpPr>
        <p:spPr>
          <a:xfrm>
            <a:off x="235168" y="571500"/>
            <a:ext cx="8624089" cy="3771636"/>
          </a:xfrm>
        </p:spPr>
        <p:txBody>
          <a:bodyPr>
            <a:noAutofit/>
          </a:bodyPr>
          <a:lstStyle/>
          <a:p>
            <a:pPr marL="0" indent="0" algn="ctr">
              <a:buNone/>
            </a:pPr>
            <a:r>
              <a:rPr lang="en-US" dirty="0">
                <a:solidFill>
                  <a:srgbClr val="FFFFFF"/>
                </a:solidFill>
                <a:effectLst>
                  <a:glow rad="63500">
                    <a:schemeClr val="accent2">
                      <a:satMod val="175000"/>
                      <a:alpha val="40000"/>
                    </a:schemeClr>
                  </a:glow>
                </a:effectLst>
              </a:rPr>
              <a:t>1 Timothy 6:17–19</a:t>
            </a:r>
          </a:p>
          <a:p>
            <a:pPr marL="0" indent="0" algn="ctr">
              <a:buNone/>
            </a:pPr>
            <a:r>
              <a:rPr lang="en-US" dirty="0">
                <a:solidFill>
                  <a:srgbClr val="FFFFFF"/>
                </a:solidFill>
                <a:effectLst>
                  <a:glow rad="63500">
                    <a:schemeClr val="accent2">
                      <a:satMod val="175000"/>
                      <a:alpha val="40000"/>
                    </a:schemeClr>
                  </a:glow>
                </a:effectLst>
              </a:rPr>
              <a:t>As for the rich in this present age, charge them not to be haughty, nor to set their hopes on the uncertainty of riches, but on God, who richly provides us with everything to enjoy. They are to do good, to be rich in good works, to be generous and ready to share, thus storing up treasure for themselves as a good foundation for the future, so that they may take hold of that which is truly life. </a:t>
            </a:r>
          </a:p>
        </p:txBody>
      </p:sp>
    </p:spTree>
    <p:extLst>
      <p:ext uri="{BB962C8B-B14F-4D97-AF65-F5344CB8AC3E}">
        <p14:creationId xmlns:p14="http://schemas.microsoft.com/office/powerpoint/2010/main" val="182756140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2" name="Title 1"/>
          <p:cNvSpPr>
            <a:spLocks noGrp="1"/>
          </p:cNvSpPr>
          <p:nvPr>
            <p:ph type="title"/>
          </p:nvPr>
        </p:nvSpPr>
        <p:spPr/>
        <p:txBody>
          <a:bodyPr/>
          <a:lstStyle/>
          <a:p>
            <a:r>
              <a:rPr lang="en-US" dirty="0">
                <a:solidFill>
                  <a:schemeClr val="bg1"/>
                </a:solidFill>
              </a:rPr>
              <a:t>Being Heavenly Minded:</a:t>
            </a:r>
          </a:p>
        </p:txBody>
      </p:sp>
      <p:sp>
        <p:nvSpPr>
          <p:cNvPr id="3" name="Content Placeholder 2"/>
          <p:cNvSpPr>
            <a:spLocks noGrp="1"/>
          </p:cNvSpPr>
          <p:nvPr>
            <p:ph idx="1"/>
          </p:nvPr>
        </p:nvSpPr>
        <p:spPr/>
        <p:txBody>
          <a:bodyPr/>
          <a:lstStyle/>
          <a:p>
            <a:r>
              <a:rPr lang="en-US" dirty="0">
                <a:solidFill>
                  <a:srgbClr val="FFFFFF"/>
                </a:solidFill>
              </a:rPr>
              <a:t>Helps us clarify our values and priorities</a:t>
            </a:r>
          </a:p>
          <a:p>
            <a:r>
              <a:rPr lang="en-US" dirty="0">
                <a:solidFill>
                  <a:srgbClr val="FFFFFF"/>
                </a:solidFill>
              </a:rPr>
              <a:t>Helps us live without stress</a:t>
            </a:r>
          </a:p>
          <a:p>
            <a:pPr marL="0" indent="0">
              <a:buNone/>
            </a:pPr>
            <a:endParaRPr lang="en-US" dirty="0"/>
          </a:p>
        </p:txBody>
      </p:sp>
    </p:spTree>
    <p:extLst>
      <p:ext uri="{BB962C8B-B14F-4D97-AF65-F5344CB8AC3E}">
        <p14:creationId xmlns:p14="http://schemas.microsoft.com/office/powerpoint/2010/main" val="2221716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ived-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3" name="Content Placeholder 2"/>
          <p:cNvSpPr>
            <a:spLocks noGrp="1"/>
          </p:cNvSpPr>
          <p:nvPr>
            <p:ph idx="1"/>
          </p:nvPr>
        </p:nvSpPr>
        <p:spPr>
          <a:xfrm>
            <a:off x="235168" y="571500"/>
            <a:ext cx="8624089" cy="3771636"/>
          </a:xfrm>
        </p:spPr>
        <p:txBody>
          <a:bodyPr>
            <a:noAutofit/>
          </a:bodyPr>
          <a:lstStyle/>
          <a:p>
            <a:pPr marL="0" indent="0" algn="ctr">
              <a:buNone/>
            </a:pPr>
            <a:r>
              <a:rPr lang="en-US" dirty="0">
                <a:solidFill>
                  <a:srgbClr val="FFFFFF"/>
                </a:solidFill>
                <a:effectLst>
                  <a:glow rad="63500">
                    <a:schemeClr val="accent2">
                      <a:satMod val="175000"/>
                      <a:alpha val="40000"/>
                    </a:schemeClr>
                  </a:glow>
                </a:effectLst>
              </a:rPr>
              <a:t>Matthew 6:25</a:t>
            </a:r>
          </a:p>
          <a:p>
            <a:pPr marL="0" indent="0" algn="ctr">
              <a:buNone/>
            </a:pPr>
            <a:r>
              <a:rPr lang="en-US" dirty="0">
                <a:solidFill>
                  <a:srgbClr val="FFFFFF"/>
                </a:solidFill>
                <a:effectLst>
                  <a:glow rad="63500">
                    <a:schemeClr val="accent2">
                      <a:satMod val="175000"/>
                      <a:alpha val="40000"/>
                    </a:schemeClr>
                  </a:glow>
                </a:effectLst>
              </a:rPr>
              <a:t>“Therefore I tell you, do not be anxious about your life, what you will eat or what you will drink, nor about your body, what you will put on. Is not life more than food, and the body more than clothing?</a:t>
            </a:r>
          </a:p>
          <a:p>
            <a:pPr marL="0" indent="0" algn="ctr">
              <a:buNone/>
            </a:pPr>
            <a:endParaRPr lang="en-US" dirty="0">
              <a:solidFill>
                <a:srgbClr val="FFFFFF"/>
              </a:solidFill>
              <a:effectLst>
                <a:glow rad="63500">
                  <a:schemeClr val="accent2">
                    <a:satMod val="175000"/>
                    <a:alpha val="40000"/>
                  </a:schemeClr>
                </a:glow>
              </a:effectLst>
            </a:endParaRPr>
          </a:p>
          <a:p>
            <a:pPr marL="0" indent="0" algn="ctr">
              <a:buNone/>
            </a:pPr>
            <a:r>
              <a:rPr lang="en-US" dirty="0">
                <a:solidFill>
                  <a:srgbClr val="FFFFFF"/>
                </a:solidFill>
                <a:effectLst>
                  <a:glow rad="63500">
                    <a:schemeClr val="accent2">
                      <a:satMod val="175000"/>
                      <a:alpha val="40000"/>
                    </a:schemeClr>
                  </a:glow>
                </a:effectLst>
              </a:rPr>
              <a:t> Matthew 6:31</a:t>
            </a:r>
          </a:p>
          <a:p>
            <a:pPr marL="0" indent="0" algn="ctr">
              <a:buNone/>
            </a:pPr>
            <a:r>
              <a:rPr lang="en-US" dirty="0">
                <a:solidFill>
                  <a:srgbClr val="FFFFFF"/>
                </a:solidFill>
                <a:effectLst>
                  <a:glow rad="63500">
                    <a:schemeClr val="accent2">
                      <a:satMod val="175000"/>
                      <a:alpha val="40000"/>
                    </a:schemeClr>
                  </a:glow>
                </a:effectLst>
              </a:rPr>
              <a:t>Therefore do not be anxious, saying, ‘What shall we eat?’ or ‘What shall we drink?’ or ‘What shall we wear?’ </a:t>
            </a:r>
          </a:p>
        </p:txBody>
      </p:sp>
    </p:spTree>
    <p:extLst>
      <p:ext uri="{BB962C8B-B14F-4D97-AF65-F5344CB8AC3E}">
        <p14:creationId xmlns:p14="http://schemas.microsoft.com/office/powerpoint/2010/main" val="2717481885"/>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375</Words>
  <Application>Microsoft Office PowerPoint</Application>
  <PresentationFormat>On-screen Show (4:3)</PresentationFormat>
  <Paragraphs>30</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3_Office Theme</vt:lpstr>
      <vt:lpstr>PowerPoint Presentation</vt:lpstr>
      <vt:lpstr>PowerPoint Presentation</vt:lpstr>
      <vt:lpstr>What’s Missing in Heaven?</vt:lpstr>
      <vt:lpstr>PowerPoint Presentation</vt:lpstr>
      <vt:lpstr>Being Heavenly Minded:</vt:lpstr>
      <vt:lpstr>PowerPoint Presentation</vt:lpstr>
      <vt:lpstr>PowerPoint Presentation</vt:lpstr>
      <vt:lpstr>Being Heavenly Minded:</vt:lpstr>
      <vt:lpstr>PowerPoint Presentation</vt:lpstr>
      <vt:lpstr>Being Heavenly Minded: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16</cp:revision>
  <dcterms:created xsi:type="dcterms:W3CDTF">2013-03-24T12:46:42Z</dcterms:created>
  <dcterms:modified xsi:type="dcterms:W3CDTF">2019-09-14T21:25:21Z</dcterms:modified>
</cp:coreProperties>
</file>