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7"/>
  </p:notesMasterIdLst>
  <p:sldIdLst>
    <p:sldId id="258" r:id="rId3"/>
    <p:sldId id="280" r:id="rId4"/>
    <p:sldId id="281" r:id="rId5"/>
    <p:sldId id="257" r:id="rId6"/>
    <p:sldId id="260" r:id="rId7"/>
    <p:sldId id="261" r:id="rId8"/>
    <p:sldId id="282" r:id="rId9"/>
    <p:sldId id="263" r:id="rId10"/>
    <p:sldId id="264" r:id="rId11"/>
    <p:sldId id="265" r:id="rId12"/>
    <p:sldId id="266" r:id="rId13"/>
    <p:sldId id="267" r:id="rId14"/>
    <p:sldId id="268" r:id="rId15"/>
    <p:sldId id="25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00" autoAdjust="0"/>
    <p:restoredTop sz="94660"/>
  </p:normalViewPr>
  <p:slideViewPr>
    <p:cSldViewPr snapToGrid="0">
      <p:cViewPr varScale="1">
        <p:scale>
          <a:sx n="86" d="100"/>
          <a:sy n="86" d="100"/>
        </p:scale>
        <p:origin x="1152" y="5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0489C5-A397-4997-9DB4-74D42BE31C06}" type="datetimeFigureOut">
              <a:rPr lang="en-US" smtClean="0"/>
              <a:t>8/12/2019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69EFC-6A83-4333-BF4D-85E37C2CF44B}" type="slidenum">
              <a:rPr lang="en-US" smtClean="0"/>
              <a:t>‹#›</a:t>
            </a:fld>
            <a:endParaRPr lang="en-US"/>
          </a:p>
        </p:txBody>
      </p:sp>
    </p:spTree>
    <p:extLst>
      <p:ext uri="{BB962C8B-B14F-4D97-AF65-F5344CB8AC3E}">
        <p14:creationId xmlns:p14="http://schemas.microsoft.com/office/powerpoint/2010/main" val="512478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12452FD-9F56-424D-8B15-49085E522E17}" type="datetimeFigureOut">
              <a:rPr lang="en-US" smtClean="0"/>
              <a:t>8/12/2019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870719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2452FD-9F56-424D-8B15-49085E522E17}" type="datetimeFigureOut">
              <a:rPr lang="en-US" smtClean="0"/>
              <a:t>8/12/2019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1560126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2452FD-9F56-424D-8B15-49085E522E17}" type="datetimeFigureOut">
              <a:rPr lang="en-US" smtClean="0"/>
              <a:t>8/12/2019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15963161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12452FD-9F56-424D-8B15-49085E522E17}" type="datetimeFigureOut">
              <a:rPr lang="en-US" smtClean="0"/>
              <a:t>8/12/2019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2023850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2452FD-9F56-424D-8B15-49085E522E17}" type="datetimeFigureOut">
              <a:rPr lang="en-US" smtClean="0"/>
              <a:t>8/12/2019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3616249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2452FD-9F56-424D-8B15-49085E522E17}" type="datetimeFigureOut">
              <a:rPr lang="en-US" smtClean="0"/>
              <a:t>8/12/2019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17899036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2452FD-9F56-424D-8B15-49085E522E17}" type="datetimeFigureOut">
              <a:rPr lang="en-US" smtClean="0"/>
              <a:t>8/12/2019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2682710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2452FD-9F56-424D-8B15-49085E522E17}" type="datetimeFigureOut">
              <a:rPr lang="en-US" smtClean="0"/>
              <a:t>8/12/2019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23579207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2452FD-9F56-424D-8B15-49085E522E17}" type="datetimeFigureOut">
              <a:rPr lang="en-US" smtClean="0"/>
              <a:t>8/12/2019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6157878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2452FD-9F56-424D-8B15-49085E522E17}" type="datetimeFigureOut">
              <a:rPr lang="en-US" smtClean="0"/>
              <a:t>8/12/2019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18874474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2452FD-9F56-424D-8B15-49085E522E17}" type="datetimeFigureOut">
              <a:rPr lang="en-US" smtClean="0"/>
              <a:t>8/12/2019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1051435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2452FD-9F56-424D-8B15-49085E522E17}" type="datetimeFigureOut">
              <a:rPr lang="en-US" smtClean="0"/>
              <a:t>8/12/2019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1503724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2452FD-9F56-424D-8B15-49085E522E17}" type="datetimeFigureOut">
              <a:rPr lang="en-US" smtClean="0"/>
              <a:t>8/12/2019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10340443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2452FD-9F56-424D-8B15-49085E522E17}" type="datetimeFigureOut">
              <a:rPr lang="en-US" smtClean="0"/>
              <a:t>8/12/2019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2952105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2452FD-9F56-424D-8B15-49085E522E17}" type="datetimeFigureOut">
              <a:rPr lang="en-US" smtClean="0"/>
              <a:t>8/12/2019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673639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2452FD-9F56-424D-8B15-49085E522E17}" type="datetimeFigureOut">
              <a:rPr lang="en-US" smtClean="0"/>
              <a:t>8/12/2019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4010451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2452FD-9F56-424D-8B15-49085E522E17}" type="datetimeFigureOut">
              <a:rPr lang="en-US" smtClean="0"/>
              <a:t>8/12/2019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133551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2452FD-9F56-424D-8B15-49085E522E17}" type="datetimeFigureOut">
              <a:rPr lang="en-US" smtClean="0"/>
              <a:t>8/12/2019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3018246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2452FD-9F56-424D-8B15-49085E522E17}" type="datetimeFigureOut">
              <a:rPr lang="en-US" smtClean="0"/>
              <a:t>8/12/2019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1345056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2452FD-9F56-424D-8B15-49085E522E17}" type="datetimeFigureOut">
              <a:rPr lang="en-US" smtClean="0"/>
              <a:t>8/12/2019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2766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2452FD-9F56-424D-8B15-49085E522E17}" type="datetimeFigureOut">
              <a:rPr lang="en-US" smtClean="0"/>
              <a:t>8/12/2019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772265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2452FD-9F56-424D-8B15-49085E522E17}" type="datetimeFigureOut">
              <a:rPr lang="en-US" smtClean="0"/>
              <a:t>8/12/2019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2A6B8E-5596-467D-BA02-34DD8D1BCA71}" type="slidenum">
              <a:rPr lang="en-US" smtClean="0"/>
              <a:t>‹#›</a:t>
            </a:fld>
            <a:endParaRPr lang="en-US"/>
          </a:p>
        </p:txBody>
      </p:sp>
    </p:spTree>
    <p:extLst>
      <p:ext uri="{BB962C8B-B14F-4D97-AF65-F5344CB8AC3E}">
        <p14:creationId xmlns:p14="http://schemas.microsoft.com/office/powerpoint/2010/main" val="2132333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2452FD-9F56-424D-8B15-49085E522E17}" type="datetimeFigureOut">
              <a:rPr lang="en-US" smtClean="0"/>
              <a:t>8/12/2019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2A6B8E-5596-467D-BA02-34DD8D1BCA71}" type="slidenum">
              <a:rPr lang="en-US" smtClean="0"/>
              <a:t>‹#›</a:t>
            </a:fld>
            <a:endParaRPr lang="en-US"/>
          </a:p>
        </p:txBody>
      </p:sp>
    </p:spTree>
    <p:extLst>
      <p:ext uri="{BB962C8B-B14F-4D97-AF65-F5344CB8AC3E}">
        <p14:creationId xmlns:p14="http://schemas.microsoft.com/office/powerpoint/2010/main" val="2680601890"/>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2452FD-9F56-424D-8B15-49085E522E17}" type="datetimeFigureOut">
              <a:rPr lang="en-US" smtClean="0"/>
              <a:t>8/12/2019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2A6B8E-5596-467D-BA02-34DD8D1BCA71}" type="slidenum">
              <a:rPr lang="en-US" smtClean="0"/>
              <a:t>‹#›</a:t>
            </a:fld>
            <a:endParaRPr lang="en-US"/>
          </a:p>
        </p:txBody>
      </p:sp>
    </p:spTree>
    <p:extLst>
      <p:ext uri="{BB962C8B-B14F-4D97-AF65-F5344CB8AC3E}">
        <p14:creationId xmlns:p14="http://schemas.microsoft.com/office/powerpoint/2010/main" val="13835111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3670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41AA9-B488-4FA3-A0E7-21BD2AE64E68}"/>
              </a:ext>
            </a:extLst>
          </p:cNvPr>
          <p:cNvSpPr>
            <a:spLocks noGrp="1"/>
          </p:cNvSpPr>
          <p:nvPr>
            <p:ph type="title"/>
          </p:nvPr>
        </p:nvSpPr>
        <p:spPr/>
        <p:txBody>
          <a:bodyPr/>
          <a:lstStyle/>
          <a:p>
            <a:pPr algn="ctr"/>
            <a:r>
              <a:rPr lang="en-US" b="1" dirty="0">
                <a:latin typeface="+mn-lt"/>
              </a:rPr>
              <a:t>“A time to hate…” - Eccl. 3:8</a:t>
            </a:r>
          </a:p>
        </p:txBody>
      </p:sp>
      <p:sp>
        <p:nvSpPr>
          <p:cNvPr id="3" name="Content Placeholder 2">
            <a:extLst>
              <a:ext uri="{FF2B5EF4-FFF2-40B4-BE49-F238E27FC236}">
                <a16:creationId xmlns:a16="http://schemas.microsoft.com/office/drawing/2014/main" id="{0D2BE7DF-BB47-4334-AF6F-FD450C63F913}"/>
              </a:ext>
            </a:extLst>
          </p:cNvPr>
          <p:cNvSpPr>
            <a:spLocks noGrp="1"/>
          </p:cNvSpPr>
          <p:nvPr>
            <p:ph idx="1"/>
          </p:nvPr>
        </p:nvSpPr>
        <p:spPr/>
        <p:txBody>
          <a:bodyPr>
            <a:normAutofit/>
          </a:bodyPr>
          <a:lstStyle/>
          <a:p>
            <a:r>
              <a:rPr lang="en-US" b="1" i="1" dirty="0" err="1"/>
              <a:t>Miseo</a:t>
            </a:r>
            <a:r>
              <a:rPr lang="en-US" b="1" dirty="0"/>
              <a:t> is further defined: “of a right feeling of aversion from what is evil” (Vine’s). </a:t>
            </a:r>
          </a:p>
          <a:p>
            <a:endParaRPr lang="en-US" sz="800" b="1" dirty="0"/>
          </a:p>
          <a:p>
            <a:pPr lvl="0"/>
            <a:r>
              <a:rPr lang="en-US" b="1" dirty="0"/>
              <a:t>It is wrong to have malicious and unjustifiable feelings of animosity towards others, but it is right for Christians to have and exercise deep feelings of aversion towards things that are evil in the sight of God. </a:t>
            </a:r>
          </a:p>
        </p:txBody>
      </p:sp>
      <p:sp>
        <p:nvSpPr>
          <p:cNvPr id="4" name="Rectangle 3">
            <a:extLst>
              <a:ext uri="{FF2B5EF4-FFF2-40B4-BE49-F238E27FC236}">
                <a16:creationId xmlns:a16="http://schemas.microsoft.com/office/drawing/2014/main" id="{1CF058F6-0271-4A4D-A67D-74446045686E}"/>
              </a:ext>
            </a:extLst>
          </p:cNvPr>
          <p:cNvSpPr/>
          <p:nvPr/>
        </p:nvSpPr>
        <p:spPr>
          <a:xfrm>
            <a:off x="424070" y="2743200"/>
            <a:ext cx="8282608" cy="3568699"/>
          </a:xfrm>
          <a:prstGeom prst="rect">
            <a:avLst/>
          </a:prstGeom>
          <a:solidFill>
            <a:schemeClr val="accent1">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EE53E7A7-46C1-4497-8460-8EE17504C053}"/>
              </a:ext>
            </a:extLst>
          </p:cNvPr>
          <p:cNvSpPr txBox="1"/>
          <p:nvPr/>
        </p:nvSpPr>
        <p:spPr>
          <a:xfrm>
            <a:off x="821635" y="3882888"/>
            <a:ext cx="7487478" cy="193899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“But this you have, that you hate the deeds of the Nicolaitans, which I also hate.”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Revelation 2:6</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8104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41AA9-B488-4FA3-A0E7-21BD2AE64E68}"/>
              </a:ext>
            </a:extLst>
          </p:cNvPr>
          <p:cNvSpPr>
            <a:spLocks noGrp="1"/>
          </p:cNvSpPr>
          <p:nvPr>
            <p:ph type="title"/>
          </p:nvPr>
        </p:nvSpPr>
        <p:spPr/>
        <p:txBody>
          <a:bodyPr/>
          <a:lstStyle/>
          <a:p>
            <a:pPr algn="ctr"/>
            <a:r>
              <a:rPr lang="en-US" b="1" dirty="0">
                <a:latin typeface="+mn-lt"/>
              </a:rPr>
              <a:t>Bitter Fruits of Hate</a:t>
            </a:r>
          </a:p>
        </p:txBody>
      </p:sp>
      <p:sp>
        <p:nvSpPr>
          <p:cNvPr id="3" name="Content Placeholder 2">
            <a:extLst>
              <a:ext uri="{FF2B5EF4-FFF2-40B4-BE49-F238E27FC236}">
                <a16:creationId xmlns:a16="http://schemas.microsoft.com/office/drawing/2014/main" id="{0D2BE7DF-BB47-4334-AF6F-FD450C63F913}"/>
              </a:ext>
            </a:extLst>
          </p:cNvPr>
          <p:cNvSpPr>
            <a:spLocks noGrp="1"/>
          </p:cNvSpPr>
          <p:nvPr>
            <p:ph idx="1"/>
          </p:nvPr>
        </p:nvSpPr>
        <p:spPr/>
        <p:txBody>
          <a:bodyPr>
            <a:normAutofit/>
          </a:bodyPr>
          <a:lstStyle/>
          <a:p>
            <a:r>
              <a:rPr lang="en-US" sz="3200" b="1" dirty="0"/>
              <a:t>Stirs up Trouble - </a:t>
            </a:r>
            <a:r>
              <a:rPr lang="en-US" b="1" dirty="0">
                <a:solidFill>
                  <a:srgbClr val="002060"/>
                </a:solidFill>
              </a:rPr>
              <a:t>Prov. 10:12; Gen. 37:4, 5, 8</a:t>
            </a:r>
          </a:p>
          <a:p>
            <a:r>
              <a:rPr lang="en-US" sz="3200" b="1" dirty="0"/>
              <a:t>Leads to Murder - </a:t>
            </a:r>
            <a:br>
              <a:rPr lang="en-US" sz="3200" b="1" dirty="0"/>
            </a:br>
            <a:r>
              <a:rPr lang="en-US" sz="3200" b="1" dirty="0"/>
              <a:t>		</a:t>
            </a:r>
            <a:r>
              <a:rPr lang="en-US" b="1" dirty="0">
                <a:solidFill>
                  <a:srgbClr val="002060"/>
                </a:solidFill>
              </a:rPr>
              <a:t>Deut. 19:11; Gen. 37:20; 1 John 3:15</a:t>
            </a:r>
          </a:p>
          <a:p>
            <a:r>
              <a:rPr lang="en-US" sz="3200" b="1" dirty="0"/>
              <a:t>Produces Wicked Words - </a:t>
            </a:r>
            <a:br>
              <a:rPr lang="en-US" sz="3200" b="1" dirty="0"/>
            </a:br>
            <a:r>
              <a:rPr lang="en-US" sz="3200" b="1" dirty="0"/>
              <a:t>		</a:t>
            </a:r>
            <a:r>
              <a:rPr lang="en-US" b="1" dirty="0">
                <a:solidFill>
                  <a:srgbClr val="002060"/>
                </a:solidFill>
              </a:rPr>
              <a:t>Prov. 26:28; Matt. 12:33-37</a:t>
            </a:r>
            <a:endParaRPr lang="en-US" sz="3200" b="1" dirty="0">
              <a:solidFill>
                <a:srgbClr val="002060"/>
              </a:solidFill>
            </a:endParaRPr>
          </a:p>
          <a:p>
            <a:r>
              <a:rPr lang="en-US" sz="3200" b="1" dirty="0"/>
              <a:t>Seeks Revenge - </a:t>
            </a:r>
            <a:r>
              <a:rPr lang="en-US" b="1" dirty="0">
                <a:solidFill>
                  <a:srgbClr val="002060"/>
                </a:solidFill>
              </a:rPr>
              <a:t>Luke 6:27-31</a:t>
            </a:r>
          </a:p>
          <a:p>
            <a:r>
              <a:rPr lang="en-US" sz="3200" b="1" dirty="0"/>
              <a:t>Destroys the Soul - </a:t>
            </a:r>
            <a:r>
              <a:rPr lang="en-US" b="1" dirty="0">
                <a:solidFill>
                  <a:srgbClr val="002060"/>
                </a:solidFill>
              </a:rPr>
              <a:t>Gal. 5:19-21</a:t>
            </a:r>
            <a:endParaRPr lang="en-US" sz="3200" b="1" dirty="0">
              <a:solidFill>
                <a:srgbClr val="002060"/>
              </a:solidFill>
            </a:endParaRPr>
          </a:p>
        </p:txBody>
      </p:sp>
    </p:spTree>
    <p:extLst>
      <p:ext uri="{BB962C8B-B14F-4D97-AF65-F5344CB8AC3E}">
        <p14:creationId xmlns:p14="http://schemas.microsoft.com/office/powerpoint/2010/main" val="1834229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41AA9-B488-4FA3-A0E7-21BD2AE64E68}"/>
              </a:ext>
            </a:extLst>
          </p:cNvPr>
          <p:cNvSpPr>
            <a:spLocks noGrp="1"/>
          </p:cNvSpPr>
          <p:nvPr>
            <p:ph type="title"/>
          </p:nvPr>
        </p:nvSpPr>
        <p:spPr/>
        <p:txBody>
          <a:bodyPr/>
          <a:lstStyle/>
          <a:p>
            <a:pPr algn="ctr"/>
            <a:r>
              <a:rPr lang="en-US" b="1" dirty="0">
                <a:latin typeface="+mn-lt"/>
              </a:rPr>
              <a:t>How to Overcome Hatred</a:t>
            </a:r>
          </a:p>
        </p:txBody>
      </p:sp>
      <p:sp>
        <p:nvSpPr>
          <p:cNvPr id="3" name="Content Placeholder 2">
            <a:extLst>
              <a:ext uri="{FF2B5EF4-FFF2-40B4-BE49-F238E27FC236}">
                <a16:creationId xmlns:a16="http://schemas.microsoft.com/office/drawing/2014/main" id="{0D2BE7DF-BB47-4334-AF6F-FD450C63F913}"/>
              </a:ext>
            </a:extLst>
          </p:cNvPr>
          <p:cNvSpPr>
            <a:spLocks noGrp="1"/>
          </p:cNvSpPr>
          <p:nvPr>
            <p:ph idx="1"/>
          </p:nvPr>
        </p:nvSpPr>
        <p:spPr/>
        <p:txBody>
          <a:bodyPr>
            <a:normAutofit/>
          </a:bodyPr>
          <a:lstStyle/>
          <a:p>
            <a:r>
              <a:rPr lang="en-US" sz="3200" b="1" dirty="0"/>
              <a:t>Let it go - </a:t>
            </a:r>
            <a:r>
              <a:rPr lang="en-US" b="1" dirty="0">
                <a:solidFill>
                  <a:srgbClr val="002060"/>
                </a:solidFill>
              </a:rPr>
              <a:t>Phil. 3:13; 1 Pet. 5:7</a:t>
            </a:r>
          </a:p>
          <a:p>
            <a:r>
              <a:rPr lang="en-US" sz="3200" b="1" dirty="0"/>
              <a:t>Resolve issues with others - </a:t>
            </a:r>
            <a:br>
              <a:rPr lang="en-US" sz="3200" b="1" dirty="0"/>
            </a:br>
            <a:r>
              <a:rPr lang="en-US" sz="3200" b="1" dirty="0"/>
              <a:t>	</a:t>
            </a:r>
            <a:r>
              <a:rPr lang="en-US" b="1" dirty="0">
                <a:solidFill>
                  <a:srgbClr val="002060"/>
                </a:solidFill>
              </a:rPr>
              <a:t>Matthew 18:15-17; 5:23-24</a:t>
            </a:r>
          </a:p>
          <a:p>
            <a:r>
              <a:rPr lang="en-US" sz="3200" b="1" dirty="0"/>
              <a:t>Have regard for good things - </a:t>
            </a:r>
            <a:br>
              <a:rPr lang="en-US" sz="3200" b="1" dirty="0"/>
            </a:br>
            <a:r>
              <a:rPr lang="en-US" sz="3200" b="1" dirty="0"/>
              <a:t>	</a:t>
            </a:r>
            <a:r>
              <a:rPr lang="en-US" b="1" dirty="0">
                <a:solidFill>
                  <a:srgbClr val="002060"/>
                </a:solidFill>
              </a:rPr>
              <a:t>Rom. 12:17-21; 1 Pet. 3:9</a:t>
            </a:r>
            <a:endParaRPr lang="en-US" sz="3200" b="1" dirty="0">
              <a:solidFill>
                <a:srgbClr val="002060"/>
              </a:solidFill>
            </a:endParaRPr>
          </a:p>
          <a:p>
            <a:r>
              <a:rPr lang="en-US" sz="3200" b="1" dirty="0"/>
              <a:t>Learn to love as God loves - </a:t>
            </a:r>
            <a:br>
              <a:rPr lang="en-US" sz="3200" b="1" dirty="0"/>
            </a:br>
            <a:r>
              <a:rPr lang="en-US" sz="3200" b="1" dirty="0"/>
              <a:t>	</a:t>
            </a:r>
            <a:r>
              <a:rPr lang="en-US" b="1" dirty="0">
                <a:solidFill>
                  <a:srgbClr val="002060"/>
                </a:solidFill>
              </a:rPr>
              <a:t>1 John 3:14-16; 1 Thess. 4:9; Matt. 5:43-45</a:t>
            </a:r>
          </a:p>
        </p:txBody>
      </p:sp>
    </p:spTree>
    <p:extLst>
      <p:ext uri="{BB962C8B-B14F-4D97-AF65-F5344CB8AC3E}">
        <p14:creationId xmlns:p14="http://schemas.microsoft.com/office/powerpoint/2010/main" val="2142956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7958F-037C-4D0F-898F-A4FC695742E0}"/>
              </a:ext>
            </a:extLst>
          </p:cNvPr>
          <p:cNvSpPr>
            <a:spLocks noGrp="1"/>
          </p:cNvSpPr>
          <p:nvPr>
            <p:ph type="title"/>
          </p:nvPr>
        </p:nvSpPr>
        <p:spPr/>
        <p:txBody>
          <a:bodyPr/>
          <a:lstStyle/>
          <a:p>
            <a:pPr algn="ctr"/>
            <a:r>
              <a:rPr lang="en-US" b="1" dirty="0">
                <a:solidFill>
                  <a:schemeClr val="bg1"/>
                </a:solidFill>
                <a:latin typeface="+mn-lt"/>
              </a:rPr>
              <a:t>We must overcome hate!</a:t>
            </a:r>
          </a:p>
        </p:txBody>
      </p:sp>
      <p:sp>
        <p:nvSpPr>
          <p:cNvPr id="3" name="Content Placeholder 2">
            <a:extLst>
              <a:ext uri="{FF2B5EF4-FFF2-40B4-BE49-F238E27FC236}">
                <a16:creationId xmlns:a16="http://schemas.microsoft.com/office/drawing/2014/main" id="{FB3C1612-08BE-4179-A846-93303128CDC9}"/>
              </a:ext>
            </a:extLst>
          </p:cNvPr>
          <p:cNvSpPr>
            <a:spLocks noGrp="1"/>
          </p:cNvSpPr>
          <p:nvPr>
            <p:ph idx="1"/>
          </p:nvPr>
        </p:nvSpPr>
        <p:spPr>
          <a:xfrm>
            <a:off x="522633" y="1825625"/>
            <a:ext cx="8276811" cy="4351338"/>
          </a:xfrm>
        </p:spPr>
        <p:txBody>
          <a:bodyPr>
            <a:normAutofit/>
          </a:bodyPr>
          <a:lstStyle/>
          <a:p>
            <a:pPr marL="0" indent="0" algn="ctr">
              <a:buNone/>
            </a:pPr>
            <a:r>
              <a:rPr lang="en-US" sz="3200" b="1" dirty="0">
                <a:solidFill>
                  <a:schemeClr val="bg1"/>
                </a:solidFill>
              </a:rPr>
              <a:t>Given time and opportunity, hate will…</a:t>
            </a:r>
          </a:p>
          <a:p>
            <a:pPr lvl="0"/>
            <a:r>
              <a:rPr lang="en-US" sz="3200" b="1" dirty="0">
                <a:solidFill>
                  <a:schemeClr val="bg1"/>
                </a:solidFill>
              </a:rPr>
              <a:t>express itself in sinful ways, </a:t>
            </a:r>
          </a:p>
          <a:p>
            <a:pPr lvl="0"/>
            <a:r>
              <a:rPr lang="en-US" sz="3200" b="1" dirty="0">
                <a:solidFill>
                  <a:schemeClr val="bg1"/>
                </a:solidFill>
              </a:rPr>
              <a:t>harm others, </a:t>
            </a:r>
          </a:p>
          <a:p>
            <a:pPr lvl="0"/>
            <a:r>
              <a:rPr lang="en-US" sz="3200" b="1" dirty="0">
                <a:solidFill>
                  <a:schemeClr val="bg1"/>
                </a:solidFill>
              </a:rPr>
              <a:t>stop your light from shining in this dark world, </a:t>
            </a:r>
          </a:p>
          <a:p>
            <a:pPr lvl="0"/>
            <a:r>
              <a:rPr lang="en-US" sz="3200" b="1" dirty="0">
                <a:solidFill>
                  <a:schemeClr val="bg1"/>
                </a:solidFill>
              </a:rPr>
              <a:t>hinder the cause of Christ, </a:t>
            </a:r>
          </a:p>
          <a:p>
            <a:pPr lvl="0"/>
            <a:r>
              <a:rPr lang="en-US" sz="3200" b="1" dirty="0">
                <a:solidFill>
                  <a:schemeClr val="bg1"/>
                </a:solidFill>
              </a:rPr>
              <a:t>eventually cost you your soul!</a:t>
            </a:r>
          </a:p>
        </p:txBody>
      </p:sp>
    </p:spTree>
    <p:extLst>
      <p:ext uri="{BB962C8B-B14F-4D97-AF65-F5344CB8AC3E}">
        <p14:creationId xmlns:p14="http://schemas.microsoft.com/office/powerpoint/2010/main" val="3809379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5414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9263F1-1E89-4227-A628-F7A8FFB522CB}"/>
              </a:ext>
            </a:extLst>
          </p:cNvPr>
          <p:cNvSpPr>
            <a:spLocks noGrp="1"/>
          </p:cNvSpPr>
          <p:nvPr>
            <p:ph type="title"/>
          </p:nvPr>
        </p:nvSpPr>
        <p:spPr>
          <a:xfrm>
            <a:off x="628649" y="2721873"/>
            <a:ext cx="7886701" cy="1009652"/>
          </a:xfrm>
          <a:solidFill>
            <a:schemeClr val="tx1"/>
          </a:solidFill>
        </p:spPr>
        <p:txBody>
          <a:bodyPr/>
          <a:lstStyle/>
          <a:p>
            <a:pPr algn="ctr"/>
            <a:r>
              <a:rPr lang="en-US" dirty="0">
                <a:solidFill>
                  <a:sysClr val="windowText" lastClr="000000"/>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Overcoming Worldliness</a:t>
            </a:r>
          </a:p>
        </p:txBody>
      </p:sp>
      <p:sp>
        <p:nvSpPr>
          <p:cNvPr id="5" name="Content Placeholder 4">
            <a:extLst>
              <a:ext uri="{FF2B5EF4-FFF2-40B4-BE49-F238E27FC236}">
                <a16:creationId xmlns:a16="http://schemas.microsoft.com/office/drawing/2014/main" id="{00B8C0F6-EB66-4259-8EEB-6FAFD8D65C3C}"/>
              </a:ext>
            </a:extLst>
          </p:cNvPr>
          <p:cNvSpPr>
            <a:spLocks noGrp="1"/>
          </p:cNvSpPr>
          <p:nvPr>
            <p:ph sz="half" idx="1"/>
          </p:nvPr>
        </p:nvSpPr>
        <p:spPr>
          <a:xfrm>
            <a:off x="628649" y="410817"/>
            <a:ext cx="7886701" cy="2230547"/>
          </a:xfrm>
        </p:spPr>
        <p:txBody>
          <a:bodyPr>
            <a:normAutofit/>
          </a:bodyPr>
          <a:lstStyle/>
          <a:p>
            <a:pPr marL="0" indent="0">
              <a:buNone/>
            </a:pPr>
            <a:r>
              <a:rPr lang="en-US" sz="3600" b="1" dirty="0"/>
              <a:t>Drugs &amp; Alcohol		</a:t>
            </a:r>
            <a:r>
              <a:rPr lang="en-US" sz="3600" b="1" i="1" dirty="0"/>
              <a:t>Materialism</a:t>
            </a:r>
          </a:p>
          <a:p>
            <a:pPr marL="0" indent="0">
              <a:buNone/>
            </a:pPr>
            <a:r>
              <a:rPr lang="en-US" sz="3600" b="1" dirty="0"/>
              <a:t>	</a:t>
            </a:r>
            <a:r>
              <a:rPr lang="en-US" sz="3600" b="1" i="1" dirty="0"/>
              <a:t>Fornication</a:t>
            </a:r>
            <a:r>
              <a:rPr lang="en-US" sz="3600" b="1" dirty="0"/>
              <a:t>			Stealing</a:t>
            </a:r>
          </a:p>
          <a:p>
            <a:pPr marL="0" indent="0">
              <a:buNone/>
            </a:pPr>
            <a:r>
              <a:rPr lang="en-US" sz="3600" b="1" dirty="0"/>
              <a:t>Homosexuality		</a:t>
            </a:r>
            <a:r>
              <a:rPr lang="en-US" sz="3600" b="1" i="1" dirty="0"/>
              <a:t>Gambling</a:t>
            </a:r>
          </a:p>
        </p:txBody>
      </p:sp>
      <p:sp>
        <p:nvSpPr>
          <p:cNvPr id="6" name="Content Placeholder 5">
            <a:extLst>
              <a:ext uri="{FF2B5EF4-FFF2-40B4-BE49-F238E27FC236}">
                <a16:creationId xmlns:a16="http://schemas.microsoft.com/office/drawing/2014/main" id="{884614C2-AC33-4374-BAEB-7013C3EB79B3}"/>
              </a:ext>
            </a:extLst>
          </p:cNvPr>
          <p:cNvSpPr>
            <a:spLocks noGrp="1"/>
          </p:cNvSpPr>
          <p:nvPr>
            <p:ph sz="half" idx="2"/>
          </p:nvPr>
        </p:nvSpPr>
        <p:spPr>
          <a:xfrm>
            <a:off x="628649" y="3997561"/>
            <a:ext cx="7886701" cy="2449622"/>
          </a:xfrm>
        </p:spPr>
        <p:txBody>
          <a:bodyPr>
            <a:normAutofit/>
          </a:bodyPr>
          <a:lstStyle/>
          <a:p>
            <a:pPr marL="0" indent="0">
              <a:buNone/>
            </a:pPr>
            <a:r>
              <a:rPr lang="en-US" sz="3600" b="1" i="1" dirty="0"/>
              <a:t>Pornography</a:t>
            </a:r>
            <a:r>
              <a:rPr lang="en-US" sz="3600" b="1" dirty="0"/>
              <a:t>		Dancing</a:t>
            </a:r>
          </a:p>
          <a:p>
            <a:pPr marL="0" indent="0">
              <a:buNone/>
            </a:pPr>
            <a:r>
              <a:rPr lang="en-US" sz="3600" b="1" dirty="0"/>
              <a:t>	Immodest Dress</a:t>
            </a:r>
          </a:p>
          <a:p>
            <a:pPr marL="0" indent="0">
              <a:buNone/>
            </a:pPr>
            <a:r>
              <a:rPr lang="en-US" sz="3600" b="1" i="1" dirty="0"/>
              <a:t>Sinful Entertainment</a:t>
            </a:r>
          </a:p>
          <a:p>
            <a:pPr marL="0" indent="0">
              <a:buNone/>
            </a:pPr>
            <a:r>
              <a:rPr lang="en-US" sz="3600" b="1" dirty="0"/>
              <a:t>	Sinful Speech</a:t>
            </a:r>
          </a:p>
        </p:txBody>
      </p:sp>
      <p:pic>
        <p:nvPicPr>
          <p:cNvPr id="1026" name="Picture 2" descr="Image result for earth">
            <a:extLst>
              <a:ext uri="{FF2B5EF4-FFF2-40B4-BE49-F238E27FC236}">
                <a16:creationId xmlns:a16="http://schemas.microsoft.com/office/drawing/2014/main" id="{B24D04EE-0747-4DA4-99BD-EB90D7EF446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2183" y="3997562"/>
            <a:ext cx="2564571" cy="2627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5831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See the source image">
            <a:extLst>
              <a:ext uri="{FF2B5EF4-FFF2-40B4-BE49-F238E27FC236}">
                <a16:creationId xmlns:a16="http://schemas.microsoft.com/office/drawing/2014/main" id="{6A35E324-36B4-463D-A63C-027024B482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7250"/>
            <a:ext cx="9144000" cy="5141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6504413"/>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41AA9-B488-4FA3-A0E7-21BD2AE64E68}"/>
              </a:ext>
            </a:extLst>
          </p:cNvPr>
          <p:cNvSpPr>
            <a:spLocks noGrp="1"/>
          </p:cNvSpPr>
          <p:nvPr>
            <p:ph type="title"/>
          </p:nvPr>
        </p:nvSpPr>
        <p:spPr/>
        <p:txBody>
          <a:bodyPr/>
          <a:lstStyle/>
          <a:p>
            <a:pPr algn="ctr"/>
            <a:r>
              <a:rPr lang="en-US" b="1" dirty="0">
                <a:latin typeface="+mn-lt"/>
              </a:rPr>
              <a:t>What is Hate?</a:t>
            </a:r>
          </a:p>
        </p:txBody>
      </p:sp>
      <p:sp>
        <p:nvSpPr>
          <p:cNvPr id="3" name="Content Placeholder 2">
            <a:extLst>
              <a:ext uri="{FF2B5EF4-FFF2-40B4-BE49-F238E27FC236}">
                <a16:creationId xmlns:a16="http://schemas.microsoft.com/office/drawing/2014/main" id="{0D2BE7DF-BB47-4334-AF6F-FD450C63F913}"/>
              </a:ext>
            </a:extLst>
          </p:cNvPr>
          <p:cNvSpPr>
            <a:spLocks noGrp="1"/>
          </p:cNvSpPr>
          <p:nvPr>
            <p:ph idx="1"/>
          </p:nvPr>
        </p:nvSpPr>
        <p:spPr/>
        <p:txBody>
          <a:bodyPr/>
          <a:lstStyle/>
          <a:p>
            <a:r>
              <a:rPr lang="en-US" b="1" dirty="0"/>
              <a:t>“A feeling of strong antagonism and dislike, generally malevolent and prompting to injury </a:t>
            </a:r>
            <a:br>
              <a:rPr lang="en-US" b="1" dirty="0"/>
            </a:br>
            <a:r>
              <a:rPr lang="en-US" b="1" dirty="0"/>
              <a:t>(the opposite of love); sometimes born of moral resentment.”</a:t>
            </a:r>
          </a:p>
          <a:p>
            <a:pPr marL="0" indent="0" algn="r">
              <a:buNone/>
            </a:pPr>
            <a:r>
              <a:rPr lang="en-US" b="1" dirty="0"/>
              <a:t>International Standard Bible Encyclopedia</a:t>
            </a:r>
          </a:p>
        </p:txBody>
      </p:sp>
    </p:spTree>
    <p:extLst>
      <p:ext uri="{BB962C8B-B14F-4D97-AF65-F5344CB8AC3E}">
        <p14:creationId xmlns:p14="http://schemas.microsoft.com/office/powerpoint/2010/main" val="586450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41AA9-B488-4FA3-A0E7-21BD2AE64E68}"/>
              </a:ext>
            </a:extLst>
          </p:cNvPr>
          <p:cNvSpPr>
            <a:spLocks noGrp="1"/>
          </p:cNvSpPr>
          <p:nvPr>
            <p:ph type="title"/>
          </p:nvPr>
        </p:nvSpPr>
        <p:spPr/>
        <p:txBody>
          <a:bodyPr/>
          <a:lstStyle/>
          <a:p>
            <a:pPr algn="ctr"/>
            <a:r>
              <a:rPr lang="en-US" b="1" dirty="0">
                <a:latin typeface="+mn-lt"/>
              </a:rPr>
              <a:t>What is Hate?</a:t>
            </a:r>
          </a:p>
        </p:txBody>
      </p:sp>
      <p:sp>
        <p:nvSpPr>
          <p:cNvPr id="3" name="Content Placeholder 2">
            <a:extLst>
              <a:ext uri="{FF2B5EF4-FFF2-40B4-BE49-F238E27FC236}">
                <a16:creationId xmlns:a16="http://schemas.microsoft.com/office/drawing/2014/main" id="{0D2BE7DF-BB47-4334-AF6F-FD450C63F913}"/>
              </a:ext>
            </a:extLst>
          </p:cNvPr>
          <p:cNvSpPr>
            <a:spLocks noGrp="1"/>
          </p:cNvSpPr>
          <p:nvPr>
            <p:ph idx="1"/>
          </p:nvPr>
        </p:nvSpPr>
        <p:spPr/>
        <p:txBody>
          <a:bodyPr>
            <a:normAutofit/>
          </a:bodyPr>
          <a:lstStyle/>
          <a:p>
            <a:r>
              <a:rPr lang="en-US" b="1" dirty="0"/>
              <a:t>In the Old Testament, “hate” is usually translated from the Hebrew word </a:t>
            </a:r>
            <a:r>
              <a:rPr lang="en-US" b="1" i="1" dirty="0"/>
              <a:t>sane</a:t>
            </a:r>
            <a:r>
              <a:rPr lang="en-US" b="1" dirty="0"/>
              <a:t>. </a:t>
            </a:r>
          </a:p>
          <a:p>
            <a:pPr lvl="0"/>
            <a:r>
              <a:rPr lang="en-US" b="1" dirty="0"/>
              <a:t>This word expresses an emotional attitude towards persons or things that are opposed, detested, despised and with which one wishes to have no contact or relationship. </a:t>
            </a:r>
          </a:p>
          <a:p>
            <a:pPr lvl="0"/>
            <a:endParaRPr lang="en-US" sz="800" b="1" dirty="0"/>
          </a:p>
          <a:p>
            <a:r>
              <a:rPr lang="en-US" b="1" dirty="0"/>
              <a:t>Another Hebrew word, </a:t>
            </a:r>
            <a:r>
              <a:rPr lang="en-US" b="1" i="1" dirty="0" err="1"/>
              <a:t>satam</a:t>
            </a:r>
            <a:r>
              <a:rPr lang="en-US" b="1" i="1" dirty="0"/>
              <a:t>,</a:t>
            </a:r>
            <a:r>
              <a:rPr lang="en-US" b="1" dirty="0"/>
              <a:t> means to lurk for, persecute, to oppose oneself to, to bear a grudge, retain and cherish animosity against.</a:t>
            </a:r>
          </a:p>
        </p:txBody>
      </p:sp>
    </p:spTree>
    <p:extLst>
      <p:ext uri="{BB962C8B-B14F-4D97-AF65-F5344CB8AC3E}">
        <p14:creationId xmlns:p14="http://schemas.microsoft.com/office/powerpoint/2010/main" val="3665944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41AA9-B488-4FA3-A0E7-21BD2AE64E68}"/>
              </a:ext>
            </a:extLst>
          </p:cNvPr>
          <p:cNvSpPr>
            <a:spLocks noGrp="1"/>
          </p:cNvSpPr>
          <p:nvPr>
            <p:ph type="title"/>
          </p:nvPr>
        </p:nvSpPr>
        <p:spPr/>
        <p:txBody>
          <a:bodyPr/>
          <a:lstStyle/>
          <a:p>
            <a:pPr algn="ctr"/>
            <a:r>
              <a:rPr lang="en-US" b="1" dirty="0">
                <a:latin typeface="+mn-lt"/>
              </a:rPr>
              <a:t>What is Hate?</a:t>
            </a:r>
          </a:p>
        </p:txBody>
      </p:sp>
      <p:sp>
        <p:nvSpPr>
          <p:cNvPr id="3" name="Content Placeholder 2">
            <a:extLst>
              <a:ext uri="{FF2B5EF4-FFF2-40B4-BE49-F238E27FC236}">
                <a16:creationId xmlns:a16="http://schemas.microsoft.com/office/drawing/2014/main" id="{0D2BE7DF-BB47-4334-AF6F-FD450C63F913}"/>
              </a:ext>
            </a:extLst>
          </p:cNvPr>
          <p:cNvSpPr>
            <a:spLocks noGrp="1"/>
          </p:cNvSpPr>
          <p:nvPr>
            <p:ph idx="1"/>
          </p:nvPr>
        </p:nvSpPr>
        <p:spPr/>
        <p:txBody>
          <a:bodyPr/>
          <a:lstStyle/>
          <a:p>
            <a:r>
              <a:rPr lang="en-US" b="1" dirty="0"/>
              <a:t>In the New Testament, </a:t>
            </a:r>
            <a:r>
              <a:rPr lang="en-US" b="1" i="1" dirty="0"/>
              <a:t>“hate”</a:t>
            </a:r>
            <a:r>
              <a:rPr lang="en-US" b="1" dirty="0"/>
              <a:t> is usually translated from the Greek word </a:t>
            </a:r>
            <a:r>
              <a:rPr lang="en-US" b="1" i="1" dirty="0" err="1"/>
              <a:t>miseo</a:t>
            </a:r>
            <a:r>
              <a:rPr lang="en-US" b="1" dirty="0"/>
              <a:t>.</a:t>
            </a:r>
          </a:p>
          <a:p>
            <a:pPr lvl="0"/>
            <a:r>
              <a:rPr lang="en-US" b="1" dirty="0"/>
              <a:t>“to detest (especially to persecute) – to love less” (Strong’s). </a:t>
            </a:r>
          </a:p>
          <a:p>
            <a:pPr lvl="0"/>
            <a:r>
              <a:rPr lang="en-US" b="1" dirty="0"/>
              <a:t>“malicious and unjustifiable feelings towards others, whether towards the innocent or by brutal animosity” (Vine’s). </a:t>
            </a:r>
          </a:p>
        </p:txBody>
      </p:sp>
    </p:spTree>
    <p:extLst>
      <p:ext uri="{BB962C8B-B14F-4D97-AF65-F5344CB8AC3E}">
        <p14:creationId xmlns:p14="http://schemas.microsoft.com/office/powerpoint/2010/main" val="2175368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41AA9-B488-4FA3-A0E7-21BD2AE64E68}"/>
              </a:ext>
            </a:extLst>
          </p:cNvPr>
          <p:cNvSpPr>
            <a:spLocks noGrp="1"/>
          </p:cNvSpPr>
          <p:nvPr>
            <p:ph type="title"/>
          </p:nvPr>
        </p:nvSpPr>
        <p:spPr/>
        <p:txBody>
          <a:bodyPr/>
          <a:lstStyle/>
          <a:p>
            <a:pPr algn="ctr"/>
            <a:r>
              <a:rPr lang="en-US" b="1" dirty="0">
                <a:latin typeface="+mn-lt"/>
              </a:rPr>
              <a:t>“A time to hate…” - Eccl. 3:8</a:t>
            </a:r>
          </a:p>
        </p:txBody>
      </p:sp>
      <p:sp>
        <p:nvSpPr>
          <p:cNvPr id="3" name="Content Placeholder 2">
            <a:extLst>
              <a:ext uri="{FF2B5EF4-FFF2-40B4-BE49-F238E27FC236}">
                <a16:creationId xmlns:a16="http://schemas.microsoft.com/office/drawing/2014/main" id="{0D2BE7DF-BB47-4334-AF6F-FD450C63F913}"/>
              </a:ext>
            </a:extLst>
          </p:cNvPr>
          <p:cNvSpPr>
            <a:spLocks noGrp="1"/>
          </p:cNvSpPr>
          <p:nvPr>
            <p:ph idx="1"/>
          </p:nvPr>
        </p:nvSpPr>
        <p:spPr/>
        <p:txBody>
          <a:bodyPr>
            <a:normAutofit/>
          </a:bodyPr>
          <a:lstStyle/>
          <a:p>
            <a:r>
              <a:rPr lang="en-US" b="1" i="1" dirty="0" err="1"/>
              <a:t>Miseo</a:t>
            </a:r>
            <a:r>
              <a:rPr lang="en-US" b="1" dirty="0"/>
              <a:t> is further defined: “of a right feeling of aversion from what is evil” (Vine’s). </a:t>
            </a:r>
          </a:p>
          <a:p>
            <a:endParaRPr lang="en-US" sz="800" b="1" dirty="0"/>
          </a:p>
          <a:p>
            <a:pPr lvl="0"/>
            <a:r>
              <a:rPr lang="en-US" b="1" dirty="0"/>
              <a:t>It is wrong to have malicious and unjustifiable feelings of animosity towards others, but it is right for Christians to have and exercise deep feelings of aversion towards things that are evil in the sight of God. </a:t>
            </a:r>
          </a:p>
        </p:txBody>
      </p:sp>
    </p:spTree>
    <p:extLst>
      <p:ext uri="{BB962C8B-B14F-4D97-AF65-F5344CB8AC3E}">
        <p14:creationId xmlns:p14="http://schemas.microsoft.com/office/powerpoint/2010/main" val="3423035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41AA9-B488-4FA3-A0E7-21BD2AE64E68}"/>
              </a:ext>
            </a:extLst>
          </p:cNvPr>
          <p:cNvSpPr>
            <a:spLocks noGrp="1"/>
          </p:cNvSpPr>
          <p:nvPr>
            <p:ph type="title"/>
          </p:nvPr>
        </p:nvSpPr>
        <p:spPr/>
        <p:txBody>
          <a:bodyPr/>
          <a:lstStyle/>
          <a:p>
            <a:pPr algn="ctr"/>
            <a:r>
              <a:rPr lang="en-US" b="1" dirty="0">
                <a:latin typeface="+mn-lt"/>
              </a:rPr>
              <a:t>“A time to hate…” - Eccl. 3:8</a:t>
            </a:r>
          </a:p>
        </p:txBody>
      </p:sp>
      <p:sp>
        <p:nvSpPr>
          <p:cNvPr id="3" name="Content Placeholder 2">
            <a:extLst>
              <a:ext uri="{FF2B5EF4-FFF2-40B4-BE49-F238E27FC236}">
                <a16:creationId xmlns:a16="http://schemas.microsoft.com/office/drawing/2014/main" id="{0D2BE7DF-BB47-4334-AF6F-FD450C63F913}"/>
              </a:ext>
            </a:extLst>
          </p:cNvPr>
          <p:cNvSpPr>
            <a:spLocks noGrp="1"/>
          </p:cNvSpPr>
          <p:nvPr>
            <p:ph idx="1"/>
          </p:nvPr>
        </p:nvSpPr>
        <p:spPr/>
        <p:txBody>
          <a:bodyPr>
            <a:normAutofit/>
          </a:bodyPr>
          <a:lstStyle/>
          <a:p>
            <a:r>
              <a:rPr lang="en-US" b="1" i="1" dirty="0" err="1"/>
              <a:t>Miseo</a:t>
            </a:r>
            <a:r>
              <a:rPr lang="en-US" b="1" dirty="0"/>
              <a:t> is further defined: “of a right feeling of aversion from what is evil” (Vine’s). </a:t>
            </a:r>
          </a:p>
          <a:p>
            <a:endParaRPr lang="en-US" sz="800" b="1" dirty="0"/>
          </a:p>
          <a:p>
            <a:pPr lvl="0"/>
            <a:r>
              <a:rPr lang="en-US" b="1" dirty="0"/>
              <a:t>It is wrong to have malicious and unjustifiable feelings of animosity towards others, but it is right for Christians to have and exercise deep feelings of aversion towards things that are evil in the sight of God. </a:t>
            </a:r>
          </a:p>
        </p:txBody>
      </p:sp>
      <p:sp>
        <p:nvSpPr>
          <p:cNvPr id="4" name="Rectangle 3">
            <a:extLst>
              <a:ext uri="{FF2B5EF4-FFF2-40B4-BE49-F238E27FC236}">
                <a16:creationId xmlns:a16="http://schemas.microsoft.com/office/drawing/2014/main" id="{1CF058F6-0271-4A4D-A67D-74446045686E}"/>
              </a:ext>
            </a:extLst>
          </p:cNvPr>
          <p:cNvSpPr/>
          <p:nvPr/>
        </p:nvSpPr>
        <p:spPr>
          <a:xfrm>
            <a:off x="424070" y="2743200"/>
            <a:ext cx="8282608" cy="3568699"/>
          </a:xfrm>
          <a:prstGeom prst="rect">
            <a:avLst/>
          </a:prstGeom>
          <a:solidFill>
            <a:schemeClr val="accent1">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EE53E7A7-46C1-4497-8460-8EE17504C053}"/>
              </a:ext>
            </a:extLst>
          </p:cNvPr>
          <p:cNvSpPr txBox="1"/>
          <p:nvPr/>
        </p:nvSpPr>
        <p:spPr>
          <a:xfrm>
            <a:off x="821635" y="3882888"/>
            <a:ext cx="7487478" cy="150810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“These six things the Lord hates, yes, seven are an abomination to Him.”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Proverbs 6:16</a:t>
            </a:r>
          </a:p>
        </p:txBody>
      </p:sp>
    </p:spTree>
    <p:extLst>
      <p:ext uri="{BB962C8B-B14F-4D97-AF65-F5344CB8AC3E}">
        <p14:creationId xmlns:p14="http://schemas.microsoft.com/office/powerpoint/2010/main" val="2707076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41AA9-B488-4FA3-A0E7-21BD2AE64E68}"/>
              </a:ext>
            </a:extLst>
          </p:cNvPr>
          <p:cNvSpPr>
            <a:spLocks noGrp="1"/>
          </p:cNvSpPr>
          <p:nvPr>
            <p:ph type="title"/>
          </p:nvPr>
        </p:nvSpPr>
        <p:spPr/>
        <p:txBody>
          <a:bodyPr/>
          <a:lstStyle/>
          <a:p>
            <a:pPr algn="ctr"/>
            <a:r>
              <a:rPr lang="en-US" b="1" dirty="0">
                <a:latin typeface="+mn-lt"/>
              </a:rPr>
              <a:t>“A time to hate…” - Eccl. 3:8</a:t>
            </a:r>
          </a:p>
        </p:txBody>
      </p:sp>
      <p:sp>
        <p:nvSpPr>
          <p:cNvPr id="3" name="Content Placeholder 2">
            <a:extLst>
              <a:ext uri="{FF2B5EF4-FFF2-40B4-BE49-F238E27FC236}">
                <a16:creationId xmlns:a16="http://schemas.microsoft.com/office/drawing/2014/main" id="{0D2BE7DF-BB47-4334-AF6F-FD450C63F913}"/>
              </a:ext>
            </a:extLst>
          </p:cNvPr>
          <p:cNvSpPr>
            <a:spLocks noGrp="1"/>
          </p:cNvSpPr>
          <p:nvPr>
            <p:ph idx="1"/>
          </p:nvPr>
        </p:nvSpPr>
        <p:spPr/>
        <p:txBody>
          <a:bodyPr>
            <a:normAutofit/>
          </a:bodyPr>
          <a:lstStyle/>
          <a:p>
            <a:r>
              <a:rPr lang="en-US" b="1" i="1" dirty="0" err="1"/>
              <a:t>Miseo</a:t>
            </a:r>
            <a:r>
              <a:rPr lang="en-US" b="1" dirty="0"/>
              <a:t> is further defined: “of a right feeling of aversion from what is evil” (Vine’s). </a:t>
            </a:r>
          </a:p>
          <a:p>
            <a:endParaRPr lang="en-US" sz="800" b="1" dirty="0"/>
          </a:p>
          <a:p>
            <a:pPr lvl="0"/>
            <a:r>
              <a:rPr lang="en-US" b="1" dirty="0"/>
              <a:t>It is wrong to have malicious and unjustifiable feelings of animosity towards others, but it is right for Christians to have and exercise deep feelings of aversion towards things that are evil in the sight of God. </a:t>
            </a:r>
          </a:p>
        </p:txBody>
      </p:sp>
      <p:sp>
        <p:nvSpPr>
          <p:cNvPr id="4" name="Rectangle 3">
            <a:extLst>
              <a:ext uri="{FF2B5EF4-FFF2-40B4-BE49-F238E27FC236}">
                <a16:creationId xmlns:a16="http://schemas.microsoft.com/office/drawing/2014/main" id="{1CF058F6-0271-4A4D-A67D-74446045686E}"/>
              </a:ext>
            </a:extLst>
          </p:cNvPr>
          <p:cNvSpPr/>
          <p:nvPr/>
        </p:nvSpPr>
        <p:spPr>
          <a:xfrm>
            <a:off x="424070" y="2743200"/>
            <a:ext cx="8282608" cy="3568699"/>
          </a:xfrm>
          <a:prstGeom prst="rect">
            <a:avLst/>
          </a:prstGeom>
          <a:solidFill>
            <a:schemeClr val="accent1">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EE53E7A7-46C1-4497-8460-8EE17504C053}"/>
              </a:ext>
            </a:extLst>
          </p:cNvPr>
          <p:cNvSpPr txBox="1"/>
          <p:nvPr/>
        </p:nvSpPr>
        <p:spPr>
          <a:xfrm>
            <a:off x="821635" y="3061252"/>
            <a:ext cx="7487478" cy="304698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“Through Your precepts I get understanding; therefore I hate every false way.”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 hate the double-minded, but I love Your law.”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 hate and abhor lying, but I love Your law.” </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Psalm 119:104, 113, 163</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3665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TotalTime>
  <Words>612</Words>
  <Application>Microsoft Office PowerPoint</Application>
  <PresentationFormat>On-screen Show (4:3)</PresentationFormat>
  <Paragraphs>67</Paragraphs>
  <Slides>14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Aharoni</vt:lpstr>
      <vt:lpstr>Arial</vt:lpstr>
      <vt:lpstr>Calibri</vt:lpstr>
      <vt:lpstr>Calibri Light</vt:lpstr>
      <vt:lpstr>1_Office Theme</vt:lpstr>
      <vt:lpstr>2_Office Theme</vt:lpstr>
      <vt:lpstr>PowerPoint Presentation</vt:lpstr>
      <vt:lpstr>Overcoming Worldliness</vt:lpstr>
      <vt:lpstr>PowerPoint Presentation</vt:lpstr>
      <vt:lpstr>What is Hate?</vt:lpstr>
      <vt:lpstr>What is Hate?</vt:lpstr>
      <vt:lpstr>What is Hate?</vt:lpstr>
      <vt:lpstr>“A time to hate…” - Eccl. 3:8</vt:lpstr>
      <vt:lpstr>“A time to hate…” - Eccl. 3:8</vt:lpstr>
      <vt:lpstr>“A time to hate…” - Eccl. 3:8</vt:lpstr>
      <vt:lpstr>“A time to hate…” - Eccl. 3:8</vt:lpstr>
      <vt:lpstr>Bitter Fruits of Hate</vt:lpstr>
      <vt:lpstr>How to Overcome Hatred</vt:lpstr>
      <vt:lpstr>We must overcome hate!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Hepner</dc:creator>
  <cp:lastModifiedBy>Michael Hepner</cp:lastModifiedBy>
  <cp:revision>16</cp:revision>
  <dcterms:created xsi:type="dcterms:W3CDTF">2013-03-24T12:46:42Z</dcterms:created>
  <dcterms:modified xsi:type="dcterms:W3CDTF">2019-08-12T21:40:44Z</dcterms:modified>
</cp:coreProperties>
</file>